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355" r:id="rId26"/>
    <p:sldId id="360" r:id="rId27"/>
    <p:sldId id="313" r:id="rId28"/>
    <p:sldId id="314" r:id="rId29"/>
    <p:sldId id="356" r:id="rId30"/>
    <p:sldId id="315" r:id="rId31"/>
    <p:sldId id="316" r:id="rId32"/>
    <p:sldId id="317" r:id="rId33"/>
    <p:sldId id="318" r:id="rId34"/>
    <p:sldId id="319" r:id="rId35"/>
    <p:sldId id="320" r:id="rId36"/>
    <p:sldId id="321" r:id="rId37"/>
    <p:sldId id="322" r:id="rId38"/>
    <p:sldId id="323" r:id="rId39"/>
    <p:sldId id="324" r:id="rId40"/>
    <p:sldId id="357" r:id="rId41"/>
    <p:sldId id="361" r:id="rId42"/>
    <p:sldId id="362" r:id="rId43"/>
    <p:sldId id="347" r:id="rId44"/>
    <p:sldId id="349" r:id="rId45"/>
    <p:sldId id="348" r:id="rId46"/>
    <p:sldId id="350" r:id="rId47"/>
    <p:sldId id="351" r:id="rId48"/>
    <p:sldId id="352" r:id="rId49"/>
    <p:sldId id="353" r:id="rId50"/>
    <p:sldId id="354" r:id="rId51"/>
    <p:sldId id="358" r:id="rId52"/>
    <p:sldId id="359" r:id="rId53"/>
    <p:sldId id="363"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sorterViewPr>
    <p:cViewPr>
      <p:scale>
        <a:sx n="100" d="100"/>
        <a:sy n="100" d="100"/>
      </p:scale>
      <p:origin x="0" y="69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95652B-F7BB-49E8-B915-14A6234023F2}" type="datetimeFigureOut">
              <a:rPr lang="en-US" smtClean="0"/>
              <a:t>10/2/2012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815F18-C445-460B-BD7D-7906DA66C966}" type="slidenum">
              <a:rPr lang="en-US" smtClean="0"/>
              <a:t>‹#›</a:t>
            </a:fld>
            <a:endParaRPr lang="en-US"/>
          </a:p>
        </p:txBody>
      </p:sp>
    </p:spTree>
    <p:extLst>
      <p:ext uri="{BB962C8B-B14F-4D97-AF65-F5344CB8AC3E}">
        <p14:creationId xmlns:p14="http://schemas.microsoft.com/office/powerpoint/2010/main" val="370381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7F1CEE65-1CA8-4ABF-BFB2-3F6838BE9E5F}" type="slidenum">
              <a:rPr lang="en-US" sz="1200" smtClean="0"/>
              <a:pPr eaLnBrk="1" hangingPunct="1"/>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03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4FDF4E3-FE2F-497B-A336-CCCBBCEE1642}" type="slidenum">
              <a:rPr lang="en-US" sz="1200" smtClean="0"/>
              <a:pPr eaLnBrk="1" hangingPunct="1"/>
              <a:t>10</a:t>
            </a:fld>
            <a:endParaRPr 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13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985FDB62-91C7-456C-BB36-FEEF08890BC9}" type="slidenum">
              <a:rPr lang="en-US" sz="1200" smtClean="0"/>
              <a:pPr eaLnBrk="1" hangingPunct="1"/>
              <a:t>11</a:t>
            </a:fld>
            <a:endParaRPr 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24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9CD0278-CADD-4AF7-A6C7-240F65ED8B52}" type="slidenum">
              <a:rPr lang="en-US" sz="1200" smtClean="0"/>
              <a:pPr eaLnBrk="1" hangingPunct="1"/>
              <a:t>12</a:t>
            </a:fld>
            <a:endParaRPr lang="en-US"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34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79E781F-446F-4687-8CC4-A94E6869D48E}" type="slidenum">
              <a:rPr lang="en-US" sz="1200" smtClean="0"/>
              <a:pPr eaLnBrk="1" hangingPunct="1"/>
              <a:t>13</a:t>
            </a:fld>
            <a:endParaRPr lang="en-US"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2A0BA2F0-AE9A-425E-A07C-FDA57F5D282A}" type="slidenum">
              <a:rPr lang="en-US" sz="1200" smtClean="0"/>
              <a:pPr eaLnBrk="1" hangingPunct="1"/>
              <a:t>14</a:t>
            </a:fld>
            <a:endParaRPr lang="en-US" sz="1200"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Spend some time here explaining the various VOX controls and how they affect the control of the transceiver.</a:t>
            </a:r>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2EB2994-21EE-43B6-A68C-E4B7E268593B}" type="slidenum">
              <a:rPr lang="en-US" sz="1200" smtClean="0"/>
              <a:pPr eaLnBrk="1" hangingPunct="1"/>
              <a:t>15</a:t>
            </a:fld>
            <a:endParaRPr lang="en-US" sz="1200"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As you talk about microphones, give the students some techniques on how close to hold the mic to their mouth, how to speak into the mic (clearly and distinctly), and speak across the mic not directly into the mic (to prevent lip smacking and spitting sounds).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6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EC6E957-BE0C-4D9F-BA5E-3A06DC715AC5}" type="slidenum">
              <a:rPr lang="en-US" sz="1200" smtClean="0"/>
              <a:pPr eaLnBrk="1" hangingPunct="1"/>
              <a:t>16</a:t>
            </a:fld>
            <a:endParaRPr lang="en-US" sz="12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ln/>
        </p:spPr>
      </p:sp>
      <p:sp>
        <p:nvSpPr>
          <p:cNvPr id="1075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75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2FBBC744-2931-4603-BDD4-61509F7B002D}" type="slidenum">
              <a:rPr lang="en-US" sz="1200" smtClean="0"/>
              <a:pPr eaLnBrk="1" hangingPunct="1"/>
              <a:t>17</a:t>
            </a:fld>
            <a:endParaRPr lang="en-US"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a:ln/>
        </p:spPr>
      </p:sp>
      <p:sp>
        <p:nvSpPr>
          <p:cNvPr id="1085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85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0E7DAC4-D9C6-4116-8E32-D359DBAC2D47}" type="slidenum">
              <a:rPr lang="en-US" sz="1200" smtClean="0"/>
              <a:pPr eaLnBrk="1" hangingPunct="1"/>
              <a:t>18</a:t>
            </a:fld>
            <a:endParaRPr lang="en-US"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ln/>
        </p:spPr>
      </p:sp>
      <p:sp>
        <p:nvSpPr>
          <p:cNvPr id="1095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95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5736C11-3947-49AF-A738-FCAC71E6D5C0}" type="slidenum">
              <a:rPr lang="en-US" sz="1200" smtClean="0"/>
              <a:pPr eaLnBrk="1" hangingPunct="1"/>
              <a:t>19</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A3321D5F-6D8B-4454-BF6F-7CC2A0A26EDE}" type="slidenum">
              <a:rPr lang="en-US" sz="1200" smtClean="0"/>
              <a:pPr eaLnBrk="1" hangingPunct="1"/>
              <a:t>2</a:t>
            </a:fld>
            <a:endParaRPr lang="en-US" sz="1200"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In this lesson you will be comparing and contrasting the different kinds of equipment available.  You can adjust these categories to meet your personal preferences and experiences.  It would be a good idea to have examples of the different kinds of equipment.  Catalogs from the major equipment retailers would be helpful to give an idea of the level of costs.  Go ahead and deviate from any kind of lesson script during this lesson but keep in mind the time and keep from spending too much time on this topic.</a:t>
            </a:r>
          </a:p>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105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EB9E084-63C6-42E3-A4FD-4BBD03627A4B}" type="slidenum">
              <a:rPr lang="en-US" sz="1200" smtClean="0"/>
              <a:pPr eaLnBrk="1" hangingPunct="1"/>
              <a:t>20</a:t>
            </a:fld>
            <a:endParaRPr lang="en-US" sz="12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116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BE34A150-4BA4-468C-A22E-D029DC95D722}" type="slidenum">
              <a:rPr lang="en-US" sz="1200" smtClean="0"/>
              <a:pPr eaLnBrk="1" hangingPunct="1"/>
              <a:t>21</a:t>
            </a:fld>
            <a:endParaRPr lang="en-US" sz="120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126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EABD469-37D0-4347-A600-77DBF988F3D9}" type="slidenum">
              <a:rPr lang="en-US" sz="1200" smtClean="0"/>
              <a:pPr eaLnBrk="1" hangingPunct="1"/>
              <a:t>22</a:t>
            </a:fld>
            <a:endParaRPr lang="en-US" sz="12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498EF879-588B-498B-8AA4-64EB6C94E314}" type="slidenum">
              <a:rPr lang="en-US" sz="1200" smtClean="0"/>
              <a:pPr eaLnBrk="1" hangingPunct="1"/>
              <a:t>23</a:t>
            </a:fld>
            <a:endParaRPr lang="en-US" sz="1200" smtClean="0"/>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Spend some time discussing how to get the most performance out of the HT (hold the HT vertical, speak across the mic, not into the mic, etc.)</a:t>
            </a:r>
          </a:p>
          <a:p>
            <a:pPr eaLnBrk="1" hangingPunct="1"/>
            <a:endParaRPr lang="en-US" smtClean="0"/>
          </a:p>
          <a:p>
            <a:pPr eaLnBrk="1" hangingPunct="1"/>
            <a:r>
              <a:rPr lang="en-US" smtClean="0"/>
              <a:t>Also make sure that you cover that the rubber duck antenna actually has negative gain when compared to other antennas, that the trade-off for the convenience of a small, flexible antenna is reduced performance.</a:t>
            </a:r>
          </a:p>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a:ln/>
        </p:spPr>
      </p:sp>
      <p:sp>
        <p:nvSpPr>
          <p:cNvPr id="1146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146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CDE5BA1-A543-4B97-A6EE-FE64F870DA0E}" type="slidenum">
              <a:rPr lang="en-US" sz="1200" smtClean="0"/>
              <a:pPr eaLnBrk="1" hangingPunct="1"/>
              <a:t>24</a:t>
            </a:fld>
            <a:endParaRPr lang="en-US" sz="12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ln/>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48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1617729-DDF6-4F0D-8875-9C7BE17CDBB5}" type="slidenum">
              <a:rPr lang="en-US" sz="1200" smtClean="0"/>
              <a:pPr eaLnBrk="1" hangingPunct="1"/>
              <a:t>27</a:t>
            </a:fld>
            <a:endParaRPr lang="en-US" sz="12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noTextEdit="1"/>
          </p:cNvSpPr>
          <p:nvPr>
            <p:ph type="sldImg"/>
          </p:nvPr>
        </p:nvSpPr>
        <p:spPr>
          <a:ln/>
        </p:spPr>
      </p:sp>
      <p:sp>
        <p:nvSpPr>
          <p:cNvPr id="149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49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575F431-CBA0-417B-9C57-2BAE826EDCE3}" type="slidenum">
              <a:rPr lang="en-US" sz="1200" smtClean="0"/>
              <a:pPr eaLnBrk="1" hangingPunct="1"/>
              <a:t>28</a:t>
            </a:fld>
            <a:endParaRPr lang="en-US" sz="12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a:ln/>
        </p:spPr>
      </p:sp>
      <p:sp>
        <p:nvSpPr>
          <p:cNvPr id="150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50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40C57A33-1151-4B26-96D8-FD6AF81541AB}" type="slidenum">
              <a:rPr lang="en-US" sz="1200" smtClean="0"/>
              <a:pPr eaLnBrk="1" hangingPunct="1"/>
              <a:t>30</a:t>
            </a:fld>
            <a:endParaRPr lang="en-US" sz="120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a:ln/>
        </p:spPr>
      </p:sp>
      <p:sp>
        <p:nvSpPr>
          <p:cNvPr id="151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51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E896D912-21AE-404A-8122-C006F5A08CDA}" type="slidenum">
              <a:rPr lang="en-US" sz="1200" smtClean="0"/>
              <a:pPr eaLnBrk="1" hangingPunct="1"/>
              <a:t>31</a:t>
            </a:fld>
            <a:endParaRPr lang="en-US" sz="120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a:ln/>
        </p:spPr>
      </p:sp>
      <p:sp>
        <p:nvSpPr>
          <p:cNvPr id="152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52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ABB84B35-18BB-44A5-9C6D-410FA4A37328}" type="slidenum">
              <a:rPr lang="en-US" sz="1200" smtClean="0"/>
              <a:pPr eaLnBrk="1" hangingPunct="1"/>
              <a:t>32</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839FE0E-46D3-459E-8B66-854DD0152684}" type="slidenum">
              <a:rPr lang="en-US" sz="1200" smtClean="0"/>
              <a:pPr eaLnBrk="1" hangingPunct="1"/>
              <a:t>3</a:t>
            </a:fld>
            <a:endParaRPr lang="en-US" sz="1200"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Let students know that the term rig refers to the equipment being used. The specific equipment referenced comes from the context in which the word is used.</a:t>
            </a:r>
          </a:p>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4069C71-E6CC-4816-A75B-54EAA28D268C}" type="slidenum">
              <a:rPr lang="en-US" sz="1200" smtClean="0"/>
              <a:pPr eaLnBrk="1" hangingPunct="1"/>
              <a:t>34</a:t>
            </a:fld>
            <a:endParaRPr lang="en-US" sz="1200"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Examples of the different kinds of supplies would be helpful to illustrate the differences.</a:t>
            </a:r>
          </a:p>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706B58FB-E483-49C2-A0A8-285B671FC176}" type="slidenum">
              <a:rPr lang="en-US" sz="1200" smtClean="0"/>
              <a:pPr eaLnBrk="1" hangingPunct="1"/>
              <a:t>36</a:t>
            </a:fld>
            <a:endParaRPr lang="en-US" sz="1200"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concept of fusing both the negative and positive leads of the equipment in a car installation might take some explanation.</a:t>
            </a:r>
          </a:p>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AFCD814-A8F6-4178-A957-BC4339A2550E}" type="slidenum">
              <a:rPr lang="en-US" sz="1200" smtClean="0"/>
              <a:pPr eaLnBrk="1" hangingPunct="1"/>
              <a:t>37</a:t>
            </a:fld>
            <a:endParaRPr lang="en-US" sz="1200"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Examples of the different kinds of batteries will help illustrate this point.  Discuss how the different kinds of batteries are used.</a:t>
            </a:r>
          </a:p>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C2BDB0C-E3EB-4D5A-9A92-CE5B916ED3B9}" type="slidenum">
              <a:rPr lang="en-US" sz="1200" smtClean="0"/>
              <a:pPr eaLnBrk="1" hangingPunct="1"/>
              <a:t>39</a:t>
            </a:fld>
            <a:endParaRPr lang="en-US" sz="1200"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Spend some time discussing how to get the most performance out of the HT (hold the HT vertical, speak across the mic, not into the mic, etc.)</a:t>
            </a:r>
          </a:p>
          <a:p>
            <a:pPr eaLnBrk="1" hangingPunct="1"/>
            <a:endParaRPr lang="en-US" smtClean="0"/>
          </a:p>
          <a:p>
            <a:pPr eaLnBrk="1" hangingPunct="1"/>
            <a:r>
              <a:rPr lang="en-US" smtClean="0"/>
              <a:t>Also make sure that you cover that the rubber duck antenna actually has negative gain when compared to other antennas, that the trade-off for the convenience of a small, flexible antenna is reduced performance.</a:t>
            </a:r>
          </a:p>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856F058-86E8-432B-9D96-7AE6677FF3E7}" type="slidenum">
              <a:rPr lang="en-US" sz="1200" smtClean="0"/>
              <a:pPr eaLnBrk="1" hangingPunct="1"/>
              <a:t>43</a:t>
            </a:fld>
            <a:endParaRPr lang="en-US" sz="1200"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Point out that RFI can come from virtually any electronic device from overhead power lines, to electric can openers, to computers and TV sets.</a:t>
            </a:r>
          </a:p>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7F654CE6-A33F-41E9-8D9B-5D7E7C202E64}" type="slidenum">
              <a:rPr lang="en-US" sz="1200" smtClean="0"/>
              <a:pPr eaLnBrk="1" hangingPunct="1"/>
              <a:t>44</a:t>
            </a:fld>
            <a:endParaRPr lang="en-US" sz="1200"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Discuss briefly with the students these basic types of RFI, and how they might be able to distinguish between them.  At the same time, discuss some techniques they might use to mitigate the effects of the interference.</a:t>
            </a:r>
          </a:p>
          <a:p>
            <a:pPr eaLnBrk="1" hangingPunct="1"/>
            <a:endParaRPr lang="en-US" smtClean="0"/>
          </a:p>
          <a:p>
            <a:pPr eaLnBrk="1" hangingPunct="1"/>
            <a:r>
              <a:rPr lang="en-US" smtClean="0"/>
              <a:t>Direct detection usually affects consumer electronic devices (telephones and audio equipment).  Can be mitigated by proper manufacture, installation, shielding, filters, ferrite bead chokes, etc.   Actually very hard to deal with and generally not the fault of the ham radio operator, but try to convince your neighbor of that who just spent hundreds of dollars on their new equipment.</a:t>
            </a:r>
          </a:p>
          <a:p>
            <a:pPr eaLnBrk="1" hangingPunct="1"/>
            <a:endParaRPr lang="en-US" smtClean="0"/>
          </a:p>
          <a:p>
            <a:pPr eaLnBrk="1" hangingPunct="1"/>
            <a:r>
              <a:rPr lang="en-US" smtClean="0"/>
              <a:t>Overload – generally is a problem in fringe reception areas of TV signals.  Not as much a problem now days with satellite and cable TV.  Usually the problem can be mitigated by reducing transmitter power or filtering.</a:t>
            </a:r>
          </a:p>
          <a:p>
            <a:pPr eaLnBrk="1" hangingPunct="1"/>
            <a:endParaRPr lang="en-US" smtClean="0"/>
          </a:p>
          <a:p>
            <a:pPr eaLnBrk="1" hangingPunct="1"/>
            <a:r>
              <a:rPr lang="en-US" smtClean="0"/>
              <a:t>Harmonics – generally are a symptom of poor transmitter design or operation. </a:t>
            </a:r>
          </a:p>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C4603DFA-3E56-414C-B99A-B3901C33EF62}" type="slidenum">
              <a:rPr lang="en-US" sz="1200" smtClean="0"/>
              <a:pPr eaLnBrk="1" hangingPunct="1"/>
              <a:t>45</a:t>
            </a:fld>
            <a:endParaRPr lang="en-US" sz="1200"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Emphasize that filters can only attenuate the offending signal, they can not eliminate the signals.  Discuss briefly the different kinds of filters and how they might be used.  Have a high pass filter on hand that might be inserted into the feed line of a TV set to mitigate interfering signals and discuss how it might be installed.</a:t>
            </a:r>
          </a:p>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4491996A-2E8A-45BE-9E73-953EFC3B6896}" type="slidenum">
              <a:rPr lang="en-US" sz="1200" smtClean="0"/>
              <a:pPr eaLnBrk="1" hangingPunct="1"/>
              <a:t>46</a:t>
            </a:fld>
            <a:endParaRPr lang="en-US" sz="120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4D9BAB59-BF93-4BD5-845B-1349711ED5B0}" type="slidenum">
              <a:rPr lang="en-US" sz="1200" smtClean="0"/>
              <a:pPr eaLnBrk="1" hangingPunct="1"/>
              <a:t>47</a:t>
            </a:fld>
            <a:endParaRPr lang="en-US" sz="1200"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Discuss with the students other sources of interfering noise and give them techniques on how to seek out the source of the noise.  In many cases of the fixed noise, simply turning off the potentially offending appliance will help identify the source.  Power line noise mitigation is the responsibility of the power company.  Motor vehicle noise is generally short lived unless it is coming from the hams vehicle.  Grounding and filtering in many of these cases will mitigate the noise.</a:t>
            </a:r>
          </a:p>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0BB21C0-3B84-42E6-BE44-3216EBC127AB}" type="slidenum">
              <a:rPr lang="en-US" sz="1200" smtClean="0"/>
              <a:pPr eaLnBrk="1" hangingPunct="1"/>
              <a:t>48</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AA7807BB-6971-4A2C-AE3A-B1BC7ADB10C5}" type="slidenum">
              <a:rPr lang="en-US" sz="1200" smtClean="0"/>
              <a:pPr eaLnBrk="1" hangingPunct="1"/>
              <a:t>4</a:t>
            </a:fld>
            <a:endParaRPr lang="en-US" sz="1200"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You will have to explain how a single coax can be used for two bands in this rig and the possible complication of dealing with single antennas, dual band antennas, how duplexers are used etc.</a:t>
            </a:r>
          </a:p>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E5501D03-6776-4765-956B-1D71091127BB}" type="slidenum">
              <a:rPr lang="en-US" sz="1200" smtClean="0"/>
              <a:pPr eaLnBrk="1" hangingPunct="1"/>
              <a:t>49</a:t>
            </a:fld>
            <a:endParaRPr lang="en-US" sz="120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87EF3C1-9F79-4405-9BB0-4871630AE9DC}" type="slidenum">
              <a:rPr lang="en-US" sz="1200" smtClean="0"/>
              <a:pPr eaLnBrk="1" hangingPunct="1"/>
              <a:t>50</a:t>
            </a:fld>
            <a:endParaRPr lang="en-US" sz="1200"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Discuss with the students that though the law is probably on their side, their neighbors will not understand that and they will hold the ham responsible for the interference.  It takes diplomacy to deal with RFI complaints!!!!!</a:t>
            </a: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52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E3285BC8-FF4E-43E0-9CD3-1EDB995B6FEF}" type="slidenum">
              <a:rPr lang="en-US" sz="1200" smtClean="0"/>
              <a:pPr eaLnBrk="1" hangingPunct="1"/>
              <a:t>5</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62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D3F3049-FDE8-419C-AEE8-5F4514D58F83}" type="slidenum">
              <a:rPr lang="en-US" sz="1200" smtClean="0"/>
              <a:pPr eaLnBrk="1" hangingPunct="1"/>
              <a:t>6</a:t>
            </a:fld>
            <a:endParaRPr 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C151F93-D838-4866-9B58-77D6B2079C8B}" type="slidenum">
              <a:rPr lang="en-US" sz="1200" smtClean="0"/>
              <a:pPr eaLnBrk="1" hangingPunct="1"/>
              <a:t>7</a:t>
            </a:fld>
            <a:endParaRPr lang="en-US" sz="1200"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HT is probably the most attractive starter rig for new hams.  Spend some time discussing the advantages and limitations of the HT, particularly for your area of operation.  I emphasize caution in having the HT as the starter rig because of the sometimes disappointing performance in remote or sparsely repeater populated areas.  I encourage hams to consider the HT as the secondary radio and steer them toward the single band transceiver as their first rig.</a:t>
            </a:r>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B3774657-7FDD-435F-AE7E-D6CF5D5D3DF3}" type="slidenum">
              <a:rPr lang="en-US" sz="1200" smtClean="0"/>
              <a:pPr eaLnBrk="1" hangingPunct="1"/>
              <a:t>8</a:t>
            </a:fld>
            <a:endParaRPr lang="en-US" sz="1200"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This how I would assess the various rigs side-by-side, you may want to adjust this based on your assessment.  Power levels are all green because it all depends on the area and what the ham wants to accomplish.  This slide could generate a lot of good discussion questions, so let it.</a:t>
            </a:r>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CA0609AF-B0C8-4820-A430-3F371A99F875}" type="slidenum">
              <a:rPr lang="en-US" sz="1200" smtClean="0"/>
              <a:pPr eaLnBrk="1" hangingPunct="1"/>
              <a:t>9</a:t>
            </a:fld>
            <a:endParaRPr lang="en-US" sz="1200"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following presentation serves a dual purpose.  It will allow you to focus on vocabulary that might show up in the examination and also allow you to discuss with the students how you operate a transmitter and a receiver.</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9894F4-3BC6-459E-B88F-4523CFC7183D}"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1995914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9894F4-3BC6-459E-B88F-4523CFC7183D}"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412895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9894F4-3BC6-459E-B88F-4523CFC7183D}"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1065414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9894F4-3BC6-459E-B88F-4523CFC7183D}"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3482718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9894F4-3BC6-459E-B88F-4523CFC7183D}"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666376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9894F4-3BC6-459E-B88F-4523CFC7183D}"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1632866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9894F4-3BC6-459E-B88F-4523CFC7183D}" type="datetimeFigureOut">
              <a:rPr lang="en-US" smtClean="0"/>
              <a:t>10/2/2012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993543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9894F4-3BC6-459E-B88F-4523CFC7183D}" type="datetimeFigureOut">
              <a:rPr lang="en-US" smtClean="0"/>
              <a:t>10/2/2012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1268337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9894F4-3BC6-459E-B88F-4523CFC7183D}" type="datetimeFigureOut">
              <a:rPr lang="en-US" smtClean="0"/>
              <a:t>10/2/2012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3294466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9894F4-3BC6-459E-B88F-4523CFC7183D}"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3435443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9894F4-3BC6-459E-B88F-4523CFC7183D}"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F81C0-C25D-4B9A-9B4A-EF4FFB5EBE6A}" type="slidenum">
              <a:rPr lang="en-US" smtClean="0"/>
              <a:t>‹#›</a:t>
            </a:fld>
            <a:endParaRPr lang="en-US"/>
          </a:p>
        </p:txBody>
      </p:sp>
    </p:spTree>
    <p:extLst>
      <p:ext uri="{BB962C8B-B14F-4D97-AF65-F5344CB8AC3E}">
        <p14:creationId xmlns:p14="http://schemas.microsoft.com/office/powerpoint/2010/main" val="1771645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9894F4-3BC6-459E-B88F-4523CFC7183D}" type="datetimeFigureOut">
              <a:rPr lang="en-US" smtClean="0"/>
              <a:t>10/2/2012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CF81C0-C25D-4B9A-9B4A-EF4FFB5EBE6A}" type="slidenum">
              <a:rPr lang="en-US" smtClean="0"/>
              <a:t>‹#›</a:t>
            </a:fld>
            <a:endParaRPr lang="en-US"/>
          </a:p>
        </p:txBody>
      </p:sp>
    </p:spTree>
    <p:extLst>
      <p:ext uri="{BB962C8B-B14F-4D97-AF65-F5344CB8AC3E}">
        <p14:creationId xmlns:p14="http://schemas.microsoft.com/office/powerpoint/2010/main" val="1482784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Technician License Course</a:t>
            </a:r>
            <a:br>
              <a:rPr lang="en-US" sz="4000"/>
            </a:br>
            <a:r>
              <a:rPr lang="en-US" sz="4000"/>
              <a:t>Chapter 5</a:t>
            </a:r>
            <a:br>
              <a:rPr lang="en-US" sz="4000"/>
            </a:br>
            <a:r>
              <a:rPr lang="en-US" sz="4000"/>
              <a:t>Operating Station Equipment</a:t>
            </a:r>
          </a:p>
        </p:txBody>
      </p:sp>
      <p:sp>
        <p:nvSpPr>
          <p:cNvPr id="3075" name="Rectangle 13"/>
          <p:cNvSpPr>
            <a:spLocks noChangeArrowheads="1"/>
          </p:cNvSpPr>
          <p:nvPr/>
        </p:nvSpPr>
        <p:spPr bwMode="auto">
          <a:xfrm>
            <a:off x="1371600" y="38862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n-US" sz="3200"/>
              <a:t>Lesson Plan Module 11: </a:t>
            </a:r>
          </a:p>
          <a:p>
            <a:pPr marL="342900" indent="-342900" algn="ctr">
              <a:spcBef>
                <a:spcPct val="20000"/>
              </a:spcBef>
            </a:pPr>
            <a:r>
              <a:rPr lang="en-US" sz="3200"/>
              <a:t>Transmitters, Receivers and Transceivers</a:t>
            </a:r>
          </a:p>
        </p:txBody>
      </p:sp>
    </p:spTree>
    <p:extLst>
      <p:ext uri="{BB962C8B-B14F-4D97-AF65-F5344CB8AC3E}">
        <p14:creationId xmlns:p14="http://schemas.microsoft.com/office/powerpoint/2010/main" val="3612625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533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dirty="0"/>
              <a:t>Transmitter Controls and Functions</a:t>
            </a:r>
          </a:p>
        </p:txBody>
      </p:sp>
      <p:sp>
        <p:nvSpPr>
          <p:cNvPr id="12291" name="Rectangle 5"/>
          <p:cNvSpPr>
            <a:spLocks noChangeArrowheads="1"/>
          </p:cNvSpPr>
          <p:nvPr/>
        </p:nvSpPr>
        <p:spPr bwMode="auto">
          <a:xfrm>
            <a:off x="678873"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dirty="0" smtClean="0"/>
              <a:t>Band selection</a:t>
            </a:r>
          </a:p>
          <a:p>
            <a:pPr marL="342900" indent="-342900">
              <a:lnSpc>
                <a:spcPct val="90000"/>
              </a:lnSpc>
              <a:spcBef>
                <a:spcPct val="20000"/>
              </a:spcBef>
              <a:buFontTx/>
              <a:buChar char="•"/>
            </a:pPr>
            <a:r>
              <a:rPr lang="en-US" sz="3200" dirty="0" smtClean="0"/>
              <a:t>Memories</a:t>
            </a:r>
          </a:p>
          <a:p>
            <a:pPr marL="342900" indent="-342900">
              <a:lnSpc>
                <a:spcPct val="90000"/>
              </a:lnSpc>
              <a:spcBef>
                <a:spcPct val="20000"/>
              </a:spcBef>
              <a:buFontTx/>
              <a:buChar char="•"/>
            </a:pPr>
            <a:r>
              <a:rPr lang="en-US" sz="3200" dirty="0" smtClean="0"/>
              <a:t>Main </a:t>
            </a:r>
            <a:r>
              <a:rPr lang="en-US" sz="3200" dirty="0"/>
              <a:t>tuning dial (both TX and RX):</a:t>
            </a:r>
          </a:p>
          <a:p>
            <a:pPr marL="742950" lvl="1" indent="-285750">
              <a:lnSpc>
                <a:spcPct val="90000"/>
              </a:lnSpc>
              <a:spcBef>
                <a:spcPct val="20000"/>
              </a:spcBef>
              <a:buFontTx/>
              <a:buChar char="–"/>
            </a:pPr>
            <a:r>
              <a:rPr lang="en-US" sz="2800" dirty="0"/>
              <a:t>Controls the frequency selection via the variable frequency oscillator (VFO).</a:t>
            </a:r>
          </a:p>
          <a:p>
            <a:pPr marL="742950" lvl="1" indent="-285750">
              <a:lnSpc>
                <a:spcPct val="90000"/>
              </a:lnSpc>
              <a:spcBef>
                <a:spcPct val="20000"/>
              </a:spcBef>
              <a:buFontTx/>
              <a:buChar char="–"/>
            </a:pPr>
            <a:r>
              <a:rPr lang="en-US" sz="2800" dirty="0"/>
              <a:t>Could be an actual dial or key pad or programmed channels.</a:t>
            </a:r>
          </a:p>
          <a:p>
            <a:pPr marL="742950" lvl="1" indent="-285750">
              <a:lnSpc>
                <a:spcPct val="90000"/>
              </a:lnSpc>
              <a:spcBef>
                <a:spcPct val="20000"/>
              </a:spcBef>
              <a:buFontTx/>
              <a:buChar char="–"/>
            </a:pPr>
            <a:r>
              <a:rPr lang="en-US" sz="2800" dirty="0"/>
              <a:t>Variable frequency step size (tuning rate, resolution).</a:t>
            </a:r>
          </a:p>
          <a:p>
            <a:pPr marL="742950" lvl="1" indent="-285750">
              <a:lnSpc>
                <a:spcPct val="90000"/>
              </a:lnSpc>
              <a:spcBef>
                <a:spcPct val="20000"/>
              </a:spcBef>
              <a:buFontTx/>
              <a:buChar char="–"/>
            </a:pPr>
            <a:r>
              <a:rPr lang="en-US" sz="2800" dirty="0"/>
              <a:t>Could have more than one VFO (control more that one frequency at a time).</a:t>
            </a:r>
          </a:p>
        </p:txBody>
      </p:sp>
    </p:spTree>
    <p:extLst>
      <p:ext uri="{BB962C8B-B14F-4D97-AF65-F5344CB8AC3E}">
        <p14:creationId xmlns:p14="http://schemas.microsoft.com/office/powerpoint/2010/main" val="1412488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Transmitter Controls and Functions</a:t>
            </a:r>
          </a:p>
        </p:txBody>
      </p:sp>
      <p:sp>
        <p:nvSpPr>
          <p:cNvPr id="1331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Mode selector (both TX and RX for multimode rigs).</a:t>
            </a:r>
          </a:p>
          <a:p>
            <a:pPr marL="742950" lvl="1" indent="-285750">
              <a:spcBef>
                <a:spcPct val="20000"/>
              </a:spcBef>
              <a:buFontTx/>
              <a:buChar char="–"/>
            </a:pPr>
            <a:r>
              <a:rPr lang="en-US" sz="2800"/>
              <a:t>AM/FM/SSB (LSB or USB)</a:t>
            </a:r>
          </a:p>
          <a:p>
            <a:pPr marL="742950" lvl="1" indent="-285750">
              <a:spcBef>
                <a:spcPct val="20000"/>
              </a:spcBef>
              <a:buFontTx/>
              <a:buChar char="–"/>
            </a:pPr>
            <a:r>
              <a:rPr lang="en-US" sz="2800"/>
              <a:t>CW</a:t>
            </a:r>
          </a:p>
          <a:p>
            <a:pPr marL="742950" lvl="1" indent="-285750">
              <a:spcBef>
                <a:spcPct val="20000"/>
              </a:spcBef>
              <a:buFontTx/>
              <a:buChar char="–"/>
            </a:pPr>
            <a:r>
              <a:rPr lang="en-US" sz="2800"/>
              <a:t>Data (RTTY)</a:t>
            </a:r>
          </a:p>
          <a:p>
            <a:pPr marL="342900" indent="-342900">
              <a:spcBef>
                <a:spcPct val="20000"/>
              </a:spcBef>
              <a:buFontTx/>
              <a:buChar char="•"/>
            </a:pPr>
            <a:r>
              <a:rPr lang="en-US" sz="3200"/>
              <a:t>Could be automatic based on recognized band plan.</a:t>
            </a:r>
          </a:p>
        </p:txBody>
      </p:sp>
    </p:spTree>
    <p:extLst>
      <p:ext uri="{BB962C8B-B14F-4D97-AF65-F5344CB8AC3E}">
        <p14:creationId xmlns:p14="http://schemas.microsoft.com/office/powerpoint/2010/main" val="2470821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Transmitter Controls and Functions</a:t>
            </a:r>
          </a:p>
        </p:txBody>
      </p:sp>
      <p:sp>
        <p:nvSpPr>
          <p:cNvPr id="14339" name="Rectangle 7"/>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Microphone controls</a:t>
            </a:r>
          </a:p>
          <a:p>
            <a:pPr marL="742950" lvl="1" indent="-285750">
              <a:spcBef>
                <a:spcPct val="20000"/>
              </a:spcBef>
              <a:buFontTx/>
              <a:buChar char="–"/>
            </a:pPr>
            <a:r>
              <a:rPr lang="en-US" dirty="0"/>
              <a:t>Gain</a:t>
            </a:r>
          </a:p>
          <a:p>
            <a:pPr marL="1143000" lvl="2" indent="-228600">
              <a:spcBef>
                <a:spcPct val="20000"/>
              </a:spcBef>
              <a:buFontTx/>
              <a:buChar char="•"/>
            </a:pPr>
            <a:r>
              <a:rPr lang="en-US" sz="2000" dirty="0"/>
              <a:t>How loudly you need to talk to be heard.</a:t>
            </a:r>
          </a:p>
          <a:p>
            <a:pPr marL="742950" lvl="1" indent="-285750">
              <a:spcBef>
                <a:spcPct val="20000"/>
              </a:spcBef>
              <a:buFontTx/>
              <a:buChar char="–"/>
            </a:pPr>
            <a:r>
              <a:rPr lang="en-US" dirty="0"/>
              <a:t>Speech Compressor or Speech Processor</a:t>
            </a:r>
          </a:p>
          <a:p>
            <a:pPr marL="1143000" lvl="2" indent="-228600">
              <a:spcBef>
                <a:spcPct val="20000"/>
              </a:spcBef>
              <a:buFontTx/>
              <a:buChar char="•"/>
            </a:pPr>
            <a:r>
              <a:rPr lang="en-US" sz="2000" dirty="0"/>
              <a:t>Compacting your speech into a narrow frequency range to enhance “punch</a:t>
            </a:r>
            <a:r>
              <a:rPr lang="en-US" sz="2000" dirty="0" smtClean="0"/>
              <a:t>.”</a:t>
            </a:r>
          </a:p>
          <a:p>
            <a:pPr marL="1143000" lvl="2" indent="-228600">
              <a:spcBef>
                <a:spcPct val="20000"/>
              </a:spcBef>
              <a:buFontTx/>
              <a:buChar char="•"/>
            </a:pPr>
            <a:r>
              <a:rPr lang="en-US" sz="2000" dirty="0" smtClean="0"/>
              <a:t>Use Compression sparingly.</a:t>
            </a:r>
            <a:endParaRPr lang="en-US" sz="2000" dirty="0"/>
          </a:p>
          <a:p>
            <a:pPr marL="742950" lvl="1" indent="-285750">
              <a:spcBef>
                <a:spcPct val="20000"/>
              </a:spcBef>
              <a:buFontTx/>
              <a:buChar char="–"/>
            </a:pPr>
            <a:r>
              <a:rPr lang="en-US" dirty="0"/>
              <a:t>Too much gain or compression can cause problems.</a:t>
            </a:r>
          </a:p>
          <a:p>
            <a:pPr marL="1143000" lvl="2" indent="-228600">
              <a:spcBef>
                <a:spcPct val="20000"/>
              </a:spcBef>
              <a:buFontTx/>
              <a:buChar char="•"/>
            </a:pPr>
            <a:r>
              <a:rPr lang="en-US" sz="2000" dirty="0"/>
              <a:t>Splatter</a:t>
            </a:r>
          </a:p>
          <a:p>
            <a:pPr marL="1143000" lvl="2" indent="-228600">
              <a:spcBef>
                <a:spcPct val="20000"/>
              </a:spcBef>
              <a:buFontTx/>
              <a:buChar char="•"/>
            </a:pPr>
            <a:r>
              <a:rPr lang="en-US" sz="2000" dirty="0"/>
              <a:t>Over-deviation</a:t>
            </a:r>
          </a:p>
          <a:p>
            <a:pPr marL="1143000" lvl="2" indent="-228600">
              <a:spcBef>
                <a:spcPct val="20000"/>
              </a:spcBef>
              <a:buFontTx/>
              <a:buChar char="•"/>
            </a:pPr>
            <a:r>
              <a:rPr lang="en-US" sz="2000" dirty="0"/>
              <a:t>Over-modulation</a:t>
            </a:r>
          </a:p>
        </p:txBody>
      </p:sp>
    </p:spTree>
    <p:extLst>
      <p:ext uri="{BB962C8B-B14F-4D97-AF65-F5344CB8AC3E}">
        <p14:creationId xmlns:p14="http://schemas.microsoft.com/office/powerpoint/2010/main" val="1928013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Transmitter Controls and Functions</a:t>
            </a:r>
          </a:p>
        </p:txBody>
      </p:sp>
      <p:sp>
        <p:nvSpPr>
          <p:cNvPr id="1536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smtClean="0"/>
              <a:t>Power output level</a:t>
            </a:r>
          </a:p>
          <a:p>
            <a:pPr marL="342900" indent="-342900">
              <a:spcBef>
                <a:spcPct val="20000"/>
              </a:spcBef>
              <a:buFontTx/>
              <a:buChar char="•"/>
            </a:pPr>
            <a:r>
              <a:rPr lang="en-US" sz="3200" dirty="0" smtClean="0"/>
              <a:t>Automatic </a:t>
            </a:r>
            <a:r>
              <a:rPr lang="en-US" sz="3200" dirty="0"/>
              <a:t>Level Control (ALC).</a:t>
            </a:r>
          </a:p>
          <a:p>
            <a:pPr marL="742950" lvl="1" indent="-285750">
              <a:spcBef>
                <a:spcPct val="20000"/>
              </a:spcBef>
              <a:buFontTx/>
              <a:buChar char="–"/>
            </a:pPr>
            <a:r>
              <a:rPr lang="en-US" sz="2800" dirty="0"/>
              <a:t>Automatically limits transmitter drive (output level) to prevent problems associated with too much gain or compression.</a:t>
            </a:r>
          </a:p>
          <a:p>
            <a:pPr marL="342900" indent="-342900">
              <a:spcBef>
                <a:spcPct val="20000"/>
              </a:spcBef>
              <a:buFontTx/>
              <a:buChar char="•"/>
            </a:pPr>
            <a:r>
              <a:rPr lang="en-US" sz="3200" dirty="0"/>
              <a:t>Also can control external power amplifier operation.</a:t>
            </a:r>
          </a:p>
        </p:txBody>
      </p:sp>
    </p:spTree>
    <p:extLst>
      <p:ext uri="{BB962C8B-B14F-4D97-AF65-F5344CB8AC3E}">
        <p14:creationId xmlns:p14="http://schemas.microsoft.com/office/powerpoint/2010/main" val="854718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Transmitter Controls and Functions</a:t>
            </a:r>
          </a:p>
        </p:txBody>
      </p:sp>
      <p:sp>
        <p:nvSpPr>
          <p:cNvPr id="1638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Transmitter on/off</a:t>
            </a:r>
          </a:p>
          <a:p>
            <a:pPr marL="742950" lvl="1" indent="-285750">
              <a:spcBef>
                <a:spcPct val="20000"/>
              </a:spcBef>
              <a:buFontTx/>
              <a:buChar char="–"/>
            </a:pPr>
            <a:r>
              <a:rPr lang="en-US" sz="2800"/>
              <a:t>Push-to-Talk (PTT)</a:t>
            </a:r>
          </a:p>
          <a:p>
            <a:pPr marL="742950" lvl="1" indent="-285750">
              <a:spcBef>
                <a:spcPct val="20000"/>
              </a:spcBef>
              <a:buFontTx/>
              <a:buChar char="–"/>
            </a:pPr>
            <a:r>
              <a:rPr lang="en-US" sz="2800"/>
              <a:t>Voice-Operated Transmission (VOX)</a:t>
            </a:r>
          </a:p>
          <a:p>
            <a:pPr marL="1143000" lvl="2" indent="-228600">
              <a:spcBef>
                <a:spcPct val="20000"/>
              </a:spcBef>
              <a:buFontTx/>
              <a:buChar char="•"/>
            </a:pPr>
            <a:r>
              <a:rPr lang="en-US"/>
              <a:t>VOX Gain</a:t>
            </a:r>
          </a:p>
          <a:p>
            <a:pPr marL="1143000" lvl="2" indent="-228600">
              <a:spcBef>
                <a:spcPct val="20000"/>
              </a:spcBef>
              <a:buFontTx/>
              <a:buChar char="•"/>
            </a:pPr>
            <a:r>
              <a:rPr lang="en-US"/>
              <a:t>VOX Delay</a:t>
            </a:r>
          </a:p>
          <a:p>
            <a:pPr marL="1143000" lvl="2" indent="-228600">
              <a:spcBef>
                <a:spcPct val="20000"/>
              </a:spcBef>
              <a:buFontTx/>
              <a:buChar char="•"/>
            </a:pPr>
            <a:r>
              <a:rPr lang="en-US"/>
              <a:t>Anti-VOX</a:t>
            </a:r>
          </a:p>
          <a:p>
            <a:pPr marL="742950" lvl="1" indent="-285750">
              <a:spcBef>
                <a:spcPct val="20000"/>
              </a:spcBef>
              <a:buFontTx/>
              <a:buChar char="–"/>
            </a:pPr>
            <a:r>
              <a:rPr lang="en-US" sz="2800"/>
              <a:t>Key jack</a:t>
            </a:r>
          </a:p>
        </p:txBody>
      </p:sp>
    </p:spTree>
    <p:extLst>
      <p:ext uri="{BB962C8B-B14F-4D97-AF65-F5344CB8AC3E}">
        <p14:creationId xmlns:p14="http://schemas.microsoft.com/office/powerpoint/2010/main" val="3399343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6858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dirty="0"/>
              <a:t>Transmitter Controls and Functions</a:t>
            </a:r>
          </a:p>
        </p:txBody>
      </p:sp>
      <p:sp>
        <p:nvSpPr>
          <p:cNvPr id="17411" name="Rectangle 5"/>
          <p:cNvSpPr>
            <a:spLocks noChangeArrowheads="1"/>
          </p:cNvSpPr>
          <p:nvPr/>
        </p:nvSpPr>
        <p:spPr bwMode="auto">
          <a:xfrm>
            <a:off x="685800" y="1524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dirty="0"/>
              <a:t>Microphones (</a:t>
            </a:r>
            <a:r>
              <a:rPr lang="en-US" sz="2800" dirty="0" err="1"/>
              <a:t>Mic</a:t>
            </a:r>
            <a:r>
              <a:rPr lang="en-US" sz="2800" dirty="0"/>
              <a:t>)</a:t>
            </a:r>
          </a:p>
          <a:p>
            <a:pPr marL="742950" lvl="1" indent="-285750">
              <a:lnSpc>
                <a:spcPct val="90000"/>
              </a:lnSpc>
              <a:spcBef>
                <a:spcPct val="20000"/>
              </a:spcBef>
              <a:buFontTx/>
              <a:buChar char="–"/>
            </a:pPr>
            <a:r>
              <a:rPr lang="en-US" sz="2400" dirty="0"/>
              <a:t>Hand </a:t>
            </a:r>
            <a:r>
              <a:rPr lang="en-US" sz="2400" dirty="0" err="1"/>
              <a:t>mics</a:t>
            </a:r>
            <a:endParaRPr lang="en-US" sz="2400" dirty="0"/>
          </a:p>
          <a:p>
            <a:pPr marL="742950" lvl="1" indent="-285750">
              <a:lnSpc>
                <a:spcPct val="90000"/>
              </a:lnSpc>
              <a:spcBef>
                <a:spcPct val="20000"/>
              </a:spcBef>
              <a:buFontTx/>
              <a:buChar char="–"/>
            </a:pPr>
            <a:r>
              <a:rPr lang="en-US" sz="2400" dirty="0"/>
              <a:t>Desk </a:t>
            </a:r>
            <a:r>
              <a:rPr lang="en-US" sz="2400" dirty="0" err="1"/>
              <a:t>mics</a:t>
            </a:r>
            <a:endParaRPr lang="en-US" sz="2400" dirty="0"/>
          </a:p>
          <a:p>
            <a:pPr marL="1143000" lvl="2" indent="-228600">
              <a:lnSpc>
                <a:spcPct val="90000"/>
              </a:lnSpc>
              <a:spcBef>
                <a:spcPct val="20000"/>
              </a:spcBef>
              <a:buFontTx/>
              <a:buChar char="•"/>
            </a:pPr>
            <a:r>
              <a:rPr lang="en-US" sz="2400" dirty="0" err="1"/>
              <a:t>Preamplified</a:t>
            </a:r>
            <a:r>
              <a:rPr lang="en-US" sz="2400" dirty="0"/>
              <a:t> desk mikes</a:t>
            </a:r>
          </a:p>
          <a:p>
            <a:pPr marL="742950" lvl="1" indent="-285750">
              <a:lnSpc>
                <a:spcPct val="90000"/>
              </a:lnSpc>
              <a:spcBef>
                <a:spcPct val="20000"/>
              </a:spcBef>
              <a:buFontTx/>
              <a:buChar char="–"/>
            </a:pPr>
            <a:r>
              <a:rPr lang="en-US" sz="2400" dirty="0"/>
              <a:t>Speaker-</a:t>
            </a:r>
            <a:r>
              <a:rPr lang="en-US" sz="2400" dirty="0" err="1"/>
              <a:t>mics</a:t>
            </a:r>
            <a:endParaRPr lang="en-US" sz="2400" dirty="0"/>
          </a:p>
          <a:p>
            <a:pPr marL="742950" lvl="1" indent="-285750">
              <a:lnSpc>
                <a:spcPct val="90000"/>
              </a:lnSpc>
              <a:spcBef>
                <a:spcPct val="20000"/>
              </a:spcBef>
              <a:buFontTx/>
              <a:buChar char="–"/>
            </a:pPr>
            <a:r>
              <a:rPr lang="en-US" sz="2400" dirty="0"/>
              <a:t>Headsets or boom-sets</a:t>
            </a:r>
          </a:p>
          <a:p>
            <a:pPr marL="742950" lvl="1" indent="-285750">
              <a:lnSpc>
                <a:spcPct val="90000"/>
              </a:lnSpc>
              <a:spcBef>
                <a:spcPct val="20000"/>
              </a:spcBef>
              <a:buFontTx/>
              <a:buChar char="–"/>
            </a:pPr>
            <a:r>
              <a:rPr lang="en-US" sz="2400" dirty="0"/>
              <a:t>Internal </a:t>
            </a:r>
            <a:r>
              <a:rPr lang="en-US" sz="2400" dirty="0" smtClean="0"/>
              <a:t>mikes</a:t>
            </a:r>
          </a:p>
          <a:p>
            <a:pPr marL="742950" lvl="1" indent="-285750">
              <a:lnSpc>
                <a:spcPct val="90000"/>
              </a:lnSpc>
              <a:spcBef>
                <a:spcPct val="20000"/>
              </a:spcBef>
              <a:buFontTx/>
              <a:buChar char="–"/>
            </a:pPr>
            <a:r>
              <a:rPr lang="en-US" sz="2400" dirty="0" smtClean="0"/>
              <a:t>Microphone connectors are not standardized even those of the same type may have different connections and may contain voltages to power active microphones</a:t>
            </a:r>
            <a:endParaRPr lang="en-US" sz="2400" dirty="0"/>
          </a:p>
          <a:p>
            <a:pPr marL="342900" indent="-342900">
              <a:lnSpc>
                <a:spcPct val="90000"/>
              </a:lnSpc>
              <a:spcBef>
                <a:spcPct val="20000"/>
              </a:spcBef>
              <a:buFontTx/>
              <a:buChar char="•"/>
            </a:pPr>
            <a:r>
              <a:rPr lang="en-US" sz="2800" dirty="0"/>
              <a:t>Speak across the </a:t>
            </a:r>
            <a:r>
              <a:rPr lang="en-US" sz="2800" dirty="0" err="1"/>
              <a:t>mic</a:t>
            </a:r>
            <a:r>
              <a:rPr lang="en-US" sz="2800" dirty="0"/>
              <a:t>, not into the </a:t>
            </a:r>
            <a:r>
              <a:rPr lang="en-US" sz="2800" dirty="0" err="1"/>
              <a:t>mic.</a:t>
            </a:r>
            <a:endParaRPr lang="en-US" sz="2800" dirty="0"/>
          </a:p>
        </p:txBody>
      </p:sp>
    </p:spTree>
    <p:extLst>
      <p:ext uri="{BB962C8B-B14F-4D97-AF65-F5344CB8AC3E}">
        <p14:creationId xmlns:p14="http://schemas.microsoft.com/office/powerpoint/2010/main" val="2072977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Transmitter Controls and Functions</a:t>
            </a:r>
          </a:p>
        </p:txBody>
      </p:sp>
      <p:sp>
        <p:nvSpPr>
          <p:cNvPr id="1843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Morse Keys</a:t>
            </a:r>
          </a:p>
          <a:p>
            <a:pPr marL="742950" lvl="1" indent="-285750">
              <a:spcBef>
                <a:spcPct val="20000"/>
              </a:spcBef>
              <a:buFontTx/>
              <a:buChar char="–"/>
            </a:pPr>
            <a:r>
              <a:rPr lang="en-US" sz="2800"/>
              <a:t>Straight key</a:t>
            </a:r>
          </a:p>
          <a:p>
            <a:pPr marL="742950" lvl="1" indent="-285750">
              <a:spcBef>
                <a:spcPct val="20000"/>
              </a:spcBef>
              <a:buFontTx/>
              <a:buChar char="–"/>
            </a:pPr>
            <a:r>
              <a:rPr lang="en-US" sz="2800"/>
              <a:t>Electronic keyer and paddle</a:t>
            </a:r>
          </a:p>
          <a:p>
            <a:pPr marL="742950" lvl="1" indent="-285750">
              <a:spcBef>
                <a:spcPct val="20000"/>
              </a:spcBef>
              <a:buFontTx/>
              <a:buChar char="–"/>
            </a:pPr>
            <a:r>
              <a:rPr lang="en-US" sz="2800"/>
              <a:t>Semi-automatic (Bug)</a:t>
            </a:r>
          </a:p>
        </p:txBody>
      </p:sp>
    </p:spTree>
    <p:extLst>
      <p:ext uri="{BB962C8B-B14F-4D97-AF65-F5344CB8AC3E}">
        <p14:creationId xmlns:p14="http://schemas.microsoft.com/office/powerpoint/2010/main" val="3220593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Receiver Controls and Functions</a:t>
            </a:r>
          </a:p>
        </p:txBody>
      </p:sp>
      <p:sp>
        <p:nvSpPr>
          <p:cNvPr id="19459" name="Rectangle 5"/>
          <p:cNvSpPr>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AF Gain or Volume </a:t>
            </a:r>
          </a:p>
          <a:p>
            <a:pPr marL="742950" lvl="1" indent="-285750">
              <a:lnSpc>
                <a:spcPct val="90000"/>
              </a:lnSpc>
              <a:spcBef>
                <a:spcPct val="20000"/>
              </a:spcBef>
              <a:buFontTx/>
              <a:buChar char="–"/>
            </a:pPr>
            <a:r>
              <a:rPr lang="en-US" sz="2800"/>
              <a:t>Controls the audio level to the speaker or headphones.</a:t>
            </a:r>
          </a:p>
          <a:p>
            <a:pPr marL="342900" indent="-342900">
              <a:lnSpc>
                <a:spcPct val="90000"/>
              </a:lnSpc>
              <a:spcBef>
                <a:spcPct val="20000"/>
              </a:spcBef>
              <a:buFontTx/>
              <a:buChar char="•"/>
            </a:pPr>
            <a:r>
              <a:rPr lang="en-US" sz="3200"/>
              <a:t>RF Gain</a:t>
            </a:r>
          </a:p>
          <a:p>
            <a:pPr marL="742950" lvl="1" indent="-285750">
              <a:lnSpc>
                <a:spcPct val="90000"/>
              </a:lnSpc>
              <a:spcBef>
                <a:spcPct val="20000"/>
              </a:spcBef>
              <a:buFontTx/>
              <a:buChar char="–"/>
            </a:pPr>
            <a:r>
              <a:rPr lang="en-US" sz="2800"/>
              <a:t>Controls the strength of radio signal entering the receiver.</a:t>
            </a:r>
          </a:p>
          <a:p>
            <a:pPr marL="742950" lvl="1" indent="-285750">
              <a:lnSpc>
                <a:spcPct val="90000"/>
              </a:lnSpc>
              <a:spcBef>
                <a:spcPct val="20000"/>
              </a:spcBef>
              <a:buFontTx/>
              <a:buChar char="–"/>
            </a:pPr>
            <a:r>
              <a:rPr lang="en-US" sz="2800"/>
              <a:t>Used to limit (attenuate) very strong local signals.</a:t>
            </a:r>
          </a:p>
          <a:p>
            <a:pPr marL="742950" lvl="1" indent="-285750">
              <a:lnSpc>
                <a:spcPct val="90000"/>
              </a:lnSpc>
              <a:spcBef>
                <a:spcPct val="20000"/>
              </a:spcBef>
              <a:buFontTx/>
              <a:buChar char="–"/>
            </a:pPr>
            <a:r>
              <a:rPr lang="en-US" sz="2800"/>
              <a:t>Usually operated in the full-open position.</a:t>
            </a:r>
          </a:p>
        </p:txBody>
      </p:sp>
    </p:spTree>
    <p:extLst>
      <p:ext uri="{BB962C8B-B14F-4D97-AF65-F5344CB8AC3E}">
        <p14:creationId xmlns:p14="http://schemas.microsoft.com/office/powerpoint/2010/main" val="668775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Receiver Controls and Functions</a:t>
            </a:r>
          </a:p>
        </p:txBody>
      </p:sp>
      <p:sp>
        <p:nvSpPr>
          <p:cNvPr id="2048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Automatic Gain Control (AGC)</a:t>
            </a:r>
          </a:p>
          <a:p>
            <a:pPr marL="742950" lvl="1" indent="-285750">
              <a:spcBef>
                <a:spcPct val="20000"/>
              </a:spcBef>
              <a:buFontTx/>
              <a:buChar char="–"/>
            </a:pPr>
            <a:r>
              <a:rPr lang="en-US" dirty="0"/>
              <a:t>Automatically limits the incoming signals during signal (voice) peaks.</a:t>
            </a:r>
          </a:p>
          <a:p>
            <a:pPr marL="1143000" lvl="2" indent="-228600">
              <a:spcBef>
                <a:spcPct val="20000"/>
              </a:spcBef>
              <a:buFontTx/>
              <a:buChar char="•"/>
            </a:pPr>
            <a:r>
              <a:rPr lang="en-US" sz="2000" dirty="0"/>
              <a:t>Prevents peaks from capturing the receiver and limiting reception of lower level portions of the incoming signal.</a:t>
            </a:r>
          </a:p>
          <a:p>
            <a:pPr marL="742950" lvl="1" indent="-285750">
              <a:spcBef>
                <a:spcPct val="20000"/>
              </a:spcBef>
              <a:buFontTx/>
              <a:buChar char="–"/>
            </a:pPr>
            <a:r>
              <a:rPr lang="en-US" dirty="0"/>
              <a:t>Fast setting for CW.</a:t>
            </a:r>
          </a:p>
          <a:p>
            <a:pPr marL="742950" lvl="1" indent="-285750">
              <a:spcBef>
                <a:spcPct val="20000"/>
              </a:spcBef>
              <a:buFontTx/>
              <a:buChar char="–"/>
            </a:pPr>
            <a:r>
              <a:rPr lang="en-US" dirty="0"/>
              <a:t>Slow settings for SSB and AM.</a:t>
            </a:r>
          </a:p>
          <a:p>
            <a:pPr marL="742950" lvl="1" indent="-285750">
              <a:spcBef>
                <a:spcPct val="20000"/>
              </a:spcBef>
              <a:buFontTx/>
              <a:buChar char="–"/>
            </a:pPr>
            <a:r>
              <a:rPr lang="en-US" dirty="0"/>
              <a:t>Not used in FM because of the type of signal used in FM</a:t>
            </a:r>
            <a:r>
              <a:rPr lang="en-US" dirty="0" smtClean="0"/>
              <a:t>.</a:t>
            </a:r>
          </a:p>
          <a:p>
            <a:pPr marL="285750" indent="-285750">
              <a:spcBef>
                <a:spcPct val="20000"/>
              </a:spcBef>
              <a:buFontTx/>
              <a:buChar char="–"/>
            </a:pPr>
            <a:r>
              <a:rPr lang="en-US" dirty="0" smtClean="0"/>
              <a:t>Receiver Incremental Tuning (RIT)</a:t>
            </a:r>
          </a:p>
          <a:p>
            <a:pPr marL="742950" lvl="1" indent="-285750">
              <a:spcBef>
                <a:spcPct val="20000"/>
              </a:spcBef>
              <a:buFontTx/>
              <a:buChar char="–"/>
            </a:pPr>
            <a:r>
              <a:rPr lang="en-US" dirty="0" smtClean="0"/>
              <a:t>Adjusts the Receiver Frequency offset from </a:t>
            </a:r>
            <a:r>
              <a:rPr lang="en-US" dirty="0" err="1" smtClean="0"/>
              <a:t>transmiter</a:t>
            </a:r>
            <a:endParaRPr lang="en-US" dirty="0"/>
          </a:p>
        </p:txBody>
      </p:sp>
    </p:spTree>
    <p:extLst>
      <p:ext uri="{BB962C8B-B14F-4D97-AF65-F5344CB8AC3E}">
        <p14:creationId xmlns:p14="http://schemas.microsoft.com/office/powerpoint/2010/main" val="13947167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Receiver Controls and Functions</a:t>
            </a:r>
          </a:p>
        </p:txBody>
      </p:sp>
      <p:sp>
        <p:nvSpPr>
          <p:cNvPr id="21507" name="Rectangle 5"/>
          <p:cNvSpPr>
            <a:spLocks noChangeArrowheads="1"/>
          </p:cNvSpPr>
          <p:nvPr/>
        </p:nvSpPr>
        <p:spPr bwMode="auto">
          <a:xfrm>
            <a:off x="685800" y="1752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smtClean="0"/>
              <a:t>Carrier Squelch</a:t>
            </a:r>
            <a:endParaRPr lang="en-US" sz="2800" dirty="0"/>
          </a:p>
          <a:p>
            <a:pPr marL="742950" lvl="1" indent="-285750">
              <a:spcBef>
                <a:spcPct val="20000"/>
              </a:spcBef>
              <a:buFontTx/>
              <a:buChar char="–"/>
            </a:pPr>
            <a:r>
              <a:rPr lang="en-US" dirty="0"/>
              <a:t>Turns off audio to speaker when signal is not present</a:t>
            </a:r>
            <a:r>
              <a:rPr lang="en-US" dirty="0" smtClean="0"/>
              <a:t>.</a:t>
            </a:r>
            <a:endParaRPr lang="en-US" dirty="0"/>
          </a:p>
          <a:p>
            <a:pPr marL="342900" indent="-342900">
              <a:spcBef>
                <a:spcPct val="20000"/>
              </a:spcBef>
              <a:buFontTx/>
              <a:buChar char="•"/>
            </a:pPr>
            <a:r>
              <a:rPr lang="en-US" sz="2800" dirty="0" smtClean="0"/>
              <a:t>Tone (or Code) Squelch</a:t>
            </a:r>
          </a:p>
          <a:p>
            <a:pPr marL="800100" lvl="2" indent="-342900">
              <a:spcBef>
                <a:spcPct val="20000"/>
              </a:spcBef>
              <a:buFontTx/>
              <a:buChar char="•"/>
            </a:pPr>
            <a:r>
              <a:rPr lang="en-US" dirty="0"/>
              <a:t>Turns off audio to speaker when </a:t>
            </a:r>
            <a:r>
              <a:rPr lang="en-US" dirty="0" smtClean="0"/>
              <a:t>tone or digital code.</a:t>
            </a:r>
            <a:endParaRPr lang="en-US" sz="2800" dirty="0" smtClean="0"/>
          </a:p>
          <a:p>
            <a:pPr marL="342900" indent="-342900">
              <a:spcBef>
                <a:spcPct val="20000"/>
              </a:spcBef>
              <a:buFontTx/>
              <a:buChar char="•"/>
            </a:pPr>
            <a:r>
              <a:rPr lang="en-US" sz="2800" dirty="0" smtClean="0"/>
              <a:t>Used </a:t>
            </a:r>
            <a:r>
              <a:rPr lang="en-US" sz="2800" dirty="0"/>
              <a:t>in FM primarily</a:t>
            </a:r>
          </a:p>
          <a:p>
            <a:pPr marL="742950" lvl="1" indent="-285750">
              <a:spcBef>
                <a:spcPct val="20000"/>
              </a:spcBef>
              <a:buFontTx/>
              <a:buChar char="–"/>
            </a:pPr>
            <a:r>
              <a:rPr lang="en-US" dirty="0"/>
              <a:t>Open – allows very weak signals to pass through (along with noise).</a:t>
            </a:r>
          </a:p>
          <a:p>
            <a:pPr marL="742950" lvl="1" indent="-285750">
              <a:spcBef>
                <a:spcPct val="20000"/>
              </a:spcBef>
              <a:buFontTx/>
              <a:buChar char="–"/>
            </a:pPr>
            <a:r>
              <a:rPr lang="en-US" dirty="0"/>
              <a:t>Tight – allows only the strongest signals to pass through.</a:t>
            </a:r>
          </a:p>
          <a:p>
            <a:pPr marL="342900" indent="-342900">
              <a:spcBef>
                <a:spcPct val="20000"/>
              </a:spcBef>
              <a:buFontTx/>
              <a:buChar char="•"/>
            </a:pPr>
            <a:r>
              <a:rPr lang="en-US" sz="2800" dirty="0"/>
              <a:t>Advance the squelch control until the noise just disappears.</a:t>
            </a:r>
          </a:p>
        </p:txBody>
      </p:sp>
    </p:spTree>
    <p:extLst>
      <p:ext uri="{BB962C8B-B14F-4D97-AF65-F5344CB8AC3E}">
        <p14:creationId xmlns:p14="http://schemas.microsoft.com/office/powerpoint/2010/main" val="4015438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Generalized Transceiver Categories</a:t>
            </a:r>
          </a:p>
        </p:txBody>
      </p:sp>
      <p:sp>
        <p:nvSpPr>
          <p:cNvPr id="4099"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Single Band		VHF or UHF FM</a:t>
            </a:r>
          </a:p>
          <a:p>
            <a:pPr marL="342900" indent="-342900">
              <a:spcBef>
                <a:spcPct val="20000"/>
              </a:spcBef>
              <a:buFontTx/>
              <a:buChar char="•"/>
            </a:pPr>
            <a:r>
              <a:rPr lang="en-US" sz="3200"/>
              <a:t>Dual Band		VHF/UHF	FM</a:t>
            </a:r>
          </a:p>
          <a:p>
            <a:pPr marL="342900" indent="-342900">
              <a:spcBef>
                <a:spcPct val="20000"/>
              </a:spcBef>
              <a:buFontTx/>
              <a:buChar char="•"/>
            </a:pPr>
            <a:r>
              <a:rPr lang="en-US" sz="3200"/>
              <a:t>Multimode		VHF/UHF</a:t>
            </a:r>
          </a:p>
          <a:p>
            <a:pPr marL="342900" indent="-342900">
              <a:spcBef>
                <a:spcPct val="20000"/>
              </a:spcBef>
              <a:buFontTx/>
              <a:buChar char="•"/>
            </a:pPr>
            <a:r>
              <a:rPr lang="en-US" sz="3200"/>
              <a:t>Multiband		HF and VHF/UHF</a:t>
            </a:r>
          </a:p>
          <a:p>
            <a:pPr marL="342900" indent="-342900">
              <a:spcBef>
                <a:spcPct val="20000"/>
              </a:spcBef>
              <a:buFontTx/>
              <a:buChar char="•"/>
            </a:pPr>
            <a:r>
              <a:rPr lang="en-US" sz="3200"/>
              <a:t>Handheld (HT)</a:t>
            </a:r>
          </a:p>
        </p:txBody>
      </p:sp>
    </p:spTree>
    <p:extLst>
      <p:ext uri="{BB962C8B-B14F-4D97-AF65-F5344CB8AC3E}">
        <p14:creationId xmlns:p14="http://schemas.microsoft.com/office/powerpoint/2010/main" val="7575284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Receiver Controls and Functions</a:t>
            </a:r>
          </a:p>
        </p:txBody>
      </p:sp>
      <p:sp>
        <p:nvSpPr>
          <p:cNvPr id="2253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Filters</a:t>
            </a:r>
          </a:p>
          <a:p>
            <a:pPr marL="742950" lvl="1" indent="-285750">
              <a:spcBef>
                <a:spcPct val="20000"/>
              </a:spcBef>
              <a:buFontTx/>
              <a:buChar char="–"/>
            </a:pPr>
            <a:r>
              <a:rPr lang="en-US" dirty="0"/>
              <a:t>Bandwidth filter</a:t>
            </a:r>
          </a:p>
          <a:p>
            <a:pPr marL="1143000" lvl="2" indent="-228600">
              <a:spcBef>
                <a:spcPct val="20000"/>
              </a:spcBef>
              <a:buFontTx/>
              <a:buChar char="•"/>
            </a:pPr>
            <a:r>
              <a:rPr lang="en-US" sz="2000" dirty="0" smtClean="0"/>
              <a:t>SSB – 2400 Hz, CW – 500 Hz</a:t>
            </a:r>
          </a:p>
          <a:p>
            <a:pPr marL="1143000" lvl="2" indent="-228600">
              <a:spcBef>
                <a:spcPct val="20000"/>
              </a:spcBef>
              <a:buFontTx/>
              <a:buChar char="•"/>
            </a:pPr>
            <a:r>
              <a:rPr lang="en-US" sz="2000" dirty="0" smtClean="0"/>
              <a:t>Used </a:t>
            </a:r>
            <a:r>
              <a:rPr lang="en-US" sz="2000" dirty="0"/>
              <a:t>to narrow the width of signal that is passed.</a:t>
            </a:r>
          </a:p>
          <a:p>
            <a:pPr marL="1143000" lvl="2" indent="-228600">
              <a:spcBef>
                <a:spcPct val="20000"/>
              </a:spcBef>
              <a:buFontTx/>
              <a:buChar char="•"/>
            </a:pPr>
            <a:r>
              <a:rPr lang="en-US" sz="2000" dirty="0"/>
              <a:t>Can attenuate adjacent interference.</a:t>
            </a:r>
          </a:p>
          <a:p>
            <a:pPr marL="742950" lvl="1" indent="-285750">
              <a:spcBef>
                <a:spcPct val="20000"/>
              </a:spcBef>
              <a:buFontTx/>
              <a:buChar char="–"/>
            </a:pPr>
            <a:r>
              <a:rPr lang="en-US" dirty="0"/>
              <a:t>Notch filter</a:t>
            </a:r>
          </a:p>
          <a:p>
            <a:pPr marL="1143000" lvl="2" indent="-228600">
              <a:spcBef>
                <a:spcPct val="20000"/>
              </a:spcBef>
              <a:buFontTx/>
              <a:buChar char="•"/>
            </a:pPr>
            <a:r>
              <a:rPr lang="en-US" sz="2000" dirty="0"/>
              <a:t>Very narrow filter that can be moved over an interfering signal to attenuate it.</a:t>
            </a:r>
          </a:p>
          <a:p>
            <a:pPr marL="742950" lvl="1" indent="-285750">
              <a:spcBef>
                <a:spcPct val="20000"/>
              </a:spcBef>
              <a:buFontTx/>
              <a:buChar char="–"/>
            </a:pPr>
            <a:r>
              <a:rPr lang="en-US" dirty="0"/>
              <a:t>Noise blanker or limiter</a:t>
            </a:r>
          </a:p>
          <a:p>
            <a:pPr marL="1143000" lvl="2" indent="-228600">
              <a:spcBef>
                <a:spcPct val="20000"/>
              </a:spcBef>
              <a:buFontTx/>
              <a:buChar char="•"/>
            </a:pPr>
            <a:r>
              <a:rPr lang="en-US" sz="2000" dirty="0"/>
              <a:t>Limits signal spikes that are frequently associated with random naturally generated noise.</a:t>
            </a:r>
          </a:p>
        </p:txBody>
      </p:sp>
    </p:spTree>
    <p:extLst>
      <p:ext uri="{BB962C8B-B14F-4D97-AF65-F5344CB8AC3E}">
        <p14:creationId xmlns:p14="http://schemas.microsoft.com/office/powerpoint/2010/main" val="3482422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Receiver Controls and Functions</a:t>
            </a:r>
          </a:p>
        </p:txBody>
      </p:sp>
      <p:sp>
        <p:nvSpPr>
          <p:cNvPr id="2355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Reception and Transmission Meter.</a:t>
            </a:r>
          </a:p>
          <a:p>
            <a:pPr marL="742950" lvl="1" indent="-285750">
              <a:spcBef>
                <a:spcPct val="20000"/>
              </a:spcBef>
              <a:buFontTx/>
              <a:buChar char="–"/>
            </a:pPr>
            <a:r>
              <a:rPr lang="en-US" sz="2800"/>
              <a:t>In transmit, indicates output power or ALC or other functions as selected by switch setting.</a:t>
            </a:r>
          </a:p>
          <a:p>
            <a:pPr marL="342900" indent="-342900">
              <a:spcBef>
                <a:spcPct val="20000"/>
              </a:spcBef>
              <a:buFontTx/>
              <a:buChar char="•"/>
            </a:pPr>
            <a:r>
              <a:rPr lang="en-US" sz="3200"/>
              <a:t>In receive - indicates signal strength.</a:t>
            </a:r>
          </a:p>
          <a:p>
            <a:pPr marL="742950" lvl="1" indent="-285750">
              <a:spcBef>
                <a:spcPct val="20000"/>
              </a:spcBef>
              <a:buFontTx/>
              <a:buChar char="–"/>
            </a:pPr>
            <a:r>
              <a:rPr lang="en-US" sz="2800"/>
              <a:t>In “S” units S1 through S9 – S9 is strongest.</a:t>
            </a:r>
          </a:p>
          <a:p>
            <a:pPr marL="742950" lvl="1" indent="-285750">
              <a:spcBef>
                <a:spcPct val="20000"/>
              </a:spcBef>
              <a:buFontTx/>
              <a:buChar char="–"/>
            </a:pPr>
            <a:r>
              <a:rPr lang="en-US" sz="2800"/>
              <a:t>Also have dB over S9 to cover very strong signals.</a:t>
            </a:r>
          </a:p>
        </p:txBody>
      </p:sp>
    </p:spTree>
    <p:extLst>
      <p:ext uri="{BB962C8B-B14F-4D97-AF65-F5344CB8AC3E}">
        <p14:creationId xmlns:p14="http://schemas.microsoft.com/office/powerpoint/2010/main" val="1840601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Receiver Controls and Functions</a:t>
            </a:r>
          </a:p>
        </p:txBody>
      </p:sp>
      <p:sp>
        <p:nvSpPr>
          <p:cNvPr id="2457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Receivers can be limited to ham bands or can cover other parts of the spectrum.</a:t>
            </a:r>
          </a:p>
          <a:p>
            <a:pPr marL="342900" indent="-342900">
              <a:spcBef>
                <a:spcPct val="20000"/>
              </a:spcBef>
              <a:buFontTx/>
              <a:buChar char="•"/>
            </a:pPr>
            <a:r>
              <a:rPr lang="en-US" sz="3200"/>
              <a:t>General coverage receivers cover a wide area of the spectrum and can be used for shortwave listening (SWL).</a:t>
            </a:r>
          </a:p>
        </p:txBody>
      </p:sp>
    </p:spTree>
    <p:extLst>
      <p:ext uri="{BB962C8B-B14F-4D97-AF65-F5344CB8AC3E}">
        <p14:creationId xmlns:p14="http://schemas.microsoft.com/office/powerpoint/2010/main" val="2653693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Handheld Transceivers</a:t>
            </a:r>
          </a:p>
        </p:txBody>
      </p:sp>
      <p:sp>
        <p:nvSpPr>
          <p:cNvPr id="2560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Single, dual and multiband versions (with increasing cost and complexity).</a:t>
            </a:r>
          </a:p>
          <a:p>
            <a:pPr marL="742950" lvl="1" indent="-285750">
              <a:lnSpc>
                <a:spcPct val="90000"/>
              </a:lnSpc>
              <a:spcBef>
                <a:spcPct val="20000"/>
              </a:spcBef>
              <a:buFontTx/>
              <a:buChar char="–"/>
            </a:pPr>
            <a:r>
              <a:rPr lang="en-US" sz="2800"/>
              <a:t>Some have expanded receiver coverage (wide-band receive).</a:t>
            </a:r>
          </a:p>
          <a:p>
            <a:pPr marL="342900" indent="-342900">
              <a:lnSpc>
                <a:spcPct val="90000"/>
              </a:lnSpc>
              <a:spcBef>
                <a:spcPct val="20000"/>
              </a:spcBef>
              <a:buFontTx/>
              <a:buChar char="•"/>
            </a:pPr>
            <a:r>
              <a:rPr lang="en-US" sz="3200"/>
              <a:t>Very portable and self-contained.</a:t>
            </a:r>
          </a:p>
          <a:p>
            <a:pPr marL="742950" lvl="1" indent="-285750">
              <a:lnSpc>
                <a:spcPct val="90000"/>
              </a:lnSpc>
              <a:spcBef>
                <a:spcPct val="20000"/>
              </a:spcBef>
              <a:buFontTx/>
              <a:buChar char="–"/>
            </a:pPr>
            <a:r>
              <a:rPr lang="en-US" sz="2800"/>
              <a:t>Internal microphone and speaker.</a:t>
            </a:r>
          </a:p>
          <a:p>
            <a:pPr marL="742950" lvl="1" indent="-285750">
              <a:lnSpc>
                <a:spcPct val="90000"/>
              </a:lnSpc>
              <a:spcBef>
                <a:spcPct val="20000"/>
              </a:spcBef>
              <a:buFontTx/>
              <a:buChar char="–"/>
            </a:pPr>
            <a:r>
              <a:rPr lang="en-US" sz="2800"/>
              <a:t>Rubber duck antenna.</a:t>
            </a:r>
          </a:p>
          <a:p>
            <a:pPr marL="742950" lvl="1" indent="-285750">
              <a:lnSpc>
                <a:spcPct val="90000"/>
              </a:lnSpc>
              <a:spcBef>
                <a:spcPct val="20000"/>
              </a:spcBef>
              <a:buFontTx/>
              <a:buChar char="–"/>
            </a:pPr>
            <a:r>
              <a:rPr lang="en-US" sz="2800"/>
              <a:t>Battery powered.</a:t>
            </a:r>
          </a:p>
        </p:txBody>
      </p:sp>
    </p:spTree>
    <p:extLst>
      <p:ext uri="{BB962C8B-B14F-4D97-AF65-F5344CB8AC3E}">
        <p14:creationId xmlns:p14="http://schemas.microsoft.com/office/powerpoint/2010/main" val="1396477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Nice to have handheld accessories</a:t>
            </a:r>
          </a:p>
        </p:txBody>
      </p:sp>
      <p:sp>
        <p:nvSpPr>
          <p:cNvPr id="2662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Extra battery packs.</a:t>
            </a:r>
          </a:p>
          <a:p>
            <a:pPr marL="342900" indent="-342900">
              <a:spcBef>
                <a:spcPct val="20000"/>
              </a:spcBef>
              <a:buFontTx/>
              <a:buChar char="•"/>
            </a:pPr>
            <a:r>
              <a:rPr lang="en-US" sz="3200"/>
              <a:t>Drop-in, fast charger.</a:t>
            </a:r>
          </a:p>
          <a:p>
            <a:pPr marL="342900" indent="-342900">
              <a:spcBef>
                <a:spcPct val="20000"/>
              </a:spcBef>
              <a:buFontTx/>
              <a:buChar char="•"/>
            </a:pPr>
            <a:r>
              <a:rPr lang="en-US" sz="3200"/>
              <a:t>Extended antenna.</a:t>
            </a:r>
          </a:p>
          <a:p>
            <a:pPr marL="342900" indent="-342900">
              <a:spcBef>
                <a:spcPct val="20000"/>
              </a:spcBef>
              <a:buFontTx/>
              <a:buChar char="•"/>
            </a:pPr>
            <a:r>
              <a:rPr lang="en-US" sz="3200"/>
              <a:t>External microphone and speaker.</a:t>
            </a:r>
          </a:p>
          <a:p>
            <a:pPr marL="342900" indent="-342900">
              <a:spcBef>
                <a:spcPct val="20000"/>
              </a:spcBef>
              <a:buFontTx/>
              <a:buChar char="•"/>
            </a:pPr>
            <a:r>
              <a:rPr lang="en-US" sz="3200"/>
              <a:t>Headset.</a:t>
            </a:r>
          </a:p>
          <a:p>
            <a:pPr marL="342900" indent="-342900">
              <a:spcBef>
                <a:spcPct val="20000"/>
              </a:spcBef>
              <a:buFontTx/>
              <a:buChar char="•"/>
            </a:pPr>
            <a:endParaRPr lang="en-US" sz="3200"/>
          </a:p>
        </p:txBody>
      </p:sp>
    </p:spTree>
    <p:extLst>
      <p:ext uri="{BB962C8B-B14F-4D97-AF65-F5344CB8AC3E}">
        <p14:creationId xmlns:p14="http://schemas.microsoft.com/office/powerpoint/2010/main" val="577832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Quiz Time</a:t>
            </a:r>
            <a:endParaRPr lang="en-US" dirty="0"/>
          </a:p>
        </p:txBody>
      </p:sp>
      <p:sp>
        <p:nvSpPr>
          <p:cNvPr id="4" name="Content Placeholder 3"/>
          <p:cNvSpPr>
            <a:spLocks noGrp="1"/>
          </p:cNvSpPr>
          <p:nvPr>
            <p:ph idx="1"/>
          </p:nvPr>
        </p:nvSpPr>
        <p:spPr/>
        <p:txBody>
          <a:bodyPr/>
          <a:lstStyle/>
          <a:p>
            <a:r>
              <a:rPr lang="en-US" smtClean="0"/>
              <a:t>Chapter 5.1</a:t>
            </a:r>
            <a:endParaRPr lang="en-US"/>
          </a:p>
        </p:txBody>
      </p:sp>
    </p:spTree>
    <p:extLst>
      <p:ext uri="{BB962C8B-B14F-4D97-AF65-F5344CB8AC3E}">
        <p14:creationId xmlns:p14="http://schemas.microsoft.com/office/powerpoint/2010/main" val="1558559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5.1 Key</a:t>
            </a:r>
            <a:endParaRPr lang="en-US" dirty="0"/>
          </a:p>
        </p:txBody>
      </p:sp>
      <p:sp>
        <p:nvSpPr>
          <p:cNvPr id="5" name="Content Placeholder 4"/>
          <p:cNvSpPr>
            <a:spLocks noGrp="1"/>
          </p:cNvSpPr>
          <p:nvPr>
            <p:ph sz="half" idx="1"/>
          </p:nvPr>
        </p:nvSpPr>
        <p:spPr/>
        <p:txBody>
          <a:bodyPr>
            <a:normAutofit fontScale="85000" lnSpcReduction="10000"/>
          </a:bodyPr>
          <a:lstStyle/>
          <a:p>
            <a:r>
              <a:rPr lang="en-US" dirty="0"/>
              <a:t>T2B03		A  </a:t>
            </a:r>
            <a:r>
              <a:rPr lang="en-US" b="1" u="heavy" dirty="0"/>
              <a:t>B</a:t>
            </a:r>
            <a:r>
              <a:rPr lang="en-US" dirty="0"/>
              <a:t>  C  D  </a:t>
            </a:r>
          </a:p>
          <a:p>
            <a:r>
              <a:rPr lang="en-US" dirty="0"/>
              <a:t>T4A01		A  </a:t>
            </a:r>
            <a:r>
              <a:rPr lang="en-US" b="1" u="heavy" dirty="0"/>
              <a:t>B</a:t>
            </a:r>
            <a:r>
              <a:rPr lang="en-US" dirty="0"/>
              <a:t>  C  D  </a:t>
            </a:r>
          </a:p>
          <a:p>
            <a:r>
              <a:rPr lang="en-US" dirty="0"/>
              <a:t>T4B01		A  </a:t>
            </a:r>
            <a:r>
              <a:rPr lang="en-US" b="1" u="heavy" dirty="0"/>
              <a:t>B</a:t>
            </a:r>
            <a:r>
              <a:rPr lang="en-US" dirty="0"/>
              <a:t>  C  D  </a:t>
            </a:r>
          </a:p>
          <a:p>
            <a:r>
              <a:rPr lang="en-US" dirty="0"/>
              <a:t>T4B02		</a:t>
            </a:r>
            <a:r>
              <a:rPr lang="en-US" b="1" u="heavy" dirty="0"/>
              <a:t>A</a:t>
            </a:r>
            <a:r>
              <a:rPr lang="en-US" dirty="0"/>
              <a:t>  B  C  D  </a:t>
            </a:r>
          </a:p>
          <a:p>
            <a:r>
              <a:rPr lang="en-US" dirty="0"/>
              <a:t>T4B03		A  B  C  </a:t>
            </a:r>
            <a:r>
              <a:rPr lang="en-US" b="1" u="heavy" dirty="0"/>
              <a:t>D</a:t>
            </a:r>
            <a:r>
              <a:rPr lang="en-US" dirty="0"/>
              <a:t>  </a:t>
            </a:r>
          </a:p>
          <a:p>
            <a:r>
              <a:rPr lang="en-US" dirty="0"/>
              <a:t>T4B04		A  </a:t>
            </a:r>
            <a:r>
              <a:rPr lang="en-US" b="1" u="heavy" dirty="0"/>
              <a:t>B</a:t>
            </a:r>
            <a:r>
              <a:rPr lang="en-US" dirty="0"/>
              <a:t>  C  D  </a:t>
            </a:r>
          </a:p>
          <a:p>
            <a:r>
              <a:rPr lang="en-US" dirty="0"/>
              <a:t>T4B05		A  B  </a:t>
            </a:r>
            <a:r>
              <a:rPr lang="en-US" b="1" u="heavy" dirty="0"/>
              <a:t>C</a:t>
            </a:r>
            <a:r>
              <a:rPr lang="en-US" dirty="0"/>
              <a:t>  D  </a:t>
            </a:r>
          </a:p>
          <a:p>
            <a:r>
              <a:rPr lang="en-US" dirty="0"/>
              <a:t>T4B06		A  B  C  </a:t>
            </a:r>
            <a:r>
              <a:rPr lang="en-US" b="1" u="heavy" dirty="0"/>
              <a:t>D</a:t>
            </a:r>
            <a:r>
              <a:rPr lang="en-US" dirty="0"/>
              <a:t>  </a:t>
            </a:r>
          </a:p>
          <a:p>
            <a:endParaRPr lang="en-US" dirty="0"/>
          </a:p>
        </p:txBody>
      </p:sp>
      <p:sp>
        <p:nvSpPr>
          <p:cNvPr id="6" name="Content Placeholder 5"/>
          <p:cNvSpPr>
            <a:spLocks noGrp="1"/>
          </p:cNvSpPr>
          <p:nvPr>
            <p:ph sz="half" idx="2"/>
          </p:nvPr>
        </p:nvSpPr>
        <p:spPr/>
        <p:txBody>
          <a:bodyPr>
            <a:normAutofit fontScale="85000" lnSpcReduction="10000"/>
          </a:bodyPr>
          <a:lstStyle/>
          <a:p>
            <a:r>
              <a:rPr lang="en-US" dirty="0"/>
              <a:t>T4B07		A  </a:t>
            </a:r>
            <a:r>
              <a:rPr lang="en-US" b="1" u="heavy" dirty="0"/>
              <a:t>B</a:t>
            </a:r>
            <a:r>
              <a:rPr lang="en-US" dirty="0"/>
              <a:t>  C  D  </a:t>
            </a:r>
          </a:p>
          <a:p>
            <a:r>
              <a:rPr lang="en-US" dirty="0"/>
              <a:t>T4B08		A  </a:t>
            </a:r>
            <a:r>
              <a:rPr lang="en-US" b="1" u="heavy" dirty="0"/>
              <a:t>B</a:t>
            </a:r>
            <a:r>
              <a:rPr lang="en-US" dirty="0"/>
              <a:t>  C  D  </a:t>
            </a:r>
          </a:p>
          <a:p>
            <a:r>
              <a:rPr lang="en-US" dirty="0"/>
              <a:t>T4B09		A  B  </a:t>
            </a:r>
            <a:r>
              <a:rPr lang="en-US" b="1" u="heavy" dirty="0"/>
              <a:t>C</a:t>
            </a:r>
            <a:r>
              <a:rPr lang="en-US" dirty="0"/>
              <a:t>  D  </a:t>
            </a:r>
          </a:p>
          <a:p>
            <a:r>
              <a:rPr lang="en-US" dirty="0"/>
              <a:t>T4B10		</a:t>
            </a:r>
            <a:r>
              <a:rPr lang="en-US" b="1" u="heavy" dirty="0"/>
              <a:t>A</a:t>
            </a:r>
            <a:r>
              <a:rPr lang="en-US" dirty="0"/>
              <a:t>  B  C  D  </a:t>
            </a:r>
          </a:p>
          <a:p>
            <a:r>
              <a:rPr lang="en-US" dirty="0"/>
              <a:t>T7A10		A  </a:t>
            </a:r>
            <a:r>
              <a:rPr lang="en-US" b="1" u="heavy" dirty="0"/>
              <a:t>B</a:t>
            </a:r>
            <a:r>
              <a:rPr lang="en-US" dirty="0"/>
              <a:t>  C  D  </a:t>
            </a:r>
          </a:p>
          <a:p>
            <a:r>
              <a:rPr lang="en-US" dirty="0"/>
              <a:t>T7B01		A  B  C  </a:t>
            </a:r>
            <a:r>
              <a:rPr lang="en-US" b="1" u="heavy" dirty="0"/>
              <a:t>D</a:t>
            </a:r>
            <a:r>
              <a:rPr lang="en-US" dirty="0"/>
              <a:t>  </a:t>
            </a:r>
          </a:p>
          <a:p>
            <a:r>
              <a:rPr lang="en-US" dirty="0"/>
              <a:t>T7C01		</a:t>
            </a:r>
            <a:r>
              <a:rPr lang="en-US" b="1" u="heavy" dirty="0"/>
              <a:t>A</a:t>
            </a:r>
            <a:r>
              <a:rPr lang="en-US" dirty="0"/>
              <a:t>  B  C  D  </a:t>
            </a:r>
          </a:p>
          <a:p>
            <a:r>
              <a:rPr lang="en-US" dirty="0"/>
              <a:t>T8D10		A  B  C  </a:t>
            </a:r>
            <a:r>
              <a:rPr lang="en-US" b="1" u="heavy" dirty="0"/>
              <a:t>D</a:t>
            </a:r>
            <a:r>
              <a:rPr lang="en-US" dirty="0"/>
              <a:t>  </a:t>
            </a:r>
          </a:p>
          <a:p>
            <a:endParaRPr lang="en-US" dirty="0"/>
          </a:p>
        </p:txBody>
      </p:sp>
    </p:spTree>
    <p:extLst>
      <p:ext uri="{BB962C8B-B14F-4D97-AF65-F5344CB8AC3E}">
        <p14:creationId xmlns:p14="http://schemas.microsoft.com/office/powerpoint/2010/main" val="36543358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Data Modes</a:t>
            </a:r>
          </a:p>
        </p:txBody>
      </p:sp>
      <p:sp>
        <p:nvSpPr>
          <p:cNvPr id="604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Connecting computers via ham radio.</a:t>
            </a:r>
          </a:p>
          <a:p>
            <a:pPr marL="742950" lvl="1" indent="-285750">
              <a:spcBef>
                <a:spcPct val="20000"/>
              </a:spcBef>
              <a:buFontTx/>
              <a:buChar char="–"/>
            </a:pPr>
            <a:r>
              <a:rPr lang="en-US" sz="2800"/>
              <a:t>Some systems use radio to connect to Internet gateways.</a:t>
            </a:r>
          </a:p>
          <a:p>
            <a:pPr marL="342900" indent="-342900">
              <a:spcBef>
                <a:spcPct val="20000"/>
              </a:spcBef>
              <a:buFontTx/>
              <a:buChar char="•"/>
            </a:pPr>
            <a:r>
              <a:rPr lang="en-US" sz="3200"/>
              <a:t>The bulk of the work is done by specialized modems or computer software/sound card.</a:t>
            </a:r>
          </a:p>
          <a:p>
            <a:pPr marL="742950" lvl="1" indent="-285750">
              <a:spcBef>
                <a:spcPct val="20000"/>
              </a:spcBef>
              <a:buFontTx/>
              <a:buChar char="–"/>
            </a:pPr>
            <a:r>
              <a:rPr lang="en-US" sz="2800"/>
              <a:t>Terminal Node Controller (TNC).</a:t>
            </a:r>
          </a:p>
          <a:p>
            <a:pPr marL="742950" lvl="1" indent="-285750">
              <a:spcBef>
                <a:spcPct val="20000"/>
              </a:spcBef>
              <a:buFontTx/>
              <a:buChar char="–"/>
            </a:pPr>
            <a:r>
              <a:rPr lang="en-US" sz="2800"/>
              <a:t>Multiple Protocol Controller (MPC).</a:t>
            </a:r>
          </a:p>
        </p:txBody>
      </p:sp>
    </p:spTree>
    <p:extLst>
      <p:ext uri="{BB962C8B-B14F-4D97-AF65-F5344CB8AC3E}">
        <p14:creationId xmlns:p14="http://schemas.microsoft.com/office/powerpoint/2010/main" val="34420047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Popular Digital Modes</a:t>
            </a:r>
          </a:p>
        </p:txBody>
      </p:sp>
      <p:sp>
        <p:nvSpPr>
          <p:cNvPr id="61443" name="Content Placeholder 3"/>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p>
            <a:r>
              <a:rPr lang="en-US" dirty="0" err="1" smtClean="0"/>
              <a:t>Radioteletype</a:t>
            </a:r>
            <a:r>
              <a:rPr lang="en-US" dirty="0" smtClean="0"/>
              <a:t> (RTTY</a:t>
            </a:r>
            <a:r>
              <a:rPr lang="en-US" dirty="0" smtClean="0"/>
              <a:t>)(FSK)</a:t>
            </a:r>
          </a:p>
          <a:p>
            <a:r>
              <a:rPr lang="en-US" dirty="0" smtClean="0"/>
              <a:t>MFSK </a:t>
            </a:r>
            <a:r>
              <a:rPr lang="en-US" dirty="0" err="1" smtClean="0"/>
              <a:t>Multipule</a:t>
            </a:r>
            <a:r>
              <a:rPr lang="en-US" dirty="0" smtClean="0"/>
              <a:t> Frequency Shift Keying</a:t>
            </a:r>
          </a:p>
          <a:p>
            <a:pPr lvl="1"/>
            <a:r>
              <a:rPr lang="en-US" dirty="0" smtClean="0"/>
              <a:t>2,3,4 bits at a time</a:t>
            </a:r>
            <a:endParaRPr lang="en-US" dirty="0" smtClean="0"/>
          </a:p>
          <a:p>
            <a:r>
              <a:rPr lang="en-US" dirty="0" smtClean="0"/>
              <a:t>PSK31 or PSK63</a:t>
            </a:r>
          </a:p>
          <a:p>
            <a:pPr lvl="1"/>
            <a:r>
              <a:rPr lang="en-US" dirty="0" smtClean="0"/>
              <a:t>Phase Shift Keying</a:t>
            </a:r>
            <a:endParaRPr lang="en-US" dirty="0" smtClean="0"/>
          </a:p>
          <a:p>
            <a:r>
              <a:rPr lang="en-US" dirty="0" smtClean="0"/>
              <a:t>Packet </a:t>
            </a:r>
            <a:r>
              <a:rPr lang="en-US" dirty="0" smtClean="0"/>
              <a:t>Radio usually VHF</a:t>
            </a:r>
          </a:p>
          <a:p>
            <a:pPr lvl="1"/>
            <a:r>
              <a:rPr lang="en-US" dirty="0" smtClean="0"/>
              <a:t>AX.25 with header, checksum, automatic repeat</a:t>
            </a:r>
            <a:endParaRPr lang="en-US" dirty="0" smtClean="0"/>
          </a:p>
          <a:p>
            <a:r>
              <a:rPr lang="en-US" dirty="0" smtClean="0"/>
              <a:t>Automatic Packet Reporting System (APRS)</a:t>
            </a:r>
          </a:p>
          <a:p>
            <a:r>
              <a:rPr lang="en-US" dirty="0" err="1" smtClean="0"/>
              <a:t>Winlink</a:t>
            </a:r>
            <a:endParaRPr lang="en-US" dirty="0" smtClean="0"/>
          </a:p>
        </p:txBody>
      </p:sp>
    </p:spTree>
    <p:extLst>
      <p:ext uri="{BB962C8B-B14F-4D97-AF65-F5344CB8AC3E}">
        <p14:creationId xmlns:p14="http://schemas.microsoft.com/office/powerpoint/2010/main" val="11941147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Errors &amp; Codes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BER – bit error rate</a:t>
            </a:r>
          </a:p>
          <a:p>
            <a:pPr lvl="1"/>
            <a:r>
              <a:rPr lang="en-US" dirty="0" smtClean="0"/>
              <a:t>Noise interference or multipath can cause errors</a:t>
            </a:r>
          </a:p>
          <a:p>
            <a:pPr lvl="1"/>
            <a:r>
              <a:rPr lang="en-US" dirty="0" smtClean="0"/>
              <a:t>Adding a parity bit can detect errors.</a:t>
            </a:r>
          </a:p>
          <a:p>
            <a:pPr lvl="1"/>
            <a:r>
              <a:rPr lang="en-US" dirty="0" smtClean="0"/>
              <a:t>Some modes (</a:t>
            </a:r>
            <a:r>
              <a:rPr lang="en-US" dirty="0" err="1" smtClean="0"/>
              <a:t>ie</a:t>
            </a:r>
            <a:r>
              <a:rPr lang="en-US" dirty="0"/>
              <a:t> </a:t>
            </a:r>
            <a:r>
              <a:rPr lang="en-US" dirty="0" smtClean="0"/>
              <a:t>AMTOR &amp; Packet) are error correcting.</a:t>
            </a:r>
          </a:p>
          <a:p>
            <a:r>
              <a:rPr lang="en-US" dirty="0" smtClean="0"/>
              <a:t>Codes used</a:t>
            </a:r>
          </a:p>
          <a:p>
            <a:pPr lvl="1"/>
            <a:r>
              <a:rPr lang="en-US" dirty="0" smtClean="0"/>
              <a:t>CW – International Morse Code</a:t>
            </a:r>
          </a:p>
          <a:p>
            <a:pPr lvl="1"/>
            <a:r>
              <a:rPr lang="en-US" dirty="0" smtClean="0"/>
              <a:t>RTTY – </a:t>
            </a:r>
            <a:r>
              <a:rPr lang="en-US" dirty="0" err="1" smtClean="0"/>
              <a:t>Baudot</a:t>
            </a:r>
            <a:r>
              <a:rPr lang="en-US" dirty="0" smtClean="0"/>
              <a:t> (5 bit)</a:t>
            </a:r>
          </a:p>
          <a:p>
            <a:pPr lvl="1"/>
            <a:r>
              <a:rPr lang="en-US" dirty="0" smtClean="0"/>
              <a:t>Packet – ASCII</a:t>
            </a:r>
          </a:p>
          <a:p>
            <a:pPr lvl="1"/>
            <a:r>
              <a:rPr lang="en-US" dirty="0" smtClean="0"/>
              <a:t>PSK31 - </a:t>
            </a:r>
            <a:r>
              <a:rPr lang="en-US" dirty="0" err="1" smtClean="0"/>
              <a:t>varicode</a:t>
            </a:r>
            <a:endParaRPr lang="en-US" dirty="0" smtClean="0"/>
          </a:p>
        </p:txBody>
      </p:sp>
    </p:spTree>
    <p:extLst>
      <p:ext uri="{BB962C8B-B14F-4D97-AF65-F5344CB8AC3E}">
        <p14:creationId xmlns:p14="http://schemas.microsoft.com/office/powerpoint/2010/main" val="3439276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Single Band Transceiver</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t>Probably the most common starter rig.</a:t>
            </a:r>
          </a:p>
          <a:p>
            <a:pPr marL="342900" indent="-342900">
              <a:lnSpc>
                <a:spcPct val="90000"/>
              </a:lnSpc>
              <a:spcBef>
                <a:spcPct val="20000"/>
              </a:spcBef>
              <a:buFontTx/>
              <a:buChar char="•"/>
            </a:pPr>
            <a:r>
              <a:rPr lang="en-US" sz="2800"/>
              <a:t>Operates from 12 volts dc, requires external power supply.</a:t>
            </a:r>
          </a:p>
          <a:p>
            <a:pPr marL="342900" indent="-342900">
              <a:lnSpc>
                <a:spcPct val="90000"/>
              </a:lnSpc>
              <a:spcBef>
                <a:spcPct val="20000"/>
              </a:spcBef>
              <a:buFontTx/>
              <a:buChar char="•"/>
            </a:pPr>
            <a:r>
              <a:rPr lang="en-US" sz="2800"/>
              <a:t>Requires an external antenna.</a:t>
            </a:r>
          </a:p>
          <a:p>
            <a:pPr marL="342900" indent="-342900">
              <a:lnSpc>
                <a:spcPct val="90000"/>
              </a:lnSpc>
              <a:spcBef>
                <a:spcPct val="20000"/>
              </a:spcBef>
              <a:buFontTx/>
              <a:buChar char="•"/>
            </a:pPr>
            <a:r>
              <a:rPr lang="en-US" sz="2800"/>
              <a:t>Can be operated mobile or as a base station.</a:t>
            </a:r>
          </a:p>
          <a:p>
            <a:pPr marL="342900" indent="-342900">
              <a:lnSpc>
                <a:spcPct val="90000"/>
              </a:lnSpc>
              <a:spcBef>
                <a:spcPct val="20000"/>
              </a:spcBef>
              <a:buFontTx/>
              <a:buChar char="•"/>
            </a:pPr>
            <a:r>
              <a:rPr lang="en-US" sz="2800"/>
              <a:t>Limited to frequency modulation (FM) and usually either 2 meters or 70 cm bands.</a:t>
            </a:r>
          </a:p>
          <a:p>
            <a:pPr marL="342900" indent="-342900">
              <a:lnSpc>
                <a:spcPct val="90000"/>
              </a:lnSpc>
              <a:spcBef>
                <a:spcPct val="20000"/>
              </a:spcBef>
              <a:buFontTx/>
              <a:buChar char="•"/>
            </a:pPr>
            <a:r>
              <a:rPr lang="en-US" sz="2800"/>
              <a:t>Up to approximately 50 watts output.</a:t>
            </a:r>
          </a:p>
          <a:p>
            <a:pPr marL="342900" indent="-342900">
              <a:lnSpc>
                <a:spcPct val="90000"/>
              </a:lnSpc>
              <a:spcBef>
                <a:spcPct val="20000"/>
              </a:spcBef>
              <a:buFontTx/>
              <a:buChar char="•"/>
            </a:pPr>
            <a:endParaRPr lang="en-US" sz="3200"/>
          </a:p>
        </p:txBody>
      </p:sp>
    </p:spTree>
    <p:extLst>
      <p:ext uri="{BB962C8B-B14F-4D97-AF65-F5344CB8AC3E}">
        <p14:creationId xmlns:p14="http://schemas.microsoft.com/office/powerpoint/2010/main" val="3496424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smtClean="0"/>
              <a:t>Automatic Position Reporting System (APRS)</a:t>
            </a:r>
          </a:p>
        </p:txBody>
      </p:sp>
      <p:pic>
        <p:nvPicPr>
          <p:cNvPr id="62467"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28800" y="1981200"/>
            <a:ext cx="5075238" cy="3806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3868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Data Station Setup</a:t>
            </a:r>
          </a:p>
        </p:txBody>
      </p:sp>
      <p:pic>
        <p:nvPicPr>
          <p:cNvPr id="63491" name="Picture 6" descr="ARRL00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905000"/>
            <a:ext cx="5105400"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14039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t>Internet Gateway</a:t>
            </a:r>
          </a:p>
        </p:txBody>
      </p:sp>
      <p:pic>
        <p:nvPicPr>
          <p:cNvPr id="64515" name="Picture 4" descr="F:\HRLM-Graphics\ARRL0043.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554163" y="1600200"/>
            <a:ext cx="5456237" cy="409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27304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Power Supplies</a:t>
            </a:r>
          </a:p>
        </p:txBody>
      </p:sp>
      <p:sp>
        <p:nvSpPr>
          <p:cNvPr id="4099"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Most modern radio equipment runs from 12 volts dc.</a:t>
            </a:r>
          </a:p>
          <a:p>
            <a:pPr marL="342900" indent="-342900">
              <a:spcBef>
                <a:spcPct val="20000"/>
              </a:spcBef>
              <a:buFontTx/>
              <a:buChar char="•"/>
            </a:pPr>
            <a:r>
              <a:rPr lang="en-US" sz="2800"/>
              <a:t>Household current is 120 volts ac.</a:t>
            </a:r>
          </a:p>
          <a:p>
            <a:pPr marL="342900" indent="-342900">
              <a:spcBef>
                <a:spcPct val="20000"/>
              </a:spcBef>
              <a:buFontTx/>
              <a:buChar char="•"/>
            </a:pPr>
            <a:r>
              <a:rPr lang="en-US" sz="2800"/>
              <a:t>Power supplies convert 120 volts ac to 12 volts dc.</a:t>
            </a:r>
          </a:p>
          <a:p>
            <a:pPr marL="742950" lvl="1" indent="-285750">
              <a:spcBef>
                <a:spcPct val="20000"/>
              </a:spcBef>
              <a:buFontTx/>
              <a:buChar char="–"/>
            </a:pPr>
            <a:r>
              <a:rPr lang="en-US"/>
              <a:t>13.8 volts dc is the common voltage you will see.</a:t>
            </a:r>
          </a:p>
          <a:p>
            <a:pPr marL="742950" lvl="1" indent="-285750">
              <a:spcBef>
                <a:spcPct val="20000"/>
              </a:spcBef>
              <a:buFontTx/>
              <a:buChar char="–"/>
            </a:pPr>
            <a:r>
              <a:rPr lang="en-US"/>
              <a:t>This is the charging voltage for motorized vehicles.</a:t>
            </a:r>
          </a:p>
        </p:txBody>
      </p:sp>
    </p:spTree>
    <p:extLst>
      <p:ext uri="{BB962C8B-B14F-4D97-AF65-F5344CB8AC3E}">
        <p14:creationId xmlns:p14="http://schemas.microsoft.com/office/powerpoint/2010/main" val="23406370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Types of Power Supplies</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80000"/>
              </a:lnSpc>
              <a:spcBef>
                <a:spcPct val="20000"/>
              </a:spcBef>
              <a:buFontTx/>
              <a:buChar char="•"/>
            </a:pPr>
            <a:r>
              <a:rPr lang="en-US" sz="2800"/>
              <a:t>Linear:</a:t>
            </a:r>
          </a:p>
          <a:p>
            <a:pPr marL="742950" lvl="1" indent="-285750">
              <a:lnSpc>
                <a:spcPct val="80000"/>
              </a:lnSpc>
              <a:spcBef>
                <a:spcPct val="20000"/>
              </a:spcBef>
              <a:buFontTx/>
              <a:buChar char="–"/>
            </a:pPr>
            <a:r>
              <a:rPr lang="en-US"/>
              <a:t>Transformers</a:t>
            </a:r>
          </a:p>
          <a:p>
            <a:pPr marL="742950" lvl="1" indent="-285750">
              <a:lnSpc>
                <a:spcPct val="80000"/>
              </a:lnSpc>
              <a:spcBef>
                <a:spcPct val="20000"/>
              </a:spcBef>
              <a:buFontTx/>
              <a:buChar char="–"/>
            </a:pPr>
            <a:r>
              <a:rPr lang="en-US"/>
              <a:t>Heavy (physically)</a:t>
            </a:r>
          </a:p>
          <a:p>
            <a:pPr marL="742950" lvl="1" indent="-285750">
              <a:lnSpc>
                <a:spcPct val="80000"/>
              </a:lnSpc>
              <a:spcBef>
                <a:spcPct val="20000"/>
              </a:spcBef>
              <a:buFontTx/>
              <a:buChar char="–"/>
            </a:pPr>
            <a:r>
              <a:rPr lang="en-US"/>
              <a:t>Heavy duty current</a:t>
            </a:r>
          </a:p>
          <a:p>
            <a:pPr marL="742950" lvl="1" indent="-285750">
              <a:lnSpc>
                <a:spcPct val="80000"/>
              </a:lnSpc>
              <a:spcBef>
                <a:spcPct val="20000"/>
              </a:spcBef>
              <a:buFontTx/>
              <a:buChar char="–"/>
            </a:pPr>
            <a:r>
              <a:rPr lang="en-US"/>
              <a:t>Expensive</a:t>
            </a:r>
          </a:p>
          <a:p>
            <a:pPr marL="342900" indent="-342900">
              <a:lnSpc>
                <a:spcPct val="80000"/>
              </a:lnSpc>
              <a:spcBef>
                <a:spcPct val="20000"/>
              </a:spcBef>
              <a:buFontTx/>
              <a:buChar char="•"/>
            </a:pPr>
            <a:r>
              <a:rPr lang="en-US" sz="2800"/>
              <a:t>Switching:</a:t>
            </a:r>
          </a:p>
          <a:p>
            <a:pPr marL="742950" lvl="1" indent="-285750">
              <a:lnSpc>
                <a:spcPct val="80000"/>
              </a:lnSpc>
              <a:spcBef>
                <a:spcPct val="20000"/>
              </a:spcBef>
              <a:buFontTx/>
              <a:buChar char="–"/>
            </a:pPr>
            <a:r>
              <a:rPr lang="en-US"/>
              <a:t>Electronics instead of transformers</a:t>
            </a:r>
          </a:p>
          <a:p>
            <a:pPr marL="742950" lvl="1" indent="-285750">
              <a:lnSpc>
                <a:spcPct val="80000"/>
              </a:lnSpc>
              <a:spcBef>
                <a:spcPct val="20000"/>
              </a:spcBef>
              <a:buFontTx/>
              <a:buChar char="–"/>
            </a:pPr>
            <a:r>
              <a:rPr lang="en-US"/>
              <a:t>Light weight and small</a:t>
            </a:r>
          </a:p>
          <a:p>
            <a:pPr marL="742950" lvl="1" indent="-285750">
              <a:lnSpc>
                <a:spcPct val="80000"/>
              </a:lnSpc>
              <a:spcBef>
                <a:spcPct val="20000"/>
              </a:spcBef>
              <a:buFontTx/>
              <a:buChar char="–"/>
            </a:pPr>
            <a:r>
              <a:rPr lang="en-US"/>
              <a:t>Not as robust</a:t>
            </a:r>
          </a:p>
          <a:p>
            <a:pPr marL="742950" lvl="1" indent="-285750">
              <a:lnSpc>
                <a:spcPct val="80000"/>
              </a:lnSpc>
              <a:spcBef>
                <a:spcPct val="20000"/>
              </a:spcBef>
              <a:buFontTx/>
              <a:buChar char="–"/>
            </a:pPr>
            <a:r>
              <a:rPr lang="en-US"/>
              <a:t>Less expensive</a:t>
            </a:r>
          </a:p>
        </p:txBody>
      </p:sp>
    </p:spTree>
    <p:extLst>
      <p:ext uri="{BB962C8B-B14F-4D97-AF65-F5344CB8AC3E}">
        <p14:creationId xmlns:p14="http://schemas.microsoft.com/office/powerpoint/2010/main" val="41639062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Power Supply Ratings</a:t>
            </a:r>
            <a:br>
              <a:rPr lang="en-US" sz="4400"/>
            </a:br>
            <a:r>
              <a:rPr lang="en-US" sz="4000"/>
              <a:t>Voltage and Current</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Continuous duty – how much current can be supplied over the long term.</a:t>
            </a:r>
          </a:p>
          <a:p>
            <a:pPr marL="342900" indent="-342900">
              <a:spcBef>
                <a:spcPct val="20000"/>
              </a:spcBef>
              <a:buFontTx/>
              <a:buChar char="•"/>
            </a:pPr>
            <a:r>
              <a:rPr lang="en-US" sz="3200"/>
              <a:t>Intermittent duty – how much surge current can be supplied over the short term.</a:t>
            </a:r>
          </a:p>
          <a:p>
            <a:pPr marL="342900" indent="-342900">
              <a:spcBef>
                <a:spcPct val="20000"/>
              </a:spcBef>
              <a:buFontTx/>
              <a:buChar char="•"/>
            </a:pPr>
            <a:r>
              <a:rPr lang="en-US" sz="3200"/>
              <a:t>Regulation – how well the power supply can handle rapid current changes.</a:t>
            </a:r>
          </a:p>
          <a:p>
            <a:pPr marL="342900" indent="-342900">
              <a:spcBef>
                <a:spcPct val="20000"/>
              </a:spcBef>
              <a:buFontTx/>
              <a:buChar char="•"/>
            </a:pPr>
            <a:endParaRPr lang="en-US" sz="3200"/>
          </a:p>
          <a:p>
            <a:pPr marL="342900" indent="-342900">
              <a:spcBef>
                <a:spcPct val="20000"/>
              </a:spcBef>
            </a:pPr>
            <a:endParaRPr lang="en-US" sz="3200"/>
          </a:p>
        </p:txBody>
      </p:sp>
    </p:spTree>
    <p:extLst>
      <p:ext uri="{BB962C8B-B14F-4D97-AF65-F5344CB8AC3E}">
        <p14:creationId xmlns:p14="http://schemas.microsoft.com/office/powerpoint/2010/main" val="14061532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Mobile Power Wiring Safety</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dirty="0"/>
              <a:t>Car batteries hold lots of energy – shorting a battery could cause a fire</a:t>
            </a:r>
            <a:r>
              <a:rPr lang="en-US" sz="2800" dirty="0" smtClean="0"/>
              <a:t>.</a:t>
            </a:r>
          </a:p>
          <a:p>
            <a:pPr marL="342900" indent="-342900">
              <a:lnSpc>
                <a:spcPct val="90000"/>
              </a:lnSpc>
              <a:spcBef>
                <a:spcPct val="20000"/>
              </a:spcBef>
              <a:buFontTx/>
              <a:buChar char="•"/>
            </a:pPr>
            <a:r>
              <a:rPr lang="en-US" sz="2800" dirty="0" smtClean="0"/>
              <a:t>If power is not well filtered a high pitched wine from the alternator can be heard in </a:t>
            </a:r>
            <a:r>
              <a:rPr lang="en-US" sz="2800" dirty="0"/>
              <a:t>the </a:t>
            </a:r>
            <a:r>
              <a:rPr lang="en-US" sz="2800" dirty="0" smtClean="0"/>
              <a:t>audio.</a:t>
            </a:r>
            <a:endParaRPr lang="en-US" sz="2800" dirty="0"/>
          </a:p>
          <a:p>
            <a:pPr marL="342900" indent="-342900">
              <a:lnSpc>
                <a:spcPct val="90000"/>
              </a:lnSpc>
              <a:spcBef>
                <a:spcPct val="20000"/>
              </a:spcBef>
              <a:buFontTx/>
              <a:buChar char="•"/>
            </a:pPr>
            <a:r>
              <a:rPr lang="en-US" sz="2800" dirty="0"/>
              <a:t>Special requirements for safe car wiring:</a:t>
            </a:r>
          </a:p>
          <a:p>
            <a:pPr marL="742950" lvl="1" indent="-285750">
              <a:lnSpc>
                <a:spcPct val="90000"/>
              </a:lnSpc>
              <a:spcBef>
                <a:spcPct val="20000"/>
              </a:spcBef>
              <a:buFontTx/>
              <a:buChar char="–"/>
            </a:pPr>
            <a:r>
              <a:rPr lang="en-US" dirty="0"/>
              <a:t>Fuse both positive and negative leads.</a:t>
            </a:r>
          </a:p>
          <a:p>
            <a:pPr marL="742950" lvl="1" indent="-285750">
              <a:lnSpc>
                <a:spcPct val="90000"/>
              </a:lnSpc>
              <a:spcBef>
                <a:spcPct val="20000"/>
              </a:spcBef>
              <a:buFontTx/>
              <a:buChar char="–"/>
            </a:pPr>
            <a:r>
              <a:rPr lang="en-US" dirty="0"/>
              <a:t>Connect radio’s negative lead to where the battery ground connection is made.</a:t>
            </a:r>
          </a:p>
          <a:p>
            <a:pPr marL="742950" lvl="1" indent="-285750">
              <a:lnSpc>
                <a:spcPct val="90000"/>
              </a:lnSpc>
              <a:spcBef>
                <a:spcPct val="20000"/>
              </a:spcBef>
              <a:buFontTx/>
              <a:buChar char="–"/>
            </a:pPr>
            <a:r>
              <a:rPr lang="en-US" dirty="0"/>
              <a:t>Use grommets or protective sleeves to prevent wire chafing.</a:t>
            </a:r>
          </a:p>
          <a:p>
            <a:pPr marL="742950" lvl="1" indent="-285750">
              <a:lnSpc>
                <a:spcPct val="90000"/>
              </a:lnSpc>
              <a:spcBef>
                <a:spcPct val="20000"/>
              </a:spcBef>
              <a:buFontTx/>
              <a:buChar char="–"/>
            </a:pPr>
            <a:r>
              <a:rPr lang="en-US" dirty="0"/>
              <a:t>Don’t assume all metal in the car is grounded; modern cars are as much plastic as metal.</a:t>
            </a:r>
          </a:p>
        </p:txBody>
      </p:sp>
    </p:spTree>
    <p:extLst>
      <p:ext uri="{BB962C8B-B14F-4D97-AF65-F5344CB8AC3E}">
        <p14:creationId xmlns:p14="http://schemas.microsoft.com/office/powerpoint/2010/main" val="32073628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Batteries</a:t>
            </a:r>
          </a:p>
        </p:txBody>
      </p:sp>
      <p:sp>
        <p:nvSpPr>
          <p:cNvPr id="8195" name="Rectangle 5"/>
          <p:cNvSpPr>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Create current through a chemical reaction.</a:t>
            </a:r>
          </a:p>
          <a:p>
            <a:pPr marL="742950" lvl="1" indent="-285750">
              <a:spcBef>
                <a:spcPct val="20000"/>
              </a:spcBef>
              <a:buFontTx/>
              <a:buChar char="–"/>
            </a:pPr>
            <a:r>
              <a:rPr lang="en-US" dirty="0"/>
              <a:t>Made up of individual cells </a:t>
            </a:r>
            <a:r>
              <a:rPr lang="en-US" dirty="0" smtClean="0"/>
              <a:t>connected </a:t>
            </a:r>
            <a:r>
              <a:rPr lang="en-US" dirty="0"/>
              <a:t>in series or parallel</a:t>
            </a:r>
            <a:r>
              <a:rPr lang="en-US" dirty="0" smtClean="0"/>
              <a:t>.</a:t>
            </a:r>
          </a:p>
          <a:p>
            <a:pPr marL="742950" lvl="1" indent="-285750">
              <a:spcBef>
                <a:spcPct val="20000"/>
              </a:spcBef>
              <a:buFontTx/>
              <a:buChar char="–"/>
            </a:pPr>
            <a:r>
              <a:rPr lang="en-US" dirty="0" smtClean="0"/>
              <a:t>Ni-cad 1.2 V/cell</a:t>
            </a:r>
          </a:p>
          <a:p>
            <a:pPr marL="742950" lvl="1" indent="-285750">
              <a:spcBef>
                <a:spcPct val="20000"/>
              </a:spcBef>
              <a:buFontTx/>
              <a:buChar char="–"/>
            </a:pPr>
            <a:r>
              <a:rPr lang="en-US" dirty="0" smtClean="0"/>
              <a:t>Alkaline 1.5 V/cell</a:t>
            </a:r>
          </a:p>
          <a:p>
            <a:pPr marL="742950" lvl="1" indent="-285750">
              <a:spcBef>
                <a:spcPct val="20000"/>
              </a:spcBef>
              <a:buFontTx/>
              <a:buChar char="–"/>
            </a:pPr>
            <a:r>
              <a:rPr lang="en-US" dirty="0" smtClean="0"/>
              <a:t>Lead Acid 2 V/Cell</a:t>
            </a:r>
          </a:p>
          <a:p>
            <a:pPr marL="742950" lvl="1" indent="-285750">
              <a:spcBef>
                <a:spcPct val="20000"/>
              </a:spcBef>
              <a:buFontTx/>
              <a:buChar char="–"/>
            </a:pPr>
            <a:r>
              <a:rPr lang="en-US" dirty="0" smtClean="0"/>
              <a:t>Lithium Ion .2 V/cell</a:t>
            </a:r>
            <a:endParaRPr lang="en-US" dirty="0"/>
          </a:p>
          <a:p>
            <a:pPr marL="342900" indent="-342900">
              <a:spcBef>
                <a:spcPct val="20000"/>
              </a:spcBef>
              <a:buFontTx/>
              <a:buChar char="•"/>
            </a:pPr>
            <a:r>
              <a:rPr lang="en-US" sz="2800" dirty="0"/>
              <a:t>Battery types.</a:t>
            </a:r>
          </a:p>
          <a:p>
            <a:pPr marL="742950" lvl="1" indent="-285750">
              <a:spcBef>
                <a:spcPct val="20000"/>
              </a:spcBef>
              <a:buFontTx/>
              <a:buChar char="–"/>
            </a:pPr>
            <a:r>
              <a:rPr lang="en-US" dirty="0" smtClean="0"/>
              <a:t>Disposable Carbon –Zinc, Alkaline</a:t>
            </a:r>
            <a:endParaRPr lang="en-US" dirty="0"/>
          </a:p>
          <a:p>
            <a:pPr marL="742950" lvl="1" indent="-285750">
              <a:spcBef>
                <a:spcPct val="20000"/>
              </a:spcBef>
              <a:buFontTx/>
              <a:buChar char="–"/>
            </a:pPr>
            <a:r>
              <a:rPr lang="en-US" dirty="0"/>
              <a:t>Rechargeable</a:t>
            </a:r>
            <a:r>
              <a:rPr lang="en-US" dirty="0" smtClean="0"/>
              <a:t>. Ni-Cd, Lead-Acid, Lithium Ion</a:t>
            </a:r>
            <a:endParaRPr lang="en-US" dirty="0"/>
          </a:p>
          <a:p>
            <a:pPr marL="342900" indent="-342900">
              <a:spcBef>
                <a:spcPct val="20000"/>
              </a:spcBef>
              <a:buFontTx/>
              <a:buChar char="•"/>
            </a:pPr>
            <a:r>
              <a:rPr lang="en-US" sz="2800" dirty="0" smtClean="0"/>
              <a:t>Power </a:t>
            </a:r>
            <a:r>
              <a:rPr lang="en-US" sz="2800" dirty="0"/>
              <a:t>capabilities rated in Ampere-hours.</a:t>
            </a:r>
          </a:p>
          <a:p>
            <a:pPr marL="742950" lvl="1" indent="-285750">
              <a:spcBef>
                <a:spcPct val="20000"/>
              </a:spcBef>
              <a:buFontTx/>
              <a:buChar char="–"/>
            </a:pPr>
            <a:r>
              <a:rPr lang="en-US" dirty="0"/>
              <a:t>Amps X time.</a:t>
            </a:r>
          </a:p>
        </p:txBody>
      </p:sp>
    </p:spTree>
    <p:extLst>
      <p:ext uri="{BB962C8B-B14F-4D97-AF65-F5344CB8AC3E}">
        <p14:creationId xmlns:p14="http://schemas.microsoft.com/office/powerpoint/2010/main" val="29109593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Battery Charging</a:t>
            </a:r>
          </a:p>
        </p:txBody>
      </p:sp>
      <p:sp>
        <p:nvSpPr>
          <p:cNvPr id="92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t>Some batteries can be recharged, some cannot.</a:t>
            </a:r>
          </a:p>
          <a:p>
            <a:pPr marL="342900" indent="-342900">
              <a:lnSpc>
                <a:spcPct val="90000"/>
              </a:lnSpc>
              <a:spcBef>
                <a:spcPct val="20000"/>
              </a:spcBef>
              <a:buFontTx/>
              <a:buChar char="•"/>
            </a:pPr>
            <a:r>
              <a:rPr lang="en-US" sz="2800"/>
              <a:t>Use the proper charger for the battery being charged.</a:t>
            </a:r>
          </a:p>
          <a:p>
            <a:pPr marL="342900" indent="-342900">
              <a:lnSpc>
                <a:spcPct val="90000"/>
              </a:lnSpc>
              <a:spcBef>
                <a:spcPct val="20000"/>
              </a:spcBef>
              <a:buFontTx/>
              <a:buChar char="•"/>
            </a:pPr>
            <a:r>
              <a:rPr lang="en-US" sz="2800"/>
              <a:t>Batteries will wear out over time.</a:t>
            </a:r>
          </a:p>
          <a:p>
            <a:pPr marL="342900" indent="-342900">
              <a:lnSpc>
                <a:spcPct val="90000"/>
              </a:lnSpc>
              <a:spcBef>
                <a:spcPct val="20000"/>
              </a:spcBef>
              <a:buFontTx/>
              <a:buChar char="•"/>
            </a:pPr>
            <a:r>
              <a:rPr lang="en-US" sz="2800"/>
              <a:t>Best if batteries are maintained fully charged.</a:t>
            </a:r>
          </a:p>
          <a:p>
            <a:pPr marL="742950" lvl="1" indent="-285750">
              <a:lnSpc>
                <a:spcPct val="90000"/>
              </a:lnSpc>
              <a:spcBef>
                <a:spcPct val="20000"/>
              </a:spcBef>
              <a:buFontTx/>
              <a:buChar char="–"/>
            </a:pPr>
            <a:r>
              <a:rPr lang="en-US"/>
              <a:t>Over-charging will cause heating and could damage the battery.</a:t>
            </a:r>
          </a:p>
          <a:p>
            <a:pPr marL="342900" indent="-342900">
              <a:lnSpc>
                <a:spcPct val="90000"/>
              </a:lnSpc>
              <a:spcBef>
                <a:spcPct val="20000"/>
              </a:spcBef>
              <a:buFontTx/>
              <a:buChar char="•"/>
            </a:pPr>
            <a:r>
              <a:rPr lang="en-US" sz="2800"/>
              <a:t>Some batteries (lead-acid) will release toxic fumes during charging so require ventilation.</a:t>
            </a:r>
          </a:p>
          <a:p>
            <a:pPr marL="342900" indent="-342900">
              <a:lnSpc>
                <a:spcPct val="90000"/>
              </a:lnSpc>
              <a:spcBef>
                <a:spcPct val="20000"/>
              </a:spcBef>
              <a:buFontTx/>
              <a:buChar char="•"/>
            </a:pPr>
            <a:endParaRPr lang="en-US" sz="2800"/>
          </a:p>
        </p:txBody>
      </p:sp>
    </p:spTree>
    <p:extLst>
      <p:ext uri="{BB962C8B-B14F-4D97-AF65-F5344CB8AC3E}">
        <p14:creationId xmlns:p14="http://schemas.microsoft.com/office/powerpoint/2010/main" val="11248041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Handheld Transceivers</a:t>
            </a:r>
          </a:p>
        </p:txBody>
      </p:sp>
      <p:sp>
        <p:nvSpPr>
          <p:cNvPr id="10243" name="Rectangle 5"/>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lnSpc>
                <a:spcPct val="90000"/>
              </a:lnSpc>
              <a:spcBef>
                <a:spcPct val="20000"/>
              </a:spcBef>
              <a:buFontTx/>
              <a:buChar char="•"/>
              <a:defRPr/>
            </a:pPr>
            <a:r>
              <a:rPr lang="en-US" sz="3200" dirty="0"/>
              <a:t>Battery packs – packages of several individual rechargeable batteries connected together.</a:t>
            </a:r>
          </a:p>
          <a:p>
            <a:pPr marL="742950" lvl="1" indent="-285750">
              <a:lnSpc>
                <a:spcPct val="90000"/>
              </a:lnSpc>
              <a:spcBef>
                <a:spcPct val="20000"/>
              </a:spcBef>
              <a:buFontTx/>
              <a:buChar char="–"/>
              <a:defRPr/>
            </a:pPr>
            <a:r>
              <a:rPr lang="en-US" sz="2800" dirty="0" err="1"/>
              <a:t>NiCd</a:t>
            </a:r>
            <a:r>
              <a:rPr lang="en-US" sz="2800" dirty="0"/>
              <a:t> (nickel-cadmium)</a:t>
            </a:r>
          </a:p>
          <a:p>
            <a:pPr marL="742950" lvl="1" indent="-285750">
              <a:lnSpc>
                <a:spcPct val="90000"/>
              </a:lnSpc>
              <a:spcBef>
                <a:spcPct val="20000"/>
              </a:spcBef>
              <a:buFontTx/>
              <a:buChar char="–"/>
              <a:defRPr/>
            </a:pPr>
            <a:r>
              <a:rPr lang="en-US" sz="2800" dirty="0" err="1"/>
              <a:t>NiMH</a:t>
            </a:r>
            <a:r>
              <a:rPr lang="en-US" sz="2800" dirty="0"/>
              <a:t> (nickel-metal hydride)</a:t>
            </a:r>
          </a:p>
          <a:p>
            <a:pPr marL="742950" lvl="1" indent="-285750">
              <a:lnSpc>
                <a:spcPct val="90000"/>
              </a:lnSpc>
              <a:spcBef>
                <a:spcPct val="20000"/>
              </a:spcBef>
              <a:buFontTx/>
              <a:buChar char="–"/>
              <a:defRPr/>
            </a:pPr>
            <a:r>
              <a:rPr lang="en-US" sz="2800" dirty="0"/>
              <a:t>Li-ion (lithium-ion)</a:t>
            </a:r>
          </a:p>
          <a:p>
            <a:pPr marL="285750" indent="-285750">
              <a:lnSpc>
                <a:spcPct val="90000"/>
              </a:lnSpc>
              <a:spcBef>
                <a:spcPct val="20000"/>
              </a:spcBef>
              <a:buFont typeface="Arial" pitchFamily="34" charset="0"/>
              <a:buChar char="•"/>
              <a:defRPr/>
            </a:pPr>
            <a:r>
              <a:rPr lang="en-US" sz="3200" dirty="0"/>
              <a:t>For emergencies, have a battery pack that can use disposable batteries (AA size)</a:t>
            </a:r>
          </a:p>
        </p:txBody>
      </p:sp>
    </p:spTree>
    <p:extLst>
      <p:ext uri="{BB962C8B-B14F-4D97-AF65-F5344CB8AC3E}">
        <p14:creationId xmlns:p14="http://schemas.microsoft.com/office/powerpoint/2010/main" val="63392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Dual Band Transceiver</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Same as the single band transceiver but includes additional band(s).</a:t>
            </a:r>
          </a:p>
          <a:p>
            <a:pPr marL="342900" indent="-342900">
              <a:spcBef>
                <a:spcPct val="20000"/>
              </a:spcBef>
              <a:buFontTx/>
              <a:buChar char="•"/>
            </a:pPr>
            <a:r>
              <a:rPr lang="en-US" sz="3200"/>
              <a:t>Most common are 2 meter and 70 cm bands.</a:t>
            </a:r>
          </a:p>
          <a:p>
            <a:pPr marL="342900" indent="-342900">
              <a:spcBef>
                <a:spcPct val="20000"/>
              </a:spcBef>
              <a:buFontTx/>
              <a:buChar char="•"/>
            </a:pPr>
            <a:r>
              <a:rPr lang="en-US" sz="3200"/>
              <a:t>Could add 6 meters, 222 MHz or 1.2 GHz.</a:t>
            </a:r>
          </a:p>
          <a:p>
            <a:pPr marL="342900" indent="-342900">
              <a:spcBef>
                <a:spcPct val="20000"/>
              </a:spcBef>
              <a:buFontTx/>
              <a:buChar char="•"/>
            </a:pPr>
            <a:r>
              <a:rPr lang="en-US" sz="3200"/>
              <a:t>Depending on antenna connectors, might require separate coax for each band or a duplexer for single coax.</a:t>
            </a:r>
          </a:p>
        </p:txBody>
      </p:sp>
    </p:spTree>
    <p:extLst>
      <p:ext uri="{BB962C8B-B14F-4D97-AF65-F5344CB8AC3E}">
        <p14:creationId xmlns:p14="http://schemas.microsoft.com/office/powerpoint/2010/main" val="41389627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QuizTime</a:t>
            </a:r>
            <a:endParaRPr lang="en-US" dirty="0"/>
          </a:p>
        </p:txBody>
      </p:sp>
      <p:sp>
        <p:nvSpPr>
          <p:cNvPr id="3" name="Content Placeholder 2"/>
          <p:cNvSpPr>
            <a:spLocks noGrp="1"/>
          </p:cNvSpPr>
          <p:nvPr>
            <p:ph idx="1"/>
          </p:nvPr>
        </p:nvSpPr>
        <p:spPr/>
        <p:txBody>
          <a:bodyPr/>
          <a:lstStyle/>
          <a:p>
            <a:r>
              <a:rPr lang="en-US" dirty="0" smtClean="0"/>
              <a:t>Chapter 5.2 &amp; 5.3</a:t>
            </a:r>
            <a:endParaRPr lang="en-US" dirty="0"/>
          </a:p>
        </p:txBody>
      </p:sp>
    </p:spTree>
    <p:extLst>
      <p:ext uri="{BB962C8B-B14F-4D97-AF65-F5344CB8AC3E}">
        <p14:creationId xmlns:p14="http://schemas.microsoft.com/office/powerpoint/2010/main" val="31710256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5.2 Key</a:t>
            </a:r>
            <a:endParaRPr lang="en-US" dirty="0"/>
          </a:p>
        </p:txBody>
      </p:sp>
      <p:sp>
        <p:nvSpPr>
          <p:cNvPr id="5" name="Content Placeholder 4"/>
          <p:cNvSpPr>
            <a:spLocks noGrp="1"/>
          </p:cNvSpPr>
          <p:nvPr>
            <p:ph sz="half" idx="1"/>
          </p:nvPr>
        </p:nvSpPr>
        <p:spPr/>
        <p:txBody>
          <a:bodyPr>
            <a:normAutofit fontScale="85000" lnSpcReduction="10000"/>
          </a:bodyPr>
          <a:lstStyle/>
          <a:p>
            <a:r>
              <a:rPr lang="en-US" dirty="0"/>
              <a:t>T4A06		A  B  </a:t>
            </a:r>
            <a:r>
              <a:rPr lang="en-US" b="1" u="heavy" dirty="0"/>
              <a:t>C</a:t>
            </a:r>
            <a:r>
              <a:rPr lang="en-US" dirty="0"/>
              <a:t>  D  </a:t>
            </a:r>
          </a:p>
          <a:p>
            <a:r>
              <a:rPr lang="en-US" dirty="0"/>
              <a:t>T4A07		A  B  </a:t>
            </a:r>
            <a:r>
              <a:rPr lang="en-US" b="1" u="heavy" dirty="0"/>
              <a:t>C</a:t>
            </a:r>
            <a:r>
              <a:rPr lang="en-US" dirty="0"/>
              <a:t>  D  </a:t>
            </a:r>
          </a:p>
          <a:p>
            <a:r>
              <a:rPr lang="en-US" dirty="0"/>
              <a:t>T7B12		A  B  </a:t>
            </a:r>
            <a:r>
              <a:rPr lang="en-US" b="1" u="heavy" dirty="0"/>
              <a:t>C</a:t>
            </a:r>
            <a:r>
              <a:rPr lang="en-US" dirty="0"/>
              <a:t>  D  </a:t>
            </a:r>
          </a:p>
          <a:p>
            <a:r>
              <a:rPr lang="en-US" dirty="0"/>
              <a:t>T8C11		</a:t>
            </a:r>
            <a:r>
              <a:rPr lang="en-US" b="1" u="heavy" dirty="0"/>
              <a:t>A</a:t>
            </a:r>
            <a:r>
              <a:rPr lang="en-US" dirty="0"/>
              <a:t>  B  C  D  </a:t>
            </a:r>
          </a:p>
          <a:p>
            <a:r>
              <a:rPr lang="en-US" dirty="0"/>
              <a:t>T8D01		A  B  C  </a:t>
            </a:r>
            <a:r>
              <a:rPr lang="en-US" b="1" u="heavy" dirty="0"/>
              <a:t>D</a:t>
            </a:r>
            <a:r>
              <a:rPr lang="en-US" dirty="0"/>
              <a:t>  </a:t>
            </a:r>
          </a:p>
          <a:p>
            <a:r>
              <a:rPr lang="en-US" dirty="0"/>
              <a:t>T8D02		</a:t>
            </a:r>
            <a:r>
              <a:rPr lang="en-US" b="1" u="heavy" dirty="0"/>
              <a:t>A</a:t>
            </a:r>
            <a:r>
              <a:rPr lang="en-US" dirty="0"/>
              <a:t>  B  C  D  </a:t>
            </a:r>
          </a:p>
          <a:p>
            <a:r>
              <a:rPr lang="en-US" dirty="0"/>
              <a:t>T8D03		A  B  C  </a:t>
            </a:r>
            <a:r>
              <a:rPr lang="en-US" b="1" u="heavy" dirty="0"/>
              <a:t>D</a:t>
            </a:r>
            <a:r>
              <a:rPr lang="en-US" dirty="0"/>
              <a:t>  </a:t>
            </a:r>
          </a:p>
          <a:p>
            <a:endParaRPr lang="en-US" dirty="0"/>
          </a:p>
        </p:txBody>
      </p:sp>
      <p:sp>
        <p:nvSpPr>
          <p:cNvPr id="6" name="Content Placeholder 5"/>
          <p:cNvSpPr>
            <a:spLocks noGrp="1"/>
          </p:cNvSpPr>
          <p:nvPr>
            <p:ph sz="half" idx="2"/>
          </p:nvPr>
        </p:nvSpPr>
        <p:spPr/>
        <p:txBody>
          <a:bodyPr>
            <a:normAutofit fontScale="85000" lnSpcReduction="10000"/>
          </a:bodyPr>
          <a:lstStyle/>
          <a:p>
            <a:r>
              <a:rPr lang="en-US" dirty="0"/>
              <a:t>T8D06		A  </a:t>
            </a:r>
            <a:r>
              <a:rPr lang="en-US" b="1" u="heavy" dirty="0"/>
              <a:t>B</a:t>
            </a:r>
            <a:r>
              <a:rPr lang="en-US" dirty="0"/>
              <a:t>  C  D  </a:t>
            </a:r>
          </a:p>
          <a:p>
            <a:r>
              <a:rPr lang="en-US" dirty="0"/>
              <a:t>T8D07		A  B  C  </a:t>
            </a:r>
            <a:r>
              <a:rPr lang="en-US" b="1" u="heavy" dirty="0"/>
              <a:t>D</a:t>
            </a:r>
            <a:r>
              <a:rPr lang="en-US" dirty="0"/>
              <a:t>  </a:t>
            </a:r>
          </a:p>
          <a:p>
            <a:r>
              <a:rPr lang="en-US" dirty="0"/>
              <a:t>T8D08		A  B  C  </a:t>
            </a:r>
            <a:r>
              <a:rPr lang="en-US" b="1" u="heavy" dirty="0"/>
              <a:t>D</a:t>
            </a:r>
            <a:r>
              <a:rPr lang="en-US" dirty="0"/>
              <a:t>  </a:t>
            </a:r>
          </a:p>
          <a:p>
            <a:r>
              <a:rPr lang="en-US" dirty="0"/>
              <a:t>T8D09		A  B  </a:t>
            </a:r>
            <a:r>
              <a:rPr lang="en-US" b="1" u="heavy" dirty="0"/>
              <a:t>C</a:t>
            </a:r>
            <a:r>
              <a:rPr lang="en-US" dirty="0"/>
              <a:t>  D  </a:t>
            </a:r>
          </a:p>
          <a:p>
            <a:r>
              <a:rPr lang="en-US" dirty="0"/>
              <a:t>T8D11		A  B  </a:t>
            </a:r>
            <a:r>
              <a:rPr lang="en-US" b="1" u="heavy" dirty="0"/>
              <a:t>C</a:t>
            </a:r>
            <a:r>
              <a:rPr lang="en-US" dirty="0"/>
              <a:t>  D  </a:t>
            </a:r>
          </a:p>
          <a:p>
            <a:endParaRPr lang="en-US" dirty="0"/>
          </a:p>
        </p:txBody>
      </p:sp>
    </p:spTree>
    <p:extLst>
      <p:ext uri="{BB962C8B-B14F-4D97-AF65-F5344CB8AC3E}">
        <p14:creationId xmlns:p14="http://schemas.microsoft.com/office/powerpoint/2010/main" val="25934110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a:t>
            </a:r>
            <a:r>
              <a:rPr lang="en-US" dirty="0" smtClean="0"/>
              <a:t>5.3 </a:t>
            </a:r>
            <a:r>
              <a:rPr lang="en-US" dirty="0"/>
              <a:t>Key</a:t>
            </a:r>
          </a:p>
        </p:txBody>
      </p:sp>
      <p:sp>
        <p:nvSpPr>
          <p:cNvPr id="3" name="Content Placeholder 2"/>
          <p:cNvSpPr>
            <a:spLocks noGrp="1"/>
          </p:cNvSpPr>
          <p:nvPr>
            <p:ph sz="half" idx="1"/>
          </p:nvPr>
        </p:nvSpPr>
        <p:spPr/>
        <p:txBody>
          <a:bodyPr>
            <a:normAutofit/>
          </a:bodyPr>
          <a:lstStyle/>
          <a:p>
            <a:r>
              <a:rPr lang="en-US" sz="2400" dirty="0"/>
              <a:t>T4A03		</a:t>
            </a:r>
            <a:r>
              <a:rPr lang="en-US" sz="2400" b="1" u="heavy" dirty="0"/>
              <a:t>A</a:t>
            </a:r>
            <a:r>
              <a:rPr lang="en-US" sz="2400" dirty="0"/>
              <a:t>  B  C  D  </a:t>
            </a:r>
          </a:p>
          <a:p>
            <a:r>
              <a:rPr lang="en-US" sz="2400" dirty="0"/>
              <a:t>T4A10		A  </a:t>
            </a:r>
            <a:r>
              <a:rPr lang="en-US" sz="2400" b="1" u="heavy" dirty="0"/>
              <a:t>B</a:t>
            </a:r>
            <a:r>
              <a:rPr lang="en-US" sz="2400" dirty="0"/>
              <a:t>  C  D  </a:t>
            </a:r>
          </a:p>
          <a:p>
            <a:r>
              <a:rPr lang="en-US" sz="2400" dirty="0"/>
              <a:t>T4A11		</a:t>
            </a:r>
            <a:r>
              <a:rPr lang="en-US" sz="2400" b="1" u="heavy" dirty="0"/>
              <a:t>A</a:t>
            </a:r>
            <a:r>
              <a:rPr lang="en-US" sz="2400" dirty="0"/>
              <a:t>  B  C  D  </a:t>
            </a:r>
          </a:p>
          <a:p>
            <a:r>
              <a:rPr lang="en-US" sz="2400" dirty="0"/>
              <a:t>T5A06		</a:t>
            </a:r>
            <a:r>
              <a:rPr lang="en-US" sz="2400" b="1" u="heavy" dirty="0"/>
              <a:t>A</a:t>
            </a:r>
            <a:r>
              <a:rPr lang="en-US" sz="2400" dirty="0"/>
              <a:t>  B  C  D  </a:t>
            </a:r>
          </a:p>
          <a:p>
            <a:r>
              <a:rPr lang="en-US" sz="2400" dirty="0"/>
              <a:t>T6A10		A  </a:t>
            </a:r>
            <a:r>
              <a:rPr lang="en-US" sz="2400" b="1" u="heavy" dirty="0"/>
              <a:t>B</a:t>
            </a:r>
            <a:r>
              <a:rPr lang="en-US" sz="2400" dirty="0"/>
              <a:t>  C  D  </a:t>
            </a:r>
          </a:p>
          <a:p>
            <a:r>
              <a:rPr lang="en-US" sz="2400" dirty="0"/>
              <a:t>T6A11		A  </a:t>
            </a:r>
            <a:r>
              <a:rPr lang="en-US" sz="2400" b="1" u="heavy" dirty="0"/>
              <a:t>B</a:t>
            </a:r>
            <a:r>
              <a:rPr lang="en-US" sz="2400" dirty="0"/>
              <a:t>  C  D  </a:t>
            </a:r>
          </a:p>
          <a:p>
            <a:endParaRPr lang="en-US" sz="2400" dirty="0"/>
          </a:p>
        </p:txBody>
      </p:sp>
      <p:sp>
        <p:nvSpPr>
          <p:cNvPr id="4" name="Content Placeholder 3"/>
          <p:cNvSpPr>
            <a:spLocks noGrp="1"/>
          </p:cNvSpPr>
          <p:nvPr>
            <p:ph sz="half" idx="2"/>
          </p:nvPr>
        </p:nvSpPr>
        <p:spPr/>
        <p:txBody>
          <a:bodyPr>
            <a:normAutofit/>
          </a:bodyPr>
          <a:lstStyle/>
          <a:p>
            <a:r>
              <a:rPr lang="en-US" sz="2400" dirty="0"/>
              <a:t>T6D05		</a:t>
            </a:r>
            <a:r>
              <a:rPr lang="en-US" sz="2400" b="1" u="heavy" dirty="0"/>
              <a:t>A</a:t>
            </a:r>
            <a:r>
              <a:rPr lang="en-US" sz="2400" dirty="0"/>
              <a:t>  B  C  D  </a:t>
            </a:r>
          </a:p>
          <a:p>
            <a:r>
              <a:rPr lang="en-US" sz="2400" dirty="0"/>
              <a:t>T7B09		A  B  C  </a:t>
            </a:r>
            <a:r>
              <a:rPr lang="en-US" sz="2400" b="1" u="heavy" dirty="0"/>
              <a:t>D</a:t>
            </a:r>
            <a:r>
              <a:rPr lang="en-US" sz="2400" dirty="0"/>
              <a:t>  </a:t>
            </a:r>
          </a:p>
          <a:p>
            <a:r>
              <a:rPr lang="en-US" sz="2400" dirty="0"/>
              <a:t>T0A08		A  B  </a:t>
            </a:r>
            <a:r>
              <a:rPr lang="en-US" sz="2400" b="1" u="heavy" dirty="0"/>
              <a:t>C</a:t>
            </a:r>
            <a:r>
              <a:rPr lang="en-US" sz="2400" dirty="0"/>
              <a:t>  D  </a:t>
            </a:r>
          </a:p>
          <a:p>
            <a:r>
              <a:rPr lang="en-US" sz="2400" dirty="0"/>
              <a:t>T0A09		A  B  </a:t>
            </a:r>
            <a:r>
              <a:rPr lang="en-US" sz="2400" b="1" u="heavy" dirty="0"/>
              <a:t>C</a:t>
            </a:r>
            <a:r>
              <a:rPr lang="en-US" sz="2400" dirty="0"/>
              <a:t>  D  </a:t>
            </a:r>
          </a:p>
          <a:p>
            <a:r>
              <a:rPr lang="en-US" sz="2400" dirty="0"/>
              <a:t>T0A10		</a:t>
            </a:r>
            <a:r>
              <a:rPr lang="en-US" sz="2400" b="1" u="heavy" dirty="0"/>
              <a:t>A</a:t>
            </a:r>
            <a:r>
              <a:rPr lang="en-US" sz="2400" dirty="0"/>
              <a:t>  B  C  D </a:t>
            </a:r>
            <a:endParaRPr lang="en-US" sz="2400" dirty="0"/>
          </a:p>
        </p:txBody>
      </p:sp>
    </p:spTree>
    <p:extLst>
      <p:ext uri="{BB962C8B-B14F-4D97-AF65-F5344CB8AC3E}">
        <p14:creationId xmlns:p14="http://schemas.microsoft.com/office/powerpoint/2010/main" val="8384381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Radio Frequency Interference (RFI)</a:t>
            </a:r>
          </a:p>
        </p:txBody>
      </p:sp>
      <p:sp>
        <p:nvSpPr>
          <p:cNvPr id="337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Unwanted, unintentional signals from some electronic device that interferes with radio wave reception.</a:t>
            </a:r>
          </a:p>
          <a:p>
            <a:pPr marL="342900" indent="-342900">
              <a:spcBef>
                <a:spcPct val="20000"/>
              </a:spcBef>
              <a:buFontTx/>
              <a:buChar char="•"/>
            </a:pPr>
            <a:r>
              <a:rPr lang="en-US" sz="3200"/>
              <a:t>You can prevent creating RFI by operating your transmitting equipment properly.</a:t>
            </a:r>
          </a:p>
        </p:txBody>
      </p:sp>
    </p:spTree>
    <p:extLst>
      <p:ext uri="{BB962C8B-B14F-4D97-AF65-F5344CB8AC3E}">
        <p14:creationId xmlns:p14="http://schemas.microsoft.com/office/powerpoint/2010/main" val="299820556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Types of RFI</a:t>
            </a:r>
          </a:p>
        </p:txBody>
      </p:sp>
      <p:sp>
        <p:nvSpPr>
          <p:cNvPr id="3584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Direct detection – offending signals get into the electronics circuits to cause interference.</a:t>
            </a:r>
          </a:p>
          <a:p>
            <a:pPr marL="342900" indent="-342900">
              <a:spcBef>
                <a:spcPct val="20000"/>
              </a:spcBef>
              <a:buFontTx/>
              <a:buChar char="•"/>
            </a:pPr>
            <a:r>
              <a:rPr lang="en-US" sz="3200"/>
              <a:t>Overload – strong signal that overwhelms the weaker, wanted signal.</a:t>
            </a:r>
          </a:p>
          <a:p>
            <a:pPr marL="342900" indent="-342900">
              <a:spcBef>
                <a:spcPct val="20000"/>
              </a:spcBef>
              <a:buFontTx/>
              <a:buChar char="•"/>
            </a:pPr>
            <a:r>
              <a:rPr lang="en-US" sz="3200"/>
              <a:t>Harmonics – even multiples of the offending signal that coincide with the wanted signal.</a:t>
            </a:r>
          </a:p>
        </p:txBody>
      </p:sp>
    </p:spTree>
    <p:extLst>
      <p:ext uri="{BB962C8B-B14F-4D97-AF65-F5344CB8AC3E}">
        <p14:creationId xmlns:p14="http://schemas.microsoft.com/office/powerpoint/2010/main" val="38298048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RFI Mitigation</a:t>
            </a:r>
          </a:p>
        </p:txBody>
      </p:sp>
      <p:sp>
        <p:nvSpPr>
          <p:cNvPr id="348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2800" dirty="0" smtClean="0"/>
              <a:t>Filters </a:t>
            </a:r>
            <a:r>
              <a:rPr lang="en-US" sz="2800" dirty="0"/>
              <a:t>attenuate (reduce) interfering signals – but do not totally eliminate them.</a:t>
            </a:r>
          </a:p>
          <a:p>
            <a:pPr marL="800100" lvl="1" indent="-342900">
              <a:spcBef>
                <a:spcPct val="20000"/>
              </a:spcBef>
              <a:buFontTx/>
              <a:buChar char="•"/>
            </a:pPr>
            <a:r>
              <a:rPr lang="en-US" sz="2400" dirty="0"/>
              <a:t>High-pass – generally on the receive </a:t>
            </a:r>
            <a:r>
              <a:rPr lang="en-US" sz="2400" dirty="0" smtClean="0"/>
              <a:t>side to eliminate overload.</a:t>
            </a:r>
            <a:endParaRPr lang="en-US" sz="2400" dirty="0"/>
          </a:p>
          <a:p>
            <a:pPr marL="800100" lvl="1" indent="-342900">
              <a:spcBef>
                <a:spcPct val="20000"/>
              </a:spcBef>
              <a:buFontTx/>
              <a:buChar char="•"/>
            </a:pPr>
            <a:r>
              <a:rPr lang="en-US" sz="2400" dirty="0"/>
              <a:t>Low-pass – generally on the transmit </a:t>
            </a:r>
            <a:r>
              <a:rPr lang="en-US" sz="2400" dirty="0" smtClean="0"/>
              <a:t>side to eliminate harmonics.</a:t>
            </a:r>
            <a:endParaRPr lang="en-US" sz="2400" dirty="0"/>
          </a:p>
          <a:p>
            <a:pPr marL="800100" lvl="1" indent="-342900">
              <a:spcBef>
                <a:spcPct val="20000"/>
              </a:spcBef>
              <a:buFontTx/>
              <a:buChar char="•"/>
            </a:pPr>
            <a:r>
              <a:rPr lang="en-US" sz="2400" dirty="0"/>
              <a:t>Band-pass – used within most radio equipment</a:t>
            </a:r>
            <a:r>
              <a:rPr lang="en-US" sz="2400" dirty="0" smtClean="0"/>
              <a:t>.</a:t>
            </a:r>
          </a:p>
          <a:p>
            <a:pPr marL="800100" lvl="1" indent="-342900">
              <a:spcBef>
                <a:spcPct val="20000"/>
              </a:spcBef>
              <a:buFontTx/>
              <a:buChar char="•"/>
            </a:pPr>
            <a:r>
              <a:rPr lang="en-US" sz="2400" dirty="0" smtClean="0"/>
              <a:t>Band Reject – Could be used to prevent a 2-Meter transmitter from interfering with a television</a:t>
            </a:r>
            <a:endParaRPr lang="en-US" sz="2400" dirty="0"/>
          </a:p>
        </p:txBody>
      </p:sp>
    </p:spTree>
    <p:extLst>
      <p:ext uri="{BB962C8B-B14F-4D97-AF65-F5344CB8AC3E}">
        <p14:creationId xmlns:p14="http://schemas.microsoft.com/office/powerpoint/2010/main" val="26822943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Cable TV Interference</a:t>
            </a:r>
          </a:p>
        </p:txBody>
      </p:sp>
      <p:sp>
        <p:nvSpPr>
          <p:cNvPr id="3686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Usually the result of broken shielding somewhere in the cable.</a:t>
            </a:r>
          </a:p>
          <a:p>
            <a:pPr marL="742950" lvl="1" indent="-285750">
              <a:lnSpc>
                <a:spcPct val="90000"/>
              </a:lnSpc>
              <a:spcBef>
                <a:spcPct val="20000"/>
              </a:spcBef>
              <a:buFontTx/>
              <a:buChar char="–"/>
            </a:pPr>
            <a:r>
              <a:rPr lang="en-US" sz="2800"/>
              <a:t>Loose connections.</a:t>
            </a:r>
          </a:p>
          <a:p>
            <a:pPr marL="742950" lvl="1" indent="-285750">
              <a:lnSpc>
                <a:spcPct val="90000"/>
              </a:lnSpc>
              <a:spcBef>
                <a:spcPct val="20000"/>
              </a:spcBef>
              <a:buFontTx/>
              <a:buChar char="–"/>
            </a:pPr>
            <a:r>
              <a:rPr lang="en-US" sz="2800"/>
              <a:t>Broken connections.</a:t>
            </a:r>
          </a:p>
          <a:p>
            <a:pPr marL="742950" lvl="1" indent="-285750">
              <a:lnSpc>
                <a:spcPct val="90000"/>
              </a:lnSpc>
              <a:spcBef>
                <a:spcPct val="20000"/>
              </a:spcBef>
              <a:buFontTx/>
              <a:buChar char="–"/>
            </a:pPr>
            <a:r>
              <a:rPr lang="en-US" sz="2800"/>
              <a:t>Corroded connections.</a:t>
            </a:r>
          </a:p>
          <a:p>
            <a:pPr marL="342900" indent="-342900">
              <a:lnSpc>
                <a:spcPct val="90000"/>
              </a:lnSpc>
              <a:spcBef>
                <a:spcPct val="20000"/>
              </a:spcBef>
              <a:buFontTx/>
              <a:buChar char="•"/>
            </a:pPr>
            <a:r>
              <a:rPr lang="en-US" sz="3200"/>
              <a:t>Usually solved by proper cable maintenance by cable supplier.</a:t>
            </a:r>
          </a:p>
          <a:p>
            <a:pPr marL="742950" lvl="1" indent="-285750">
              <a:lnSpc>
                <a:spcPct val="90000"/>
              </a:lnSpc>
              <a:spcBef>
                <a:spcPct val="20000"/>
              </a:spcBef>
              <a:buFontTx/>
              <a:buChar char="–"/>
            </a:pPr>
            <a:r>
              <a:rPr lang="en-US" sz="2800"/>
              <a:t>If the subscriber is a legitimate subscriber.</a:t>
            </a:r>
          </a:p>
        </p:txBody>
      </p:sp>
    </p:spTree>
    <p:extLst>
      <p:ext uri="{BB962C8B-B14F-4D97-AF65-F5344CB8AC3E}">
        <p14:creationId xmlns:p14="http://schemas.microsoft.com/office/powerpoint/2010/main" val="40424117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Noise Sources</a:t>
            </a:r>
          </a:p>
        </p:txBody>
      </p:sp>
      <p:sp>
        <p:nvSpPr>
          <p:cNvPr id="3789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Electrical arcs (motors, thermostats, electric fences, neon signs).</a:t>
            </a:r>
          </a:p>
          <a:p>
            <a:pPr marL="342900" indent="-342900">
              <a:spcBef>
                <a:spcPct val="20000"/>
              </a:spcBef>
              <a:buFontTx/>
              <a:buChar char="•"/>
            </a:pPr>
            <a:r>
              <a:rPr lang="en-US" sz="3200"/>
              <a:t>Power lines.</a:t>
            </a:r>
          </a:p>
          <a:p>
            <a:pPr marL="342900" indent="-342900">
              <a:spcBef>
                <a:spcPct val="20000"/>
              </a:spcBef>
              <a:buFontTx/>
              <a:buChar char="•"/>
            </a:pPr>
            <a:r>
              <a:rPr lang="en-US" sz="3200"/>
              <a:t>Motor vehicle ignitions or alternators.</a:t>
            </a:r>
          </a:p>
          <a:p>
            <a:pPr marL="342900" indent="-342900">
              <a:spcBef>
                <a:spcPct val="20000"/>
              </a:spcBef>
              <a:buFontTx/>
              <a:buChar char="•"/>
            </a:pPr>
            <a:r>
              <a:rPr lang="en-US" sz="3200"/>
              <a:t>Switching power supplies.</a:t>
            </a:r>
          </a:p>
          <a:p>
            <a:pPr marL="342900" indent="-342900">
              <a:spcBef>
                <a:spcPct val="20000"/>
              </a:spcBef>
              <a:buFontTx/>
              <a:buChar char="•"/>
            </a:pPr>
            <a:r>
              <a:rPr lang="en-US" sz="3200"/>
              <a:t>Computers, networks, and TV sets.</a:t>
            </a:r>
          </a:p>
        </p:txBody>
      </p:sp>
    </p:spTree>
    <p:extLst>
      <p:ext uri="{BB962C8B-B14F-4D97-AF65-F5344CB8AC3E}">
        <p14:creationId xmlns:p14="http://schemas.microsoft.com/office/powerpoint/2010/main" val="5209062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Dealing with RFI</a:t>
            </a:r>
          </a:p>
        </p:txBody>
      </p:sp>
      <p:sp>
        <p:nvSpPr>
          <p:cNvPr id="3891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Make sure you operate your equipment properly.</a:t>
            </a:r>
          </a:p>
          <a:p>
            <a:pPr marL="342900" indent="-342900">
              <a:spcBef>
                <a:spcPct val="20000"/>
              </a:spcBef>
              <a:buFontTx/>
              <a:buChar char="•"/>
            </a:pPr>
            <a:r>
              <a:rPr lang="en-US" sz="3200"/>
              <a:t>Eliminate interference in your own home first.</a:t>
            </a:r>
          </a:p>
        </p:txBody>
      </p:sp>
    </p:spTree>
    <p:extLst>
      <p:ext uri="{BB962C8B-B14F-4D97-AF65-F5344CB8AC3E}">
        <p14:creationId xmlns:p14="http://schemas.microsoft.com/office/powerpoint/2010/main" val="9705095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Dealing with RFI</a:t>
            </a:r>
          </a:p>
        </p:txBody>
      </p:sp>
      <p:sp>
        <p:nvSpPr>
          <p:cNvPr id="3993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Take interference complaints seriously.</a:t>
            </a:r>
          </a:p>
          <a:p>
            <a:pPr marL="342900" indent="-342900">
              <a:lnSpc>
                <a:spcPct val="90000"/>
              </a:lnSpc>
              <a:spcBef>
                <a:spcPct val="20000"/>
              </a:spcBef>
              <a:buFontTx/>
              <a:buChar char="•"/>
            </a:pPr>
            <a:r>
              <a:rPr lang="en-US" sz="3200"/>
              <a:t>Make sure that you’re really not the cause (demonstrate that you don’t interfere within your own home).</a:t>
            </a:r>
          </a:p>
          <a:p>
            <a:pPr marL="342900" indent="-342900">
              <a:lnSpc>
                <a:spcPct val="90000"/>
              </a:lnSpc>
              <a:spcBef>
                <a:spcPct val="20000"/>
              </a:spcBef>
              <a:buFontTx/>
              <a:buChar char="•"/>
            </a:pPr>
            <a:r>
              <a:rPr lang="en-US" sz="3200"/>
              <a:t>Offer to help eliminate the RFI, even if you are not at fault.</a:t>
            </a:r>
          </a:p>
          <a:p>
            <a:pPr marL="342900" indent="-342900">
              <a:lnSpc>
                <a:spcPct val="90000"/>
              </a:lnSpc>
              <a:spcBef>
                <a:spcPct val="20000"/>
              </a:spcBef>
              <a:buFontTx/>
              <a:buChar char="•"/>
            </a:pPr>
            <a:r>
              <a:rPr lang="en-US" sz="3200"/>
              <a:t>Consult ARRL RFI Resources for help and assistance.</a:t>
            </a:r>
          </a:p>
        </p:txBody>
      </p:sp>
    </p:spTree>
    <p:extLst>
      <p:ext uri="{BB962C8B-B14F-4D97-AF65-F5344CB8AC3E}">
        <p14:creationId xmlns:p14="http://schemas.microsoft.com/office/powerpoint/2010/main" val="503564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Multimode Transceiver</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Can be single or multiband.</a:t>
            </a:r>
          </a:p>
          <a:p>
            <a:pPr marL="342900" indent="-342900">
              <a:lnSpc>
                <a:spcPct val="90000"/>
              </a:lnSpc>
              <a:spcBef>
                <a:spcPct val="20000"/>
              </a:spcBef>
              <a:buFontTx/>
              <a:buChar char="•"/>
            </a:pPr>
            <a:r>
              <a:rPr lang="en-US" sz="3200"/>
              <a:t>Main difference is that these rigs can operate on all major modes SSB/AM/FM, CW, Data, RTTY etc.</a:t>
            </a:r>
          </a:p>
          <a:p>
            <a:pPr marL="342900" indent="-342900">
              <a:lnSpc>
                <a:spcPct val="90000"/>
              </a:lnSpc>
              <a:spcBef>
                <a:spcPct val="20000"/>
              </a:spcBef>
              <a:buFontTx/>
              <a:buChar char="•"/>
            </a:pPr>
            <a:r>
              <a:rPr lang="en-US" sz="3200"/>
              <a:t>More features add complexity and cost.</a:t>
            </a:r>
          </a:p>
          <a:p>
            <a:pPr marL="342900" indent="-342900">
              <a:lnSpc>
                <a:spcPct val="90000"/>
              </a:lnSpc>
              <a:spcBef>
                <a:spcPct val="20000"/>
              </a:spcBef>
              <a:buFontTx/>
              <a:buChar char="•"/>
            </a:pPr>
            <a:r>
              <a:rPr lang="en-US" sz="3200"/>
              <a:t>Most flexible of the rigs that will allow you to explore new modes as you gain experience.</a:t>
            </a:r>
          </a:p>
        </p:txBody>
      </p:sp>
    </p:spTree>
    <p:extLst>
      <p:ext uri="{BB962C8B-B14F-4D97-AF65-F5344CB8AC3E}">
        <p14:creationId xmlns:p14="http://schemas.microsoft.com/office/powerpoint/2010/main" val="1206997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What the Rules Say</a:t>
            </a:r>
          </a:p>
        </p:txBody>
      </p:sp>
      <p:sp>
        <p:nvSpPr>
          <p:cNvPr id="4096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RFI from and to unlicensed devices is the responsibility of the users of such devices</a:t>
            </a:r>
          </a:p>
          <a:p>
            <a:pPr marL="342900" indent="-342900">
              <a:lnSpc>
                <a:spcPct val="90000"/>
              </a:lnSpc>
              <a:spcBef>
                <a:spcPct val="20000"/>
              </a:spcBef>
              <a:buFontTx/>
              <a:buChar char="•"/>
            </a:pPr>
            <a:r>
              <a:rPr lang="en-US" sz="3200"/>
              <a:t>Bottom line – If your station is operating properly, you are protected against interference complaints</a:t>
            </a:r>
          </a:p>
          <a:p>
            <a:pPr marL="342900" indent="-342900">
              <a:lnSpc>
                <a:spcPct val="90000"/>
              </a:lnSpc>
              <a:spcBef>
                <a:spcPct val="20000"/>
              </a:spcBef>
              <a:buFontTx/>
              <a:buChar char="•"/>
            </a:pPr>
            <a:r>
              <a:rPr lang="en-US" sz="3200"/>
              <a:t>BUT – Be a good neighbor because they may (probably) not be familiar with Part 15 rules and regulations</a:t>
            </a:r>
          </a:p>
        </p:txBody>
      </p:sp>
    </p:spTree>
    <p:extLst>
      <p:ext uri="{BB962C8B-B14F-4D97-AF65-F5344CB8AC3E}">
        <p14:creationId xmlns:p14="http://schemas.microsoft.com/office/powerpoint/2010/main" val="29447047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 Grounding</a:t>
            </a:r>
            <a:endParaRPr lang="en-US" dirty="0"/>
          </a:p>
        </p:txBody>
      </p:sp>
      <p:sp>
        <p:nvSpPr>
          <p:cNvPr id="3" name="Content Placeholder 2"/>
          <p:cNvSpPr>
            <a:spLocks noGrp="1"/>
          </p:cNvSpPr>
          <p:nvPr>
            <p:ph idx="1"/>
          </p:nvPr>
        </p:nvSpPr>
        <p:spPr/>
        <p:txBody>
          <a:bodyPr>
            <a:normAutofit lnSpcReduction="10000"/>
          </a:bodyPr>
          <a:lstStyle/>
          <a:p>
            <a:r>
              <a:rPr lang="en-US" dirty="0" smtClean="0"/>
              <a:t>The safety ground in house wiring is a poor RF ground</a:t>
            </a:r>
          </a:p>
          <a:p>
            <a:pPr lvl="1"/>
            <a:r>
              <a:rPr lang="en-US" dirty="0" smtClean="0"/>
              <a:t>The long run of wire has high RF impedance.</a:t>
            </a:r>
          </a:p>
          <a:p>
            <a:r>
              <a:rPr lang="en-US" dirty="0" smtClean="0"/>
              <a:t>Use a short (if possible) run of flat Strap or copper braid to a dedicated ground rod or rods.</a:t>
            </a:r>
          </a:p>
          <a:p>
            <a:r>
              <a:rPr lang="en-US" dirty="0" smtClean="0"/>
              <a:t>Tie all equipment to common ground bus</a:t>
            </a:r>
          </a:p>
          <a:p>
            <a:r>
              <a:rPr lang="en-US" dirty="0" smtClean="0"/>
              <a:t>RF feedback in your transmitter can cause garbled transmission.</a:t>
            </a:r>
            <a:endParaRPr lang="en-US" dirty="0"/>
          </a:p>
        </p:txBody>
      </p:sp>
    </p:spTree>
    <p:extLst>
      <p:ext uri="{BB962C8B-B14F-4D97-AF65-F5344CB8AC3E}">
        <p14:creationId xmlns:p14="http://schemas.microsoft.com/office/powerpoint/2010/main" val="10605844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a:t>
            </a:r>
            <a:endParaRPr lang="en-US" dirty="0"/>
          </a:p>
        </p:txBody>
      </p:sp>
      <p:sp>
        <p:nvSpPr>
          <p:cNvPr id="3" name="Content Placeholder 2"/>
          <p:cNvSpPr>
            <a:spLocks noGrp="1"/>
          </p:cNvSpPr>
          <p:nvPr>
            <p:ph idx="1"/>
          </p:nvPr>
        </p:nvSpPr>
        <p:spPr/>
        <p:txBody>
          <a:bodyPr/>
          <a:lstStyle/>
          <a:p>
            <a:r>
              <a:rPr lang="en-US" dirty="0" smtClean="0"/>
              <a:t>Chapter 5.4 &amp; 5.5</a:t>
            </a:r>
            <a:endParaRPr lang="en-US" dirty="0"/>
          </a:p>
        </p:txBody>
      </p:sp>
    </p:spTree>
    <p:extLst>
      <p:ext uri="{BB962C8B-B14F-4D97-AF65-F5344CB8AC3E}">
        <p14:creationId xmlns:p14="http://schemas.microsoft.com/office/powerpoint/2010/main" val="6230597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5.4 &amp;5.5 Key</a:t>
            </a:r>
            <a:endParaRPr lang="en-US" dirty="0"/>
          </a:p>
        </p:txBody>
      </p:sp>
      <p:sp>
        <p:nvSpPr>
          <p:cNvPr id="5" name="Content Placeholder 4"/>
          <p:cNvSpPr>
            <a:spLocks noGrp="1"/>
          </p:cNvSpPr>
          <p:nvPr>
            <p:ph sz="half" idx="1"/>
          </p:nvPr>
        </p:nvSpPr>
        <p:spPr/>
        <p:txBody>
          <a:bodyPr>
            <a:normAutofit fontScale="85000" lnSpcReduction="10000"/>
          </a:bodyPr>
          <a:lstStyle/>
          <a:p>
            <a:r>
              <a:rPr lang="en-US" b="1" dirty="0"/>
              <a:t>Chapter 5.4</a:t>
            </a:r>
            <a:endParaRPr lang="en-US" dirty="0"/>
          </a:p>
          <a:p>
            <a:r>
              <a:rPr lang="en-US" dirty="0"/>
              <a:t>T4A04		</a:t>
            </a:r>
            <a:r>
              <a:rPr lang="en-US" b="1" u="heavy" dirty="0"/>
              <a:t>A</a:t>
            </a:r>
            <a:r>
              <a:rPr lang="en-US" dirty="0"/>
              <a:t>  B  C  D  </a:t>
            </a:r>
          </a:p>
          <a:p>
            <a:r>
              <a:rPr lang="en-US" dirty="0"/>
              <a:t>T4A05		A  B  C  </a:t>
            </a:r>
            <a:r>
              <a:rPr lang="en-US" b="1" u="heavy" dirty="0"/>
              <a:t>D</a:t>
            </a:r>
            <a:r>
              <a:rPr lang="en-US" dirty="0"/>
              <a:t>  </a:t>
            </a:r>
          </a:p>
          <a:p>
            <a:r>
              <a:rPr lang="en-US" dirty="0"/>
              <a:t>T4A09		A  B  C  </a:t>
            </a:r>
            <a:r>
              <a:rPr lang="en-US" b="1" u="heavy" dirty="0"/>
              <a:t>D</a:t>
            </a:r>
            <a:r>
              <a:rPr lang="en-US" dirty="0"/>
              <a:t>  </a:t>
            </a:r>
          </a:p>
          <a:p>
            <a:r>
              <a:rPr lang="en-US" dirty="0"/>
              <a:t>T7B02		A  B  </a:t>
            </a:r>
            <a:r>
              <a:rPr lang="en-US" b="1" u="heavy" dirty="0"/>
              <a:t>C</a:t>
            </a:r>
            <a:r>
              <a:rPr lang="en-US" dirty="0"/>
              <a:t>  D  </a:t>
            </a:r>
          </a:p>
          <a:p>
            <a:r>
              <a:rPr lang="en-US" dirty="0"/>
              <a:t>T7B03		A  B  C  </a:t>
            </a:r>
            <a:r>
              <a:rPr lang="en-US" b="1" u="heavy" dirty="0"/>
              <a:t>D</a:t>
            </a:r>
            <a:r>
              <a:rPr lang="en-US" dirty="0"/>
              <a:t>  </a:t>
            </a:r>
          </a:p>
          <a:p>
            <a:r>
              <a:rPr lang="en-US" dirty="0"/>
              <a:t>T7B04		A  </a:t>
            </a:r>
            <a:r>
              <a:rPr lang="en-US" b="1" u="heavy" dirty="0"/>
              <a:t>B</a:t>
            </a:r>
            <a:r>
              <a:rPr lang="en-US" dirty="0"/>
              <a:t>  C  D  </a:t>
            </a:r>
          </a:p>
          <a:p>
            <a:endParaRPr lang="en-US" dirty="0"/>
          </a:p>
        </p:txBody>
      </p:sp>
      <p:sp>
        <p:nvSpPr>
          <p:cNvPr id="6" name="Content Placeholder 5"/>
          <p:cNvSpPr>
            <a:spLocks noGrp="1"/>
          </p:cNvSpPr>
          <p:nvPr>
            <p:ph sz="half" idx="2"/>
          </p:nvPr>
        </p:nvSpPr>
        <p:spPr/>
        <p:txBody>
          <a:bodyPr>
            <a:normAutofit fontScale="85000" lnSpcReduction="10000"/>
          </a:bodyPr>
          <a:lstStyle/>
          <a:p>
            <a:r>
              <a:rPr lang="en-US" dirty="0"/>
              <a:t>T7B05		A  B  </a:t>
            </a:r>
            <a:r>
              <a:rPr lang="en-US" b="1" u="heavy" dirty="0"/>
              <a:t>C</a:t>
            </a:r>
            <a:r>
              <a:rPr lang="en-US" dirty="0"/>
              <a:t>  D  </a:t>
            </a:r>
          </a:p>
          <a:p>
            <a:r>
              <a:rPr lang="en-US" dirty="0"/>
              <a:t>T7B06		</a:t>
            </a:r>
            <a:r>
              <a:rPr lang="en-US" b="1" u="heavy" dirty="0"/>
              <a:t>A</a:t>
            </a:r>
            <a:r>
              <a:rPr lang="en-US" dirty="0"/>
              <a:t>  B  C  D  </a:t>
            </a:r>
          </a:p>
          <a:p>
            <a:r>
              <a:rPr lang="en-US" dirty="0"/>
              <a:t>T7B07		A  B  C  </a:t>
            </a:r>
            <a:r>
              <a:rPr lang="en-US" b="1" u="heavy" dirty="0"/>
              <a:t>D</a:t>
            </a:r>
            <a:r>
              <a:rPr lang="en-US" dirty="0"/>
              <a:t>  </a:t>
            </a:r>
          </a:p>
          <a:p>
            <a:r>
              <a:rPr lang="en-US" dirty="0"/>
              <a:t>T7B08		A  B  C  </a:t>
            </a:r>
            <a:r>
              <a:rPr lang="en-US" b="1" u="heavy" dirty="0"/>
              <a:t>D</a:t>
            </a:r>
            <a:r>
              <a:rPr lang="en-US" dirty="0"/>
              <a:t>  </a:t>
            </a:r>
          </a:p>
          <a:p>
            <a:r>
              <a:rPr lang="en-US" b="1" dirty="0"/>
              <a:t>Chapter 5.5</a:t>
            </a:r>
            <a:endParaRPr lang="en-US" dirty="0"/>
          </a:p>
          <a:p>
            <a:r>
              <a:rPr lang="en-US" dirty="0"/>
              <a:t>T4A08		A  B  C  </a:t>
            </a:r>
            <a:r>
              <a:rPr lang="en-US" b="1" u="heavy" dirty="0"/>
              <a:t>D</a:t>
            </a:r>
            <a:r>
              <a:rPr lang="en-US" dirty="0"/>
              <a:t>  </a:t>
            </a:r>
          </a:p>
          <a:p>
            <a:r>
              <a:rPr lang="en-US" dirty="0"/>
              <a:t>T7B11		A  B  </a:t>
            </a:r>
            <a:r>
              <a:rPr lang="en-US" b="1" u="heavy" dirty="0"/>
              <a:t>C</a:t>
            </a:r>
            <a:r>
              <a:rPr lang="en-US" dirty="0"/>
              <a:t>  D  </a:t>
            </a:r>
          </a:p>
          <a:p>
            <a:endParaRPr lang="en-US" dirty="0"/>
          </a:p>
        </p:txBody>
      </p:sp>
    </p:spTree>
    <p:extLst>
      <p:ext uri="{BB962C8B-B14F-4D97-AF65-F5344CB8AC3E}">
        <p14:creationId xmlns:p14="http://schemas.microsoft.com/office/powerpoint/2010/main" val="1361864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Multiband Transceiver</a:t>
            </a:r>
          </a:p>
        </p:txBody>
      </p:sp>
      <p:sp>
        <p:nvSpPr>
          <p:cNvPr id="81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Covers many bands – can be limited to HF or can be HF/VHF/UHF.</a:t>
            </a:r>
          </a:p>
          <a:p>
            <a:pPr marL="342900" indent="-342900">
              <a:spcBef>
                <a:spcPct val="20000"/>
              </a:spcBef>
              <a:buFontTx/>
              <a:buChar char="•"/>
            </a:pPr>
            <a:r>
              <a:rPr lang="en-US" sz="3200"/>
              <a:t>Also covers all modes.</a:t>
            </a:r>
          </a:p>
          <a:p>
            <a:pPr marL="342900" indent="-342900">
              <a:spcBef>
                <a:spcPct val="20000"/>
              </a:spcBef>
              <a:buFontTx/>
              <a:buChar char="•"/>
            </a:pPr>
            <a:r>
              <a:rPr lang="en-US" sz="3200"/>
              <a:t>Frequently 100 watts on HF, some power limitations on high bands (50 watts).</a:t>
            </a:r>
          </a:p>
          <a:p>
            <a:pPr marL="342900" indent="-342900">
              <a:spcBef>
                <a:spcPct val="20000"/>
              </a:spcBef>
              <a:buFontTx/>
              <a:buChar char="•"/>
            </a:pPr>
            <a:r>
              <a:rPr lang="en-US" sz="3200"/>
              <a:t>Larger units have internal power supplies, smaller units need external power (13.8 V).</a:t>
            </a:r>
          </a:p>
        </p:txBody>
      </p:sp>
    </p:spTree>
    <p:extLst>
      <p:ext uri="{BB962C8B-B14F-4D97-AF65-F5344CB8AC3E}">
        <p14:creationId xmlns:p14="http://schemas.microsoft.com/office/powerpoint/2010/main" val="2364605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Handheld (HT) Transceiver</a:t>
            </a:r>
          </a:p>
        </p:txBody>
      </p:sp>
      <p:sp>
        <p:nvSpPr>
          <p:cNvPr id="92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Small handheld FM units.</a:t>
            </a:r>
          </a:p>
          <a:p>
            <a:pPr marL="342900" indent="-342900">
              <a:spcBef>
                <a:spcPct val="20000"/>
              </a:spcBef>
              <a:buFontTx/>
              <a:buChar char="•"/>
            </a:pPr>
            <a:r>
              <a:rPr lang="en-US" sz="3200"/>
              <a:t>Can be single band or dual band.</a:t>
            </a:r>
          </a:p>
          <a:p>
            <a:pPr marL="342900" indent="-342900">
              <a:spcBef>
                <a:spcPct val="20000"/>
              </a:spcBef>
              <a:buFontTx/>
              <a:buChar char="•"/>
            </a:pPr>
            <a:r>
              <a:rPr lang="en-US" sz="3200"/>
              <a:t>Limited power (usually 5 watts or less).</a:t>
            </a:r>
          </a:p>
          <a:p>
            <a:pPr marL="342900" indent="-342900">
              <a:spcBef>
                <a:spcPct val="20000"/>
              </a:spcBef>
              <a:buFontTx/>
              <a:buChar char="•"/>
            </a:pPr>
            <a:r>
              <a:rPr lang="en-US" sz="3200"/>
              <a:t>Includes power (battery) and antenna in one package.</a:t>
            </a:r>
          </a:p>
          <a:p>
            <a:pPr marL="342900" indent="-342900">
              <a:spcBef>
                <a:spcPct val="20000"/>
              </a:spcBef>
              <a:buFontTx/>
              <a:buChar char="•"/>
            </a:pPr>
            <a:r>
              <a:rPr lang="en-US" sz="3200"/>
              <a:t>An attractive first starter rig – but make sure it is what you want.</a:t>
            </a:r>
          </a:p>
        </p:txBody>
      </p:sp>
    </p:spTree>
    <p:extLst>
      <p:ext uri="{BB962C8B-B14F-4D97-AF65-F5344CB8AC3E}">
        <p14:creationId xmlns:p14="http://schemas.microsoft.com/office/powerpoint/2010/main" val="1337140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Side-by-Side</a:t>
            </a:r>
          </a:p>
        </p:txBody>
      </p:sp>
      <p:graphicFrame>
        <p:nvGraphicFramePr>
          <p:cNvPr id="130053" name="Group 5"/>
          <p:cNvGraphicFramePr>
            <a:graphicFrameLocks noGrp="1"/>
          </p:cNvGraphicFramePr>
          <p:nvPr/>
        </p:nvGraphicFramePr>
        <p:xfrm>
          <a:off x="990600" y="1752600"/>
          <a:ext cx="7543800" cy="3652838"/>
        </p:xfrm>
        <a:graphic>
          <a:graphicData uri="http://schemas.openxmlformats.org/drawingml/2006/table">
            <a:tbl>
              <a:tblPr/>
              <a:tblGrid>
                <a:gridCol w="1257300"/>
                <a:gridCol w="1257300"/>
                <a:gridCol w="1257300"/>
                <a:gridCol w="1257300"/>
                <a:gridCol w="1257300"/>
                <a:gridCol w="1257300"/>
              </a:tblGrid>
              <a:tr h="5270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Single Band</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Dual Band</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charset="0"/>
                          <a:cs typeface="Times New Roman" charset="0"/>
                        </a:rPr>
                        <a:t>Multimode</a:t>
                      </a:r>
                      <a:endParaRPr kumimoji="0" lang="en-US" sz="24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charset="0"/>
                          <a:cs typeface="Times New Roman" charset="0"/>
                        </a:rPr>
                        <a:t>Multiband</a:t>
                      </a:r>
                      <a:endParaRPr kumimoji="0" lang="en-US" sz="24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charset="0"/>
                          <a:cs typeface="Times New Roman" charset="0"/>
                        </a:rPr>
                        <a:t>Handheld</a:t>
                      </a:r>
                      <a:endParaRPr kumimoji="0" lang="en-US" sz="2400" b="0" i="0" u="none" strike="noStrike" cap="none" normalizeH="0" baseline="0" dirty="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19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Freq Agility</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Limited</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Medium</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Medium</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Full</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Limited</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4889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Functionality</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Limited</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Limited</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Full</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Full</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Limited</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619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Ease of Use</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Easy</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Medium</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Medium</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Difficult</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Easy</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r>
              <a:tr h="5699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Programming</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Easy</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Easy</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Medium</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Challenging</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Easy/Medium</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r>
              <a:tr h="5588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Power</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Low</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Low</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Medium</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High</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Low</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r>
              <a:tr h="3841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Cost</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Low</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Modest</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High</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High</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charset="0"/>
                          <a:cs typeface="Times New Roman" charset="0"/>
                        </a:rPr>
                        <a:t>Low</a:t>
                      </a:r>
                      <a:endParaRPr kumimoji="0" lang="en-US" sz="2400" b="0" i="0" u="none" strike="noStrike" cap="none" normalizeH="0" baseline="0" smtClean="0">
                        <a:ln>
                          <a:noFill/>
                        </a:ln>
                        <a:solidFill>
                          <a:schemeClr val="tx1"/>
                        </a:solidFill>
                        <a:effectLst/>
                        <a:latin typeface="Times New Roman"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CC00"/>
                    </a:solidFill>
                  </a:tcPr>
                </a:tc>
              </a:tr>
            </a:tbl>
          </a:graphicData>
        </a:graphic>
      </p:graphicFrame>
    </p:spTree>
    <p:extLst>
      <p:ext uri="{BB962C8B-B14F-4D97-AF65-F5344CB8AC3E}">
        <p14:creationId xmlns:p14="http://schemas.microsoft.com/office/powerpoint/2010/main" val="614933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Rig Vocabulary</a:t>
            </a:r>
          </a:p>
        </p:txBody>
      </p:sp>
      <p:sp>
        <p:nvSpPr>
          <p:cNvPr id="1126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We will now go through some jargon and vocabulary specific to the functions and controls of a transmitter and receiver.</a:t>
            </a:r>
          </a:p>
          <a:p>
            <a:pPr marL="742950" lvl="1" indent="-285750">
              <a:spcBef>
                <a:spcPct val="20000"/>
              </a:spcBef>
              <a:buFontTx/>
              <a:buChar char="–"/>
            </a:pPr>
            <a:r>
              <a:rPr lang="en-US" sz="2800"/>
              <a:t>This is a way to discuss how to operate a transceiver.</a:t>
            </a:r>
          </a:p>
          <a:p>
            <a:pPr marL="342900" indent="-342900">
              <a:spcBef>
                <a:spcPct val="20000"/>
              </a:spcBef>
              <a:buFontTx/>
              <a:buChar char="•"/>
            </a:pPr>
            <a:r>
              <a:rPr lang="en-US" sz="3200"/>
              <a:t>These controls, though separate, are combined in a transceiver.</a:t>
            </a:r>
          </a:p>
          <a:p>
            <a:pPr marL="342900" indent="-342900">
              <a:spcBef>
                <a:spcPct val="20000"/>
              </a:spcBef>
              <a:buFontTx/>
              <a:buChar char="•"/>
            </a:pPr>
            <a:endParaRPr lang="en-US" sz="3200"/>
          </a:p>
        </p:txBody>
      </p:sp>
    </p:spTree>
    <p:extLst>
      <p:ext uri="{BB962C8B-B14F-4D97-AF65-F5344CB8AC3E}">
        <p14:creationId xmlns:p14="http://schemas.microsoft.com/office/powerpoint/2010/main" val="1081887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3110</Words>
  <Application>Microsoft Office PowerPoint</Application>
  <PresentationFormat>On-screen Show (4:3)</PresentationFormat>
  <Paragraphs>452</Paragraphs>
  <Slides>53</Slides>
  <Notes>41</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Quiz Time</vt:lpstr>
      <vt:lpstr>Chapter 5.1 Key</vt:lpstr>
      <vt:lpstr>PowerPoint Presentation</vt:lpstr>
      <vt:lpstr>Popular Digital Modes</vt:lpstr>
      <vt:lpstr>Errors &amp; Codes</vt:lpstr>
      <vt:lpstr>Automatic Position Reporting System (APRS)</vt:lpstr>
      <vt:lpstr>PowerPoint Presentation</vt:lpstr>
      <vt:lpstr>Internet Gateway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QuizTime</vt:lpstr>
      <vt:lpstr>Chapter 5.2 Key</vt:lpstr>
      <vt:lpstr>Chapter 5.3 Key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RF Grounding</vt:lpstr>
      <vt:lpstr>Quiz Time</vt:lpstr>
      <vt:lpstr>Chapter 5.4 &amp;5.5 Key</vt:lpstr>
    </vt:vector>
  </TitlesOfParts>
  <Company>Montana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Larry</dc:creator>
  <cp:lastModifiedBy>Larry</cp:lastModifiedBy>
  <cp:revision>13</cp:revision>
  <dcterms:created xsi:type="dcterms:W3CDTF">2012-09-25T04:12:43Z</dcterms:created>
  <dcterms:modified xsi:type="dcterms:W3CDTF">2012-10-03T02:47:38Z</dcterms:modified>
</cp:coreProperties>
</file>