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7" r:id="rId2"/>
    <p:sldId id="258" r:id="rId3"/>
    <p:sldId id="259" r:id="rId4"/>
    <p:sldId id="260" r:id="rId5"/>
    <p:sldId id="261" r:id="rId6"/>
    <p:sldId id="262" r:id="rId7"/>
    <p:sldId id="263" r:id="rId8"/>
    <p:sldId id="264" r:id="rId9"/>
    <p:sldId id="285" r:id="rId10"/>
    <p:sldId id="286" r:id="rId11"/>
    <p:sldId id="287" r:id="rId12"/>
    <p:sldId id="288" r:id="rId13"/>
    <p:sldId id="295" r:id="rId14"/>
    <p:sldId id="289" r:id="rId15"/>
    <p:sldId id="290" r:id="rId16"/>
    <p:sldId id="294" r:id="rId17"/>
    <p:sldId id="296" r:id="rId18"/>
    <p:sldId id="291" r:id="rId19"/>
    <p:sldId id="292" r:id="rId20"/>
    <p:sldId id="293" r:id="rId21"/>
    <p:sldId id="297" r:id="rId22"/>
    <p:sldId id="298" r:id="rId23"/>
    <p:sldId id="299" r:id="rId24"/>
    <p:sldId id="300"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798FEBAB-E53B-4DA3-9403-B5941F888DC1}" type="datetimeFigureOut">
              <a:rPr lang="en-US"/>
              <a:pPr>
                <a:defRPr/>
              </a:pPr>
              <a:t>10/17/2012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9D149EA2-3F6B-4F12-A262-0CE2A953C048}" type="slidenum">
              <a:rPr lang="en-US"/>
              <a:pPr>
                <a:defRPr/>
              </a:pPr>
              <a:t>‹#›</a:t>
            </a:fld>
            <a:endParaRPr lang="en-US"/>
          </a:p>
        </p:txBody>
      </p:sp>
    </p:spTree>
    <p:extLst>
      <p:ext uri="{BB962C8B-B14F-4D97-AF65-F5344CB8AC3E}">
        <p14:creationId xmlns:p14="http://schemas.microsoft.com/office/powerpoint/2010/main" val="52592691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7A6C1F4E-5121-472F-B555-8638D4C07F9E}" type="slidenum">
              <a:rPr lang="en-US"/>
              <a:pPr fontAlgn="base">
                <a:spcBef>
                  <a:spcPct val="0"/>
                </a:spcBef>
                <a:spcAft>
                  <a:spcPct val="0"/>
                </a:spcAft>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13AD28F3-B70C-46A4-AE3E-0FF3C8A9FAA0}" type="slidenum">
              <a:rPr lang="en-US"/>
              <a:pPr fontAlgn="base">
                <a:spcBef>
                  <a:spcPct val="0"/>
                </a:spcBef>
                <a:spcAft>
                  <a:spcPct val="0"/>
                </a:spcAft>
              </a:pPr>
              <a:t>10</a:t>
            </a:fld>
            <a:endParaRPr lang="en-US"/>
          </a:p>
        </p:txBody>
      </p:sp>
      <p:sp>
        <p:nvSpPr>
          <p:cNvPr id="37891"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Here is where you would point out to the students where they can find the details about power authorizations.  First point out the power restrictions for the Technician class license, specifically the restrictions of 219-220 MHz and the restrictions on 70-cm adjacent to military installations. Point out the power restrictions on the HF segments allowed to Techs. Then you can point out the other restrictions for other HF segments authorized for Generals and Extra.</a:t>
            </a:r>
          </a:p>
          <a:p>
            <a:pPr>
              <a:spcBef>
                <a:spcPct val="0"/>
              </a:spcBef>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20C52C9-B6B5-4F92-A25F-7398B63DF3A3}" type="slidenum">
              <a:rPr lang="en-US"/>
              <a:pPr fontAlgn="base">
                <a:spcBef>
                  <a:spcPct val="0"/>
                </a:spcBef>
                <a:spcAft>
                  <a:spcPct val="0"/>
                </a:spcAft>
              </a:pPr>
              <a:t>11</a:t>
            </a:fld>
            <a:endParaRPr lang="en-US"/>
          </a:p>
        </p:txBody>
      </p:sp>
      <p:sp>
        <p:nvSpPr>
          <p:cNvPr id="38915"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Go over the frequency authorizations for the Technician class.  Review the band plan and hand out a band plan chart and show the students how to read it and extract required information.  Review with the students how the references to band a frequency are used sometimes interchangeably.  Remember, bands are frequency ranges that have the same characteristics.  The band identification is like a city name, the frequency is like a specific street address that you want to visit.  “Let’s meet on 6 meters tonight.”  “No, my 6 meter antenna is down right now, how about 2?”   “Okay, 2 meters, how about 146.52?”</a:t>
            </a:r>
          </a:p>
          <a:p>
            <a:pPr>
              <a:spcBef>
                <a:spcPct val="0"/>
              </a:spcBef>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9AADCB3-430D-441A-AD60-A52DDCC123EA}" type="slidenum">
              <a:rPr lang="en-US"/>
              <a:pPr fontAlgn="base">
                <a:spcBef>
                  <a:spcPct val="0"/>
                </a:spcBef>
                <a:spcAft>
                  <a:spcPct val="0"/>
                </a:spcAft>
              </a:pPr>
              <a:t>12</a:t>
            </a:fld>
            <a:endParaRPr lang="en-US"/>
          </a:p>
        </p:txBody>
      </p:sp>
      <p:sp>
        <p:nvSpPr>
          <p:cNvPr id="39939"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Review with the students the different emission types. You probably have talked about this already with them.  Point out that there may be restrictions, either by regulation or by gentlemen's agreement, on where certain emission types are authorized.  This information is on the band plan chart.</a:t>
            </a:r>
          </a:p>
          <a:p>
            <a:pPr>
              <a:spcBef>
                <a:spcPct val="0"/>
              </a:spcBef>
            </a:pP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335DDBC5-A776-4CBB-BFC2-7AEAF77CB07D}" type="slidenum">
              <a:rPr lang="en-US"/>
              <a:pPr fontAlgn="base">
                <a:spcBef>
                  <a:spcPct val="0"/>
                </a:spcBef>
                <a:spcAft>
                  <a:spcPct val="0"/>
                </a:spcAft>
              </a:pPr>
              <a:t>14</a:t>
            </a:fld>
            <a:endParaRPr lang="en-US"/>
          </a:p>
        </p:txBody>
      </p:sp>
      <p:sp>
        <p:nvSpPr>
          <p:cNvPr id="40963"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Primary users are protected from interference from other stations.  Secondary users can use the frequencies if they don’t cause interference.  If hams are secondary users of shared frequencies (which is the case most of the time), they must yield the use of the frequencies to the primary users if they are present.</a:t>
            </a:r>
          </a:p>
          <a:p>
            <a:pPr>
              <a:spcBef>
                <a:spcPct val="0"/>
              </a:spcBef>
            </a:pPr>
            <a:endParaRPr lang="en-US" smtClean="0"/>
          </a:p>
          <a:p>
            <a:pPr>
              <a:spcBef>
                <a:spcPct val="0"/>
              </a:spcBef>
            </a:pPr>
            <a:r>
              <a:rPr lang="en-US" smtClean="0"/>
              <a:t>If you location is near the Canadian border, emphasize the restrictions with the “Line-A” area on 70 cm.</a:t>
            </a:r>
          </a:p>
          <a:p>
            <a:pPr>
              <a:spcBef>
                <a:spcPct val="0"/>
              </a:spcBef>
            </a:pPr>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1579F009-BA80-4AF1-A36A-A3A2F6B2C62E}" type="slidenum">
              <a:rPr lang="en-US"/>
              <a:pPr fontAlgn="base">
                <a:spcBef>
                  <a:spcPct val="0"/>
                </a:spcBef>
                <a:spcAft>
                  <a:spcPct val="0"/>
                </a:spcAft>
              </a:pPr>
              <a:t>15</a:t>
            </a:fld>
            <a:endParaRPr lang="en-US"/>
          </a:p>
        </p:txBody>
      </p:sp>
      <p:sp>
        <p:nvSpPr>
          <p:cNvPr id="29699"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70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Briefly discuss the purpose of the ITU and how the FCC fits into the big picture.  There are some differences in frequency authorizations and permitted modes based on ITU rules and regions.  If the students are going to operate in a different region, it is important that they review the rules for that region.  Also discuss with the students that this is why they may hear voice operations where the US is only authorized CW or data operations.  Watch the dial! Especially when attempting to contact an English speaking ham, they may be from country that is authorized voice privileges where the US ham is restricted to code or data.</a:t>
            </a:r>
          </a:p>
          <a:p>
            <a:pPr>
              <a:spcBef>
                <a:spcPct val="0"/>
              </a:spcBef>
            </a:pPr>
            <a:endParaRPr lang="en-US" smtClean="0"/>
          </a:p>
          <a:p>
            <a:pPr>
              <a:spcBef>
                <a:spcPct val="0"/>
              </a:spcBef>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922C767D-667B-460A-9BE7-442D041DA5AD}" type="slidenum">
              <a:rPr lang="en-US"/>
              <a:pPr fontAlgn="base">
                <a:spcBef>
                  <a:spcPct val="0"/>
                </a:spcBef>
                <a:spcAft>
                  <a:spcPct val="0"/>
                </a:spcAft>
              </a:pPr>
              <a:t>18</a:t>
            </a:fld>
            <a:endParaRPr lang="en-US"/>
          </a:p>
        </p:txBody>
      </p:sp>
      <p:sp>
        <p:nvSpPr>
          <p:cNvPr id="43011"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Pass out a US map with the call sign districts.  Discuss the structure of US call signs and what the students can expect for their first call signs.  Have on hand some QSL cards.  Use them to illustrate different US call signs.  Also discuss the call sign structure for different countries and stress that the beginning character can be used generally to determine the country of the station being contacted.</a:t>
            </a:r>
          </a:p>
          <a:p>
            <a:pPr>
              <a:spcBef>
                <a:spcPct val="0"/>
              </a:spcBef>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FCF859E8-2770-4C4E-9762-898A6F56F7E4}" type="slidenum">
              <a:rPr lang="en-US"/>
              <a:pPr fontAlgn="base">
                <a:spcBef>
                  <a:spcPct val="0"/>
                </a:spcBef>
                <a:spcAft>
                  <a:spcPct val="0"/>
                </a:spcAft>
              </a:pPr>
              <a:t>19</a:t>
            </a:fld>
            <a:endParaRPr lang="en-US"/>
          </a:p>
        </p:txBody>
      </p:sp>
      <p:sp>
        <p:nvSpPr>
          <p:cNvPr id="44035"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Here you can discuss some of the things that students may hear when operations are portable.  Though not used as much any more, they might come across portable call sign designators sometime.  Point out that when they upgrade, the new privileges are authorized immediately, they just need to add the AG or AE if they are going to use the new authorized privileges before the upgrade is posted in the FCC database.</a:t>
            </a:r>
          </a:p>
          <a:p>
            <a:pPr>
              <a:spcBef>
                <a:spcPct val="0"/>
              </a:spcBef>
            </a:pPr>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B819DD00-7F44-452D-8E47-5C9F06F4C6FB}" type="slidenum">
              <a:rPr lang="en-US"/>
              <a:pPr fontAlgn="base">
                <a:spcBef>
                  <a:spcPct val="0"/>
                </a:spcBef>
                <a:spcAft>
                  <a:spcPct val="0"/>
                </a:spcAft>
              </a:pPr>
              <a:t>20</a:t>
            </a:fld>
            <a:endParaRPr lang="en-US"/>
          </a:p>
        </p:txBody>
      </p:sp>
      <p:sp>
        <p:nvSpPr>
          <p:cNvPr id="45059"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6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Discuss with the students briefly how they might obtain a call sign for a ham club.  Also talk about the special event call signs and how they are obtained.  Finally you can cover how the licensee can request a specific, un-issued, call sign.  Just point out that a fee is required to obtain and maintain the vanity call sign.</a:t>
            </a:r>
          </a:p>
          <a:p>
            <a:pPr>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74F5D07C-CC7A-4714-867E-C9E7C186AF7C}" type="slidenum">
              <a:rPr lang="en-US"/>
              <a:pPr fontAlgn="base">
                <a:spcBef>
                  <a:spcPct val="0"/>
                </a:spcBef>
                <a:spcAft>
                  <a:spcPct val="0"/>
                </a:spcAft>
              </a:pPr>
              <a:t>2</a:t>
            </a:fld>
            <a:endParaRPr lang="en-US"/>
          </a:p>
        </p:txBody>
      </p:sp>
      <p:sp>
        <p:nvSpPr>
          <p:cNvPr id="33795"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Discuss the mission of ham radio from your point of view.</a:t>
            </a:r>
          </a:p>
          <a:p>
            <a:pPr>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3A12C6E4-2CA9-421D-8F63-B06EE449C6D0}" type="slidenum">
              <a:rPr lang="en-US"/>
              <a:pPr fontAlgn="base">
                <a:spcBef>
                  <a:spcPct val="0"/>
                </a:spcBef>
                <a:spcAft>
                  <a:spcPct val="0"/>
                </a:spcAft>
              </a:pPr>
              <a:t>3</a:t>
            </a:fld>
            <a:endParaRPr lang="en-US"/>
          </a:p>
        </p:txBody>
      </p:sp>
      <p:sp>
        <p:nvSpPr>
          <p:cNvPr id="34819"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2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Some of this material may seem to be self evident but make sure that everyone understands the subtle differences between amateur radio and the other radio services.  Particularly stress the non-commercial nature of ham radio.  The lines here are becoming increasingly blurred with more professionals joining the amateur radio community as a way of providing emergency communications capabilities for their organizations.</a:t>
            </a:r>
          </a:p>
          <a:p>
            <a:pPr>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5EE31C1C-2B8D-4BFC-BC1F-5F19C1C0EEAA}" type="slidenum">
              <a:rPr lang="en-US"/>
              <a:pPr fontAlgn="base">
                <a:spcBef>
                  <a:spcPct val="0"/>
                </a:spcBef>
                <a:spcAft>
                  <a:spcPct val="0"/>
                </a:spcAft>
              </a:pPr>
              <a:t>4</a:t>
            </a:fld>
            <a:endParaRPr lang="en-US"/>
          </a:p>
        </p:txBody>
      </p:sp>
      <p:sp>
        <p:nvSpPr>
          <p:cNvPr id="35843"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During this hour you will cover material that is less than stimulating but very important.</a:t>
            </a:r>
          </a:p>
          <a:p>
            <a:pPr>
              <a:spcBef>
                <a:spcPct val="0"/>
              </a:spcBef>
            </a:pPr>
            <a:endParaRPr lang="en-US" smtClean="0"/>
          </a:p>
          <a:p>
            <a:pPr>
              <a:spcBef>
                <a:spcPct val="0"/>
              </a:spcBef>
            </a:pPr>
            <a:r>
              <a:rPr lang="en-US" smtClean="0"/>
              <a:t>Discuss the role of the FCC in management of the radio frequency spectrum in the United States and how ham radio fits into the big picture.</a:t>
            </a:r>
          </a:p>
          <a:p>
            <a:pPr>
              <a:spcBef>
                <a:spcPct val="0"/>
              </a:spcBef>
            </a:pPr>
            <a:endParaRPr lang="en-US" smtClean="0"/>
          </a:p>
          <a:p>
            <a:pPr>
              <a:spcBef>
                <a:spcPct val="0"/>
              </a:spcBef>
            </a:pPr>
            <a:r>
              <a:rPr lang="en-US" smtClean="0"/>
              <a:t>Point out the official regulations that authorize and manage ham radio operations. Also point out that the students will hear a lot about Part 97 rules, and that this is just a short hand reference to the rules section that pertains specifically to ham radio.</a:t>
            </a:r>
          </a:p>
          <a:p>
            <a:pPr>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DCFA7BE1-1456-408E-B4BA-AA3DD50FAE4B}" type="slidenum">
              <a:rPr lang="en-US"/>
              <a:pPr fontAlgn="base">
                <a:spcBef>
                  <a:spcPct val="0"/>
                </a:spcBef>
                <a:spcAft>
                  <a:spcPct val="0"/>
                </a:spcAft>
              </a:pPr>
              <a:t>5</a:t>
            </a:fld>
            <a:endParaRPr lang="en-US"/>
          </a:p>
        </p:txBody>
      </p:sp>
      <p:sp>
        <p:nvSpPr>
          <p:cNvPr id="36867"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Discuss the equal opportunity aspects of ham radio, virtually anyone can obtain a license</a:t>
            </a:r>
          </a:p>
          <a:p>
            <a:pPr>
              <a:spcBef>
                <a:spcPct val="0"/>
              </a:spcBef>
            </a:pPr>
            <a:endParaRPr lang="en-US" smtClean="0"/>
          </a:p>
          <a:p>
            <a:pPr>
              <a:spcBef>
                <a:spcPct val="0"/>
              </a:spcBef>
            </a:pPr>
            <a:r>
              <a:rPr lang="en-US" smtClean="0"/>
              <a:t>The license actually has two parts, the operator part allows the holder to operate an amateur radio station, the station part authorizes the physical station to be operated.  Kind of like your driver’s license and the license plates on the vehicle.</a:t>
            </a:r>
          </a:p>
          <a:p>
            <a:pPr>
              <a:spcBef>
                <a:spcPct val="0"/>
              </a:spcBef>
            </a:pPr>
            <a:endParaRPr lang="en-US" smtClean="0"/>
          </a:p>
          <a:p>
            <a:pPr>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CF021C92-555F-4980-BADE-C27EAB602631}" type="slidenum">
              <a:rPr lang="en-US"/>
              <a:pPr fontAlgn="base">
                <a:spcBef>
                  <a:spcPct val="0"/>
                </a:spcBef>
                <a:spcAft>
                  <a:spcPct val="0"/>
                </a:spcAft>
              </a:pPr>
              <a:t>6</a:t>
            </a:fld>
            <a:endParaRPr lang="en-US"/>
          </a:p>
        </p:txBody>
      </p:sp>
      <p:sp>
        <p:nvSpPr>
          <p:cNvPr id="37891"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Most of this material has already been covered at some point during the first few hours of the course, but this is a good place to tie it all together.  Emphasize the purpose of the exam fee and what it is used for.  Also emphasize that the actual ham license is free.  This is also a good time to mention how examinations are managed and what VEs and VECs are.  Perhaps the VE team members could be present during this time to introduce themselves.  Have them explain the forms that need to be filled out and have examples of the 605 and CSCE form.</a:t>
            </a:r>
          </a:p>
          <a:p>
            <a:pPr>
              <a:spcBef>
                <a:spcPct val="0"/>
              </a:spcBef>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644A031C-3726-4D5C-9486-0F2355451672}" type="slidenum">
              <a:rPr lang="en-US"/>
              <a:pPr fontAlgn="base">
                <a:spcBef>
                  <a:spcPct val="0"/>
                </a:spcBef>
                <a:spcAft>
                  <a:spcPct val="0"/>
                </a:spcAft>
              </a:pPr>
              <a:t>7</a:t>
            </a:fld>
            <a:endParaRPr lang="en-US"/>
          </a:p>
        </p:txBody>
      </p:sp>
      <p:sp>
        <p:nvSpPr>
          <p:cNvPr id="38915"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Security of personal information is important, but the government needs to know certain things about you before the license can be issued.  Social security numbers are one area that makes people uncomfortable giving up.  Explain that after the initial license is issued (and the SSN is required for that first issuance) that an FRN number will be assigned and the sensitive SSN will not be required for further interaction with the FCC.  The student can wait for the FCC to issue an FRN when they process the first license application, or if the student desires, they and use the FCC Universal Licensing System web site to obtain their own FRN and then use that FRN on the 605 form.  Assure the student that the VEC system is pretty secure and there is little risk of sensitive personal information getting into the wrong hands.</a:t>
            </a:r>
          </a:p>
          <a:p>
            <a:pPr>
              <a:spcBef>
                <a:spcPct val="0"/>
              </a:spcBef>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D3B19DE9-6840-481F-8315-65B24F1B9710}" type="slidenum">
              <a:rPr lang="en-US"/>
              <a:pPr fontAlgn="base">
                <a:spcBef>
                  <a:spcPct val="0"/>
                </a:spcBef>
                <a:spcAft>
                  <a:spcPct val="0"/>
                </a:spcAft>
              </a:pPr>
              <a:t>8</a:t>
            </a:fld>
            <a:endParaRPr lang="en-US"/>
          </a:p>
        </p:txBody>
      </p:sp>
      <p:sp>
        <p:nvSpPr>
          <p:cNvPr id="39939"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The ham radio operators responsibilities might seem intimidating to the new ham, but assure them that it is not a big deal.  Give them examples how they can prevent unauthorized operation of their stations (remove the microphone when they are not physically present, etc.)  Updating mailing addresses is probably the area where most do not comply, but making the change in the records is very painless and tell them how to do it.  Finally, operating a ham radio is a privilege, not a right.  Open to inspection is just a requirement to the authorization.  The FCC will not inspect your station without  cause.  Don’t do anything wrong and you’ll be okay. </a:t>
            </a:r>
          </a:p>
          <a:p>
            <a:pPr>
              <a:spcBef>
                <a:spcPct val="0"/>
              </a:spcBef>
            </a:pPr>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24D89E67-B789-405F-88D8-83F5AE95B5F8}" type="slidenum">
              <a:rPr lang="en-US"/>
              <a:pPr fontAlgn="base">
                <a:spcBef>
                  <a:spcPct val="0"/>
                </a:spcBef>
                <a:spcAft>
                  <a:spcPct val="0"/>
                </a:spcAft>
              </a:pPr>
              <a:t>9</a:t>
            </a:fld>
            <a:endParaRPr lang="en-US"/>
          </a:p>
        </p:txBody>
      </p:sp>
      <p:sp>
        <p:nvSpPr>
          <p:cNvPr id="61443"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The FCC web site is fairly easy to use once you get the hang of it and it allows the ham to do most if not all the required actions to maintain a current license themselves.  The FRN is the key that unlocks those doors.  If you have the capability, you could demonstrate accessing the ULS live during the class to illustrate how it can be used.  As a suggestion, I write my FRN on my station license so that I can easily find it when I need it.</a:t>
            </a:r>
          </a:p>
          <a:p>
            <a:pPr>
              <a:spcBef>
                <a:spcPct val="0"/>
              </a:spcBef>
            </a:pPr>
            <a:endParaRPr lang="en-US" smtClean="0"/>
          </a:p>
          <a:p>
            <a:pPr>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D8C11AD-70E3-4DD3-8C07-FE875D46C0FB}" type="datetimeFigureOut">
              <a:rPr lang="en-US"/>
              <a:pPr>
                <a:defRPr/>
              </a:pPr>
              <a:t>10/17/2012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8C05F2A-75E1-4958-BAC9-8BC6CA416508}" type="slidenum">
              <a:rPr lang="en-US"/>
              <a:pPr>
                <a:defRPr/>
              </a:pPr>
              <a:t>‹#›</a:t>
            </a:fld>
            <a:endParaRPr lang="en-US"/>
          </a:p>
        </p:txBody>
      </p:sp>
    </p:spTree>
    <p:extLst>
      <p:ext uri="{BB962C8B-B14F-4D97-AF65-F5344CB8AC3E}">
        <p14:creationId xmlns:p14="http://schemas.microsoft.com/office/powerpoint/2010/main" val="239369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EF19EF8-3E12-4BE8-BA41-A62583277F0F}" type="datetimeFigureOut">
              <a:rPr lang="en-US"/>
              <a:pPr>
                <a:defRPr/>
              </a:pPr>
              <a:t>10/17/2012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C12B00E-2BF3-42FC-B601-CE40CAA2D7A4}" type="slidenum">
              <a:rPr lang="en-US"/>
              <a:pPr>
                <a:defRPr/>
              </a:pPr>
              <a:t>‹#›</a:t>
            </a:fld>
            <a:endParaRPr lang="en-US"/>
          </a:p>
        </p:txBody>
      </p:sp>
    </p:spTree>
    <p:extLst>
      <p:ext uri="{BB962C8B-B14F-4D97-AF65-F5344CB8AC3E}">
        <p14:creationId xmlns:p14="http://schemas.microsoft.com/office/powerpoint/2010/main" val="1302562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7A58480-1DEA-4EBF-94BD-3140B6B0AEE6}" type="datetimeFigureOut">
              <a:rPr lang="en-US"/>
              <a:pPr>
                <a:defRPr/>
              </a:pPr>
              <a:t>10/17/2012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A77497-DBF4-4369-8018-6499E1F1D918}" type="slidenum">
              <a:rPr lang="en-US"/>
              <a:pPr>
                <a:defRPr/>
              </a:pPr>
              <a:t>‹#›</a:t>
            </a:fld>
            <a:endParaRPr lang="en-US"/>
          </a:p>
        </p:txBody>
      </p:sp>
    </p:spTree>
    <p:extLst>
      <p:ext uri="{BB962C8B-B14F-4D97-AF65-F5344CB8AC3E}">
        <p14:creationId xmlns:p14="http://schemas.microsoft.com/office/powerpoint/2010/main" val="40050973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849F23D-1D5B-46EA-8246-78EB46247FAF}" type="datetimeFigureOut">
              <a:rPr lang="en-US"/>
              <a:pPr>
                <a:defRPr/>
              </a:pPr>
              <a:t>10/17/2012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16ABF6F-F8B1-4CB2-9F22-A551052294E6}" type="slidenum">
              <a:rPr lang="en-US"/>
              <a:pPr>
                <a:defRPr/>
              </a:pPr>
              <a:t>‹#›</a:t>
            </a:fld>
            <a:endParaRPr lang="en-US"/>
          </a:p>
        </p:txBody>
      </p:sp>
    </p:spTree>
    <p:extLst>
      <p:ext uri="{BB962C8B-B14F-4D97-AF65-F5344CB8AC3E}">
        <p14:creationId xmlns:p14="http://schemas.microsoft.com/office/powerpoint/2010/main" val="3108653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D9A18B5-BAF7-4778-9AE8-DCBE4D5BF9D2}" type="datetimeFigureOut">
              <a:rPr lang="en-US"/>
              <a:pPr>
                <a:defRPr/>
              </a:pPr>
              <a:t>10/17/2012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AB38E87-0047-459C-8FB0-1DC7C902F386}" type="slidenum">
              <a:rPr lang="en-US"/>
              <a:pPr>
                <a:defRPr/>
              </a:pPr>
              <a:t>‹#›</a:t>
            </a:fld>
            <a:endParaRPr lang="en-US"/>
          </a:p>
        </p:txBody>
      </p:sp>
    </p:spTree>
    <p:extLst>
      <p:ext uri="{BB962C8B-B14F-4D97-AF65-F5344CB8AC3E}">
        <p14:creationId xmlns:p14="http://schemas.microsoft.com/office/powerpoint/2010/main" val="1344074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12FDA9B-9CEB-4A8D-9293-C42726B21723}" type="datetimeFigureOut">
              <a:rPr lang="en-US"/>
              <a:pPr>
                <a:defRPr/>
              </a:pPr>
              <a:t>10/17/2012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1A086BD-F3B8-4A3A-90CD-9D9D65D5F42E}" type="slidenum">
              <a:rPr lang="en-US"/>
              <a:pPr>
                <a:defRPr/>
              </a:pPr>
              <a:t>‹#›</a:t>
            </a:fld>
            <a:endParaRPr lang="en-US"/>
          </a:p>
        </p:txBody>
      </p:sp>
    </p:spTree>
    <p:extLst>
      <p:ext uri="{BB962C8B-B14F-4D97-AF65-F5344CB8AC3E}">
        <p14:creationId xmlns:p14="http://schemas.microsoft.com/office/powerpoint/2010/main" val="380262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374F1AF-FA49-42A5-A4FF-204E248DDD66}" type="datetimeFigureOut">
              <a:rPr lang="en-US"/>
              <a:pPr>
                <a:defRPr/>
              </a:pPr>
              <a:t>10/17/2012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C3CB9EA-4F5D-48C5-9C27-3E712E72CFEF}" type="slidenum">
              <a:rPr lang="en-US"/>
              <a:pPr>
                <a:defRPr/>
              </a:pPr>
              <a:t>‹#›</a:t>
            </a:fld>
            <a:endParaRPr lang="en-US"/>
          </a:p>
        </p:txBody>
      </p:sp>
    </p:spTree>
    <p:extLst>
      <p:ext uri="{BB962C8B-B14F-4D97-AF65-F5344CB8AC3E}">
        <p14:creationId xmlns:p14="http://schemas.microsoft.com/office/powerpoint/2010/main" val="20361925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75C7D5C-4B72-4B99-A2B4-16EEB201B608}" type="datetimeFigureOut">
              <a:rPr lang="en-US"/>
              <a:pPr>
                <a:defRPr/>
              </a:pPr>
              <a:t>10/17/2012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43C23BB-E206-4C17-A0B0-2309A6F39FD9}" type="slidenum">
              <a:rPr lang="en-US"/>
              <a:pPr>
                <a:defRPr/>
              </a:pPr>
              <a:t>‹#›</a:t>
            </a:fld>
            <a:endParaRPr lang="en-US"/>
          </a:p>
        </p:txBody>
      </p:sp>
    </p:spTree>
    <p:extLst>
      <p:ext uri="{BB962C8B-B14F-4D97-AF65-F5344CB8AC3E}">
        <p14:creationId xmlns:p14="http://schemas.microsoft.com/office/powerpoint/2010/main" val="4135715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A7E0C82-77BF-4DD0-91DD-40BAEFE9F6A9}" type="datetimeFigureOut">
              <a:rPr lang="en-US"/>
              <a:pPr>
                <a:defRPr/>
              </a:pPr>
              <a:t>10/17/2012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8C2B616-551D-489D-9AA4-827BFDA5BE02}" type="slidenum">
              <a:rPr lang="en-US"/>
              <a:pPr>
                <a:defRPr/>
              </a:pPr>
              <a:t>‹#›</a:t>
            </a:fld>
            <a:endParaRPr lang="en-US"/>
          </a:p>
        </p:txBody>
      </p:sp>
    </p:spTree>
    <p:extLst>
      <p:ext uri="{BB962C8B-B14F-4D97-AF65-F5344CB8AC3E}">
        <p14:creationId xmlns:p14="http://schemas.microsoft.com/office/powerpoint/2010/main" val="3520692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F7C89E1-9EB4-4059-96E8-DD50BC35578A}" type="datetimeFigureOut">
              <a:rPr lang="en-US"/>
              <a:pPr>
                <a:defRPr/>
              </a:pPr>
              <a:t>10/17/2012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8B85FA-5272-40E7-BC9A-3122984DF417}" type="slidenum">
              <a:rPr lang="en-US"/>
              <a:pPr>
                <a:defRPr/>
              </a:pPr>
              <a:t>‹#›</a:t>
            </a:fld>
            <a:endParaRPr lang="en-US"/>
          </a:p>
        </p:txBody>
      </p:sp>
    </p:spTree>
    <p:extLst>
      <p:ext uri="{BB962C8B-B14F-4D97-AF65-F5344CB8AC3E}">
        <p14:creationId xmlns:p14="http://schemas.microsoft.com/office/powerpoint/2010/main" val="1528997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130729C-C0C7-4375-96F6-639EA56154C3}" type="datetimeFigureOut">
              <a:rPr lang="en-US"/>
              <a:pPr>
                <a:defRPr/>
              </a:pPr>
              <a:t>10/17/2012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775B7DF-078E-491C-AD19-2BF92CBB0689}" type="slidenum">
              <a:rPr lang="en-US"/>
              <a:pPr>
                <a:defRPr/>
              </a:pPr>
              <a:t>‹#›</a:t>
            </a:fld>
            <a:endParaRPr lang="en-US"/>
          </a:p>
        </p:txBody>
      </p:sp>
    </p:spTree>
    <p:extLst>
      <p:ext uri="{BB962C8B-B14F-4D97-AF65-F5344CB8AC3E}">
        <p14:creationId xmlns:p14="http://schemas.microsoft.com/office/powerpoint/2010/main" val="30971071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91CC43A4-31BE-432A-B27A-DA883EA230DC}" type="datetimeFigureOut">
              <a:rPr lang="en-US"/>
              <a:pPr>
                <a:defRPr/>
              </a:pPr>
              <a:t>10/17/2012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C9814FC2-9939-4638-9C67-DB243E72820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jpeg"/><Relationship Id="rId5" Type="http://schemas.openxmlformats.org/officeDocument/2006/relationships/image" Target="../media/image1.wmf"/><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4"/>
          <p:cNvSpPr>
            <a:spLocks noGrp="1" noChangeArrowheads="1"/>
          </p:cNvSpPr>
          <p:nvPr>
            <p:ph type="ctrTitle"/>
          </p:nvPr>
        </p:nvSpPr>
        <p:spPr>
          <a:ln>
            <a:miter lim="800000"/>
            <a:headEnd/>
            <a:tailEnd/>
          </a:ln>
        </p:spPr>
        <p:txBody>
          <a:bodyPr rtlCol="0" anchor="t">
            <a:normAutofit fontScale="90000"/>
          </a:bodyPr>
          <a:lstStyle/>
          <a:p>
            <a:pPr fontAlgn="auto">
              <a:spcAft>
                <a:spcPts val="0"/>
              </a:spcAft>
              <a:defRPr/>
            </a:pPr>
            <a:r>
              <a:rPr lang="en-US" sz="4000" smtClean="0">
                <a:latin typeface="Arial" charset="0"/>
                <a:cs typeface="Arial" charset="0"/>
              </a:rPr>
              <a:t>Technician License Course</a:t>
            </a:r>
            <a:br>
              <a:rPr lang="en-US" sz="4000" smtClean="0">
                <a:latin typeface="Arial" charset="0"/>
                <a:cs typeface="Arial" charset="0"/>
              </a:rPr>
            </a:br>
            <a:r>
              <a:rPr lang="en-US" sz="4000" smtClean="0">
                <a:latin typeface="Arial" charset="0"/>
                <a:cs typeface="Arial" charset="0"/>
              </a:rPr>
              <a:t>Chapter 7</a:t>
            </a:r>
            <a:br>
              <a:rPr lang="en-US" sz="4000" smtClean="0">
                <a:latin typeface="Arial" charset="0"/>
                <a:cs typeface="Arial" charset="0"/>
              </a:rPr>
            </a:br>
            <a:r>
              <a:rPr lang="en-US" sz="3600" smtClean="0">
                <a:latin typeface="Arial" charset="0"/>
                <a:cs typeface="Arial" charset="0"/>
              </a:rPr>
              <a:t> Lesson Module 15:</a:t>
            </a:r>
            <a:br>
              <a:rPr lang="en-US" sz="3600" smtClean="0">
                <a:latin typeface="Arial" charset="0"/>
                <a:cs typeface="Arial" charset="0"/>
              </a:rPr>
            </a:br>
            <a:r>
              <a:rPr lang="en-US" sz="3600" smtClean="0">
                <a:latin typeface="Arial" charset="0"/>
                <a:cs typeface="Arial" charset="0"/>
              </a:rPr>
              <a:t>Licensing Regulations: Terms &amp; Working with the FCC</a:t>
            </a:r>
            <a:r>
              <a:rPr lang="en-US" sz="4000" smtClean="0">
                <a:latin typeface="Arial" charset="0"/>
                <a:cs typeface="Arial" charset="0"/>
              </a:rPr>
              <a:t/>
            </a:r>
            <a:br>
              <a:rPr lang="en-US" sz="4000" smtClean="0">
                <a:latin typeface="Arial" charset="0"/>
                <a:cs typeface="Arial" charset="0"/>
              </a:rPr>
            </a:br>
            <a:endParaRPr lang="en-US" sz="4000" smtClean="0">
              <a:latin typeface="Arial" charset="0"/>
              <a:cs typeface="Arial"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latin typeface="Calibri" pitchFamily="34" charset="0"/>
              </a:rPr>
              <a:t>What can you do with a Technician Class License?</a:t>
            </a:r>
          </a:p>
        </p:txBody>
      </p:sp>
      <p:sp>
        <p:nvSpPr>
          <p:cNvPr id="409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latin typeface="Calibri" pitchFamily="34" charset="0"/>
              </a:rPr>
              <a:t>Power limits.</a:t>
            </a:r>
          </a:p>
          <a:p>
            <a:pPr marL="342900" indent="-342900">
              <a:spcBef>
                <a:spcPct val="20000"/>
              </a:spcBef>
              <a:buFontTx/>
              <a:buChar char="•"/>
            </a:pPr>
            <a:r>
              <a:rPr lang="en-US" sz="2800">
                <a:latin typeface="Calibri" pitchFamily="34" charset="0"/>
              </a:rPr>
              <a:t>Use the minimum power required to get the job done.</a:t>
            </a:r>
          </a:p>
          <a:p>
            <a:pPr marL="342900" indent="-342900">
              <a:spcBef>
                <a:spcPct val="20000"/>
              </a:spcBef>
              <a:buFontTx/>
              <a:buChar char="•"/>
            </a:pPr>
            <a:r>
              <a:rPr lang="en-US" sz="2800">
                <a:latin typeface="Calibri" pitchFamily="34" charset="0"/>
              </a:rPr>
              <a:t>Up to 1500 watts peak envelope power (PEP).</a:t>
            </a:r>
          </a:p>
          <a:p>
            <a:pPr marL="742950" lvl="1" indent="-285750">
              <a:spcBef>
                <a:spcPct val="20000"/>
              </a:spcBef>
              <a:buFontTx/>
              <a:buChar char="–"/>
            </a:pPr>
            <a:r>
              <a:rPr lang="en-US">
                <a:latin typeface="Calibri" pitchFamily="34" charset="0"/>
              </a:rPr>
              <a:t>Will generally require an external amplifier to achieve these power levels.</a:t>
            </a:r>
          </a:p>
          <a:p>
            <a:pPr marL="342900" indent="-342900">
              <a:spcBef>
                <a:spcPct val="20000"/>
              </a:spcBef>
              <a:buFontTx/>
              <a:buChar char="•"/>
            </a:pPr>
            <a:r>
              <a:rPr lang="en-US" sz="2800">
                <a:latin typeface="Calibri" pitchFamily="34" charset="0"/>
              </a:rPr>
              <a:t>Some special cases where power is restricted.</a:t>
            </a:r>
          </a:p>
        </p:txBody>
      </p:sp>
    </p:spTree>
    <p:extLst>
      <p:ext uri="{BB962C8B-B14F-4D97-AF65-F5344CB8AC3E}">
        <p14:creationId xmlns:p14="http://schemas.microsoft.com/office/powerpoint/2010/main" val="34002022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8"/>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latin typeface="Calibri" pitchFamily="34" charset="0"/>
              </a:rPr>
              <a:t>What can you do with a Technician Class License?</a:t>
            </a:r>
          </a:p>
        </p:txBody>
      </p:sp>
      <p:sp>
        <p:nvSpPr>
          <p:cNvPr id="1028" name="Rectangle 9"/>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dirty="0">
                <a:latin typeface="Calibri" pitchFamily="34" charset="0"/>
              </a:rPr>
              <a:t>Frequency Privileges:</a:t>
            </a:r>
          </a:p>
          <a:p>
            <a:pPr marL="742950" lvl="1" indent="-285750">
              <a:spcBef>
                <a:spcPct val="20000"/>
              </a:spcBef>
              <a:buFontTx/>
              <a:buChar char="–"/>
            </a:pPr>
            <a:r>
              <a:rPr lang="en-US" dirty="0">
                <a:latin typeface="Calibri" pitchFamily="34" charset="0"/>
              </a:rPr>
              <a:t>Band versus frequency.</a:t>
            </a:r>
          </a:p>
          <a:p>
            <a:pPr marL="285750" indent="-285750">
              <a:spcBef>
                <a:spcPct val="20000"/>
              </a:spcBef>
              <a:buFontTx/>
              <a:buChar char="–"/>
            </a:pPr>
            <a:r>
              <a:rPr lang="en-US" dirty="0" smtClean="0">
                <a:latin typeface="Calibri" pitchFamily="34" charset="0"/>
              </a:rPr>
              <a:t>Note the Bottom 100 </a:t>
            </a:r>
            <a:r>
              <a:rPr lang="en-US" dirty="0" err="1" smtClean="0">
                <a:latin typeface="Calibri" pitchFamily="34" charset="0"/>
              </a:rPr>
              <a:t>Khz</a:t>
            </a:r>
            <a:r>
              <a:rPr lang="en-US" dirty="0" smtClean="0">
                <a:latin typeface="Calibri" pitchFamily="34" charset="0"/>
              </a:rPr>
              <a:t> on 6M &amp; 2M is CW only.</a:t>
            </a:r>
          </a:p>
          <a:p>
            <a:pPr marL="285750" indent="-285750">
              <a:spcBef>
                <a:spcPct val="20000"/>
              </a:spcBef>
              <a:buFontTx/>
              <a:buChar char="–"/>
            </a:pPr>
            <a:r>
              <a:rPr lang="en-US" dirty="0" smtClean="0">
                <a:latin typeface="Calibri" pitchFamily="34" charset="0"/>
              </a:rPr>
              <a:t>219 to 220 is fixed digital message forwarding only</a:t>
            </a:r>
          </a:p>
        </p:txBody>
      </p:sp>
      <p:graphicFrame>
        <p:nvGraphicFramePr>
          <p:cNvPr id="1026" name="Object 10"/>
          <p:cNvGraphicFramePr>
            <a:graphicFrameLocks noChangeAspect="1"/>
          </p:cNvGraphicFramePr>
          <p:nvPr>
            <p:extLst>
              <p:ext uri="{D42A27DB-BD31-4B8C-83A1-F6EECF244321}">
                <p14:modId xmlns:p14="http://schemas.microsoft.com/office/powerpoint/2010/main" val="3788928372"/>
              </p:ext>
            </p:extLst>
          </p:nvPr>
        </p:nvGraphicFramePr>
        <p:xfrm>
          <a:off x="619125" y="4846205"/>
          <a:ext cx="3876675" cy="1263650"/>
        </p:xfrm>
        <a:graphic>
          <a:graphicData uri="http://schemas.openxmlformats.org/presentationml/2006/ole">
            <mc:AlternateContent xmlns:mc="http://schemas.openxmlformats.org/markup-compatibility/2006">
              <mc:Choice xmlns:v="urn:schemas-microsoft-com:vml" Requires="v">
                <p:oleObj spid="_x0000_s73734" name="Equation" r:id="rId4" imgW="1282700" imgH="419100" progId="Equation.3">
                  <p:embed/>
                </p:oleObj>
              </mc:Choice>
              <mc:Fallback>
                <p:oleObj name="Equation" r:id="rId4" imgW="1282700" imgH="4191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9125" y="4846205"/>
                        <a:ext cx="3876675" cy="1263650"/>
                      </a:xfrm>
                      <a:prstGeom prst="rect">
                        <a:avLst/>
                      </a:prstGeom>
                      <a:solidFill>
                        <a:srgbClr val="FFFF00"/>
                      </a:solidFill>
                    </p:spPr>
                  </p:pic>
                </p:oleObj>
              </mc:Fallback>
            </mc:AlternateContent>
          </a:graphicData>
        </a:graphic>
      </p:graphicFrame>
      <p:pic>
        <p:nvPicPr>
          <p:cNvPr id="1029" name="Picture 11" descr="HRLM-Tab5-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24413" y="2133600"/>
            <a:ext cx="404495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Connector 2"/>
          <p:cNvCxnSpPr/>
          <p:nvPr/>
        </p:nvCxnSpPr>
        <p:spPr>
          <a:xfrm>
            <a:off x="4572000" y="3505200"/>
            <a:ext cx="0" cy="24384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724400" y="3657600"/>
            <a:ext cx="0" cy="106680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1294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latin typeface="Calibri" pitchFamily="34" charset="0"/>
              </a:rPr>
              <a:t>What can you do with a Technician Class License?</a:t>
            </a:r>
          </a:p>
        </p:txBody>
      </p:sp>
      <p:sp>
        <p:nvSpPr>
          <p:cNvPr id="5123" name="Rectangle 5"/>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latin typeface="Calibri" pitchFamily="34" charset="0"/>
              </a:rPr>
              <a:t>Emission Privileges:</a:t>
            </a:r>
          </a:p>
        </p:txBody>
      </p:sp>
      <p:pic>
        <p:nvPicPr>
          <p:cNvPr id="5124" name="Picture 6" descr="HRLM-Tab5-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590800"/>
            <a:ext cx="6659563" cy="322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7798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Repeater Co-ordination</a:t>
            </a:r>
            <a:endParaRPr lang="en-US" dirty="0"/>
          </a:p>
        </p:txBody>
      </p:sp>
      <p:sp>
        <p:nvSpPr>
          <p:cNvPr id="3" name="Content Placeholder 2"/>
          <p:cNvSpPr>
            <a:spLocks noGrp="1"/>
          </p:cNvSpPr>
          <p:nvPr>
            <p:ph idx="1"/>
          </p:nvPr>
        </p:nvSpPr>
        <p:spPr/>
        <p:txBody>
          <a:bodyPr/>
          <a:lstStyle/>
          <a:p>
            <a:r>
              <a:rPr lang="en-US" dirty="0" smtClean="0"/>
              <a:t>Done by volunteer regional frequency coordinators</a:t>
            </a:r>
          </a:p>
          <a:p>
            <a:pPr lvl="1"/>
            <a:r>
              <a:rPr lang="en-US" dirty="0" smtClean="0"/>
              <a:t>Goal is to prevent interference between repeaters</a:t>
            </a:r>
          </a:p>
          <a:p>
            <a:pPr lvl="1"/>
            <a:r>
              <a:rPr lang="en-US" dirty="0" smtClean="0"/>
              <a:t>Chosen by amateurs in an area who </a:t>
            </a:r>
            <a:r>
              <a:rPr lang="en-US" dirty="0" err="1" smtClean="0"/>
              <a:t>opreate</a:t>
            </a:r>
            <a:r>
              <a:rPr lang="en-US" dirty="0" smtClean="0"/>
              <a:t> repeaters</a:t>
            </a:r>
          </a:p>
          <a:p>
            <a:r>
              <a:rPr lang="en-US" dirty="0" smtClean="0"/>
              <a:t>Uncoordinated repeaters not illegal but discouraged</a:t>
            </a:r>
            <a:endParaRPr lang="en-US" dirty="0"/>
          </a:p>
        </p:txBody>
      </p:sp>
    </p:spTree>
    <p:extLst>
      <p:ext uri="{BB962C8B-B14F-4D97-AF65-F5344CB8AC3E}">
        <p14:creationId xmlns:p14="http://schemas.microsoft.com/office/powerpoint/2010/main" val="32026636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latin typeface="Calibri" pitchFamily="34" charset="0"/>
              </a:rPr>
              <a:t>Primary and Secondary Allocations</a:t>
            </a:r>
          </a:p>
        </p:txBody>
      </p:sp>
      <p:sp>
        <p:nvSpPr>
          <p:cNvPr id="614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dirty="0">
                <a:latin typeface="Calibri" pitchFamily="34" charset="0"/>
              </a:rPr>
              <a:t>Some authorized amateur frequencies are shared.</a:t>
            </a:r>
          </a:p>
          <a:p>
            <a:pPr marL="742950" lvl="1" indent="-285750">
              <a:spcBef>
                <a:spcPct val="20000"/>
              </a:spcBef>
              <a:buFontTx/>
              <a:buChar char="–"/>
            </a:pPr>
            <a:r>
              <a:rPr lang="en-US" sz="2800" dirty="0">
                <a:latin typeface="Calibri" pitchFamily="34" charset="0"/>
              </a:rPr>
              <a:t>Primary Users.</a:t>
            </a:r>
          </a:p>
          <a:p>
            <a:pPr marL="742950" lvl="1" indent="-285750">
              <a:spcBef>
                <a:spcPct val="20000"/>
              </a:spcBef>
              <a:buFontTx/>
              <a:buChar char="–"/>
            </a:pPr>
            <a:r>
              <a:rPr lang="en-US" sz="2800" dirty="0">
                <a:latin typeface="Calibri" pitchFamily="34" charset="0"/>
              </a:rPr>
              <a:t>Secondary Users</a:t>
            </a:r>
            <a:r>
              <a:rPr lang="en-US" sz="2800" dirty="0" smtClean="0">
                <a:latin typeface="Calibri" pitchFamily="34" charset="0"/>
              </a:rPr>
              <a:t>.</a:t>
            </a:r>
          </a:p>
          <a:p>
            <a:pPr marL="742950" lvl="1" indent="-285750">
              <a:spcBef>
                <a:spcPct val="20000"/>
              </a:spcBef>
              <a:buFontTx/>
              <a:buChar char="–"/>
            </a:pPr>
            <a:r>
              <a:rPr lang="en-US" sz="2800" dirty="0" smtClean="0">
                <a:latin typeface="Calibri" pitchFamily="34" charset="0"/>
              </a:rPr>
              <a:t>If Amateur allocation is secondary then amateur stations may not cause harmful interference to the primary user</a:t>
            </a:r>
          </a:p>
          <a:p>
            <a:pPr marL="742950" lvl="1" indent="-285750">
              <a:spcBef>
                <a:spcPct val="20000"/>
              </a:spcBef>
              <a:buFontTx/>
              <a:buChar char="–"/>
            </a:pPr>
            <a:r>
              <a:rPr lang="en-US" sz="2800" dirty="0" smtClean="0">
                <a:latin typeface="Calibri" pitchFamily="34" charset="0"/>
              </a:rPr>
              <a:t>Most Bands above 70cm are secondary</a:t>
            </a:r>
          </a:p>
        </p:txBody>
      </p:sp>
    </p:spTree>
    <p:extLst>
      <p:ext uri="{BB962C8B-B14F-4D97-AF65-F5344CB8AC3E}">
        <p14:creationId xmlns:p14="http://schemas.microsoft.com/office/powerpoint/2010/main" val="4288829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Amateur Radio - Internationally</a:t>
            </a:r>
          </a:p>
        </p:txBody>
      </p:sp>
      <p:sp>
        <p:nvSpPr>
          <p:cNvPr id="307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400" dirty="0">
                <a:latin typeface="Calibri" pitchFamily="34" charset="0"/>
              </a:rPr>
              <a:t>International Telecommunication Union (ITU</a:t>
            </a:r>
            <a:r>
              <a:rPr lang="en-US" sz="2400" dirty="0" smtClean="0">
                <a:latin typeface="Calibri" pitchFamily="34" charset="0"/>
              </a:rPr>
              <a:t>) a UN agency.</a:t>
            </a:r>
            <a:endParaRPr lang="en-US" sz="2400" dirty="0">
              <a:latin typeface="Calibri" pitchFamily="34" charset="0"/>
            </a:endParaRPr>
          </a:p>
          <a:p>
            <a:pPr marL="742950" lvl="1" indent="-285750">
              <a:spcBef>
                <a:spcPct val="20000"/>
              </a:spcBef>
              <a:buFontTx/>
              <a:buChar char="–"/>
            </a:pPr>
            <a:r>
              <a:rPr lang="en-US" sz="2400" dirty="0">
                <a:latin typeface="Calibri" pitchFamily="34" charset="0"/>
              </a:rPr>
              <a:t>Regions 1, 2 and 3.</a:t>
            </a:r>
          </a:p>
          <a:p>
            <a:pPr marL="342900" indent="-342900">
              <a:spcBef>
                <a:spcPct val="20000"/>
              </a:spcBef>
              <a:buFontTx/>
              <a:buChar char="•"/>
            </a:pPr>
            <a:r>
              <a:rPr lang="en-US" sz="2400" dirty="0">
                <a:latin typeface="Calibri" pitchFamily="34" charset="0"/>
              </a:rPr>
              <a:t>CONUS hams are in Region 2.</a:t>
            </a:r>
          </a:p>
          <a:p>
            <a:pPr marL="342900" indent="-342900">
              <a:spcBef>
                <a:spcPct val="20000"/>
              </a:spcBef>
              <a:buFontTx/>
              <a:buChar char="•"/>
            </a:pPr>
            <a:r>
              <a:rPr lang="en-US" sz="2400" dirty="0">
                <a:latin typeface="Calibri" pitchFamily="34" charset="0"/>
              </a:rPr>
              <a:t>Reciprocal operating authorizations.</a:t>
            </a:r>
          </a:p>
          <a:p>
            <a:pPr marL="342900" indent="-342900">
              <a:spcBef>
                <a:spcPct val="20000"/>
              </a:spcBef>
              <a:buFontTx/>
              <a:buChar char="•"/>
            </a:pPr>
            <a:r>
              <a:rPr lang="en-US" sz="2400" dirty="0">
                <a:latin typeface="Calibri" pitchFamily="34" charset="0"/>
              </a:rPr>
              <a:t>There are times when there are restrictions on certain countries that we can contact</a:t>
            </a:r>
            <a:r>
              <a:rPr lang="en-US" sz="2400" dirty="0" smtClean="0">
                <a:latin typeface="Calibri" pitchFamily="34" charset="0"/>
              </a:rPr>
              <a:t>.</a:t>
            </a:r>
          </a:p>
          <a:p>
            <a:pPr marL="800100" lvl="1" indent="-342900">
              <a:spcBef>
                <a:spcPct val="20000"/>
              </a:spcBef>
              <a:buFontTx/>
              <a:buChar char="•"/>
            </a:pPr>
            <a:r>
              <a:rPr lang="en-US" sz="2400" dirty="0" smtClean="0">
                <a:latin typeface="Calibri" pitchFamily="34" charset="0"/>
              </a:rPr>
              <a:t>A country may notify the ITU that it objects to its amateurs communicating internationally</a:t>
            </a:r>
            <a:endParaRPr lang="en-US" sz="2400" dirty="0">
              <a:latin typeface="Calibri" pitchFamily="34" charset="0"/>
            </a:endParaRPr>
          </a:p>
        </p:txBody>
      </p:sp>
    </p:spTree>
    <p:extLst>
      <p:ext uri="{BB962C8B-B14F-4D97-AF65-F5344CB8AC3E}">
        <p14:creationId xmlns:p14="http://schemas.microsoft.com/office/powerpoint/2010/main" val="5330451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ITU Regions</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4692" y="1608227"/>
            <a:ext cx="7028707" cy="3573373"/>
          </a:xfrm>
          <a:prstGeom prst="rect">
            <a:avLst/>
          </a:prstGeom>
        </p:spPr>
      </p:pic>
    </p:spTree>
    <p:extLst>
      <p:ext uri="{BB962C8B-B14F-4D97-AF65-F5344CB8AC3E}">
        <p14:creationId xmlns:p14="http://schemas.microsoft.com/office/powerpoint/2010/main" val="15404906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Communication</a:t>
            </a:r>
            <a:endParaRPr lang="en-US" dirty="0"/>
          </a:p>
        </p:txBody>
      </p:sp>
      <p:sp>
        <p:nvSpPr>
          <p:cNvPr id="3" name="Content Placeholder 2"/>
          <p:cNvSpPr>
            <a:spLocks noGrp="1"/>
          </p:cNvSpPr>
          <p:nvPr>
            <p:ph idx="1"/>
          </p:nvPr>
        </p:nvSpPr>
        <p:spPr/>
        <p:txBody>
          <a:bodyPr/>
          <a:lstStyle/>
          <a:p>
            <a:r>
              <a:rPr lang="en-US" sz="2400" dirty="0" smtClean="0"/>
              <a:t>Communications incidental to the purposes of amateur radio and remarks of a personal nature. – generally permitted</a:t>
            </a:r>
          </a:p>
          <a:p>
            <a:r>
              <a:rPr lang="en-US" sz="2400" dirty="0" smtClean="0"/>
              <a:t>You may operate in a foreign country if that country authorizes it.</a:t>
            </a:r>
          </a:p>
          <a:p>
            <a:r>
              <a:rPr lang="en-US" sz="2400" dirty="0" smtClean="0"/>
              <a:t>You may operate from </a:t>
            </a:r>
            <a:r>
              <a:rPr lang="en-US" sz="2400" dirty="0"/>
              <a:t>any vessel or craft located in international waters and documented or registered in </a:t>
            </a:r>
            <a:r>
              <a:rPr lang="en-US" sz="2400" dirty="0" smtClean="0"/>
              <a:t>the United States with the permission of the master.</a:t>
            </a:r>
            <a:endParaRPr lang="en-US" sz="2400" dirty="0"/>
          </a:p>
        </p:txBody>
      </p:sp>
    </p:spTree>
    <p:extLst>
      <p:ext uri="{BB962C8B-B14F-4D97-AF65-F5344CB8AC3E}">
        <p14:creationId xmlns:p14="http://schemas.microsoft.com/office/powerpoint/2010/main" val="15518730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Call Signs</a:t>
            </a:r>
          </a:p>
        </p:txBody>
      </p:sp>
      <p:sp>
        <p:nvSpPr>
          <p:cNvPr id="16387" name="Rectangle 5"/>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dirty="0">
                <a:latin typeface="Calibri" pitchFamily="34" charset="0"/>
              </a:rPr>
              <a:t>US call signs begin with: K, N, W, and A.</a:t>
            </a:r>
          </a:p>
          <a:p>
            <a:pPr marL="342900" indent="-342900">
              <a:spcBef>
                <a:spcPct val="20000"/>
              </a:spcBef>
              <a:buFontTx/>
              <a:buChar char="•"/>
            </a:pPr>
            <a:r>
              <a:rPr lang="en-US" sz="2800" dirty="0">
                <a:latin typeface="Calibri" pitchFamily="34" charset="0"/>
              </a:rPr>
              <a:t>US call sign districts:  </a:t>
            </a:r>
            <a:r>
              <a:rPr lang="en-US" sz="2800" dirty="0" smtClean="0">
                <a:latin typeface="Calibri" pitchFamily="34" charset="0"/>
              </a:rPr>
              <a:t>0-9</a:t>
            </a:r>
          </a:p>
          <a:p>
            <a:pPr marL="342900" indent="-342900">
              <a:spcBef>
                <a:spcPct val="20000"/>
              </a:spcBef>
              <a:buFontTx/>
              <a:buChar char="•"/>
            </a:pPr>
            <a:r>
              <a:rPr lang="en-US" sz="2800" dirty="0" smtClean="0">
                <a:latin typeface="Calibri" pitchFamily="34" charset="0"/>
              </a:rPr>
              <a:t>Prefix – one or two letters followed by a number</a:t>
            </a:r>
          </a:p>
          <a:p>
            <a:pPr marL="342900" indent="-342900">
              <a:spcBef>
                <a:spcPct val="20000"/>
              </a:spcBef>
              <a:buFontTx/>
              <a:buChar char="•"/>
            </a:pPr>
            <a:r>
              <a:rPr lang="en-US" sz="2800" dirty="0" smtClean="0">
                <a:latin typeface="Calibri" pitchFamily="34" charset="0"/>
              </a:rPr>
              <a:t>Suffix one to three letters</a:t>
            </a:r>
            <a:endParaRPr lang="en-US" sz="2800" dirty="0">
              <a:latin typeface="Calibri" pitchFamily="34" charset="0"/>
            </a:endParaRPr>
          </a:p>
          <a:p>
            <a:pPr marL="342900" indent="-342900">
              <a:spcBef>
                <a:spcPct val="20000"/>
              </a:spcBef>
            </a:pPr>
            <a:endParaRPr lang="en-US" sz="2800" dirty="0">
              <a:latin typeface="Calibri" pitchFamily="34" charset="0"/>
            </a:endParaRPr>
          </a:p>
        </p:txBody>
      </p:sp>
      <p:pic>
        <p:nvPicPr>
          <p:cNvPr id="16388" name="Picture 6" descr="WASmap_col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2057400"/>
            <a:ext cx="4267200" cy="325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29587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Call Signs</a:t>
            </a:r>
          </a:p>
        </p:txBody>
      </p:sp>
      <p:sp>
        <p:nvSpPr>
          <p:cNvPr id="17411"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Portable – operating away from primary station location.</a:t>
            </a:r>
          </a:p>
          <a:p>
            <a:pPr marL="342900" indent="-342900">
              <a:spcBef>
                <a:spcPct val="20000"/>
              </a:spcBef>
              <a:buFontTx/>
              <a:buChar char="•"/>
            </a:pPr>
            <a:r>
              <a:rPr lang="en-US" sz="3200">
                <a:latin typeface="Calibri" pitchFamily="34" charset="0"/>
              </a:rPr>
              <a:t>If in the different call sign district add:</a:t>
            </a:r>
          </a:p>
          <a:p>
            <a:pPr marL="742950" lvl="1" indent="-285750">
              <a:spcBef>
                <a:spcPct val="20000"/>
              </a:spcBef>
              <a:buFontTx/>
              <a:buChar char="–"/>
            </a:pPr>
            <a:r>
              <a:rPr lang="en-US" sz="2800">
                <a:latin typeface="Calibri" pitchFamily="34" charset="0"/>
              </a:rPr>
              <a:t>“portable 6” if voice.</a:t>
            </a:r>
          </a:p>
          <a:p>
            <a:pPr marL="742950" lvl="1" indent="-285750">
              <a:spcBef>
                <a:spcPct val="20000"/>
              </a:spcBef>
              <a:buFontTx/>
              <a:buChar char="–"/>
            </a:pPr>
            <a:r>
              <a:rPr lang="en-US" sz="2800">
                <a:latin typeface="Calibri" pitchFamily="34" charset="0"/>
              </a:rPr>
              <a:t>/6 if Morse code or digital.</a:t>
            </a:r>
          </a:p>
          <a:p>
            <a:pPr marL="742950" lvl="1" indent="-285750">
              <a:spcBef>
                <a:spcPct val="20000"/>
              </a:spcBef>
              <a:buFontTx/>
              <a:buChar char="–"/>
            </a:pPr>
            <a:r>
              <a:rPr lang="en-US" sz="2800">
                <a:latin typeface="Calibri" pitchFamily="34" charset="0"/>
              </a:rPr>
              <a:t>Not required, just nice to do.</a:t>
            </a:r>
          </a:p>
          <a:p>
            <a:pPr marL="342900" indent="-342900">
              <a:spcBef>
                <a:spcPct val="20000"/>
              </a:spcBef>
              <a:buFontTx/>
              <a:buChar char="•"/>
            </a:pPr>
            <a:r>
              <a:rPr lang="en-US" sz="3200">
                <a:latin typeface="Calibri" pitchFamily="34" charset="0"/>
              </a:rPr>
              <a:t>If recent upgrade add “AG” or “AE.”</a:t>
            </a:r>
          </a:p>
        </p:txBody>
      </p:sp>
    </p:spTree>
    <p:extLst>
      <p:ext uri="{BB962C8B-B14F-4D97-AF65-F5344CB8AC3E}">
        <p14:creationId xmlns:p14="http://schemas.microsoft.com/office/powerpoint/2010/main" val="3561620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Why is There Ham Radio?</a:t>
            </a:r>
          </a:p>
        </p:txBody>
      </p:sp>
      <p:sp>
        <p:nvSpPr>
          <p:cNvPr id="307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609600" indent="-609600">
              <a:lnSpc>
                <a:spcPct val="90000"/>
              </a:lnSpc>
              <a:spcBef>
                <a:spcPct val="20000"/>
              </a:spcBef>
              <a:buFontTx/>
              <a:buAutoNum type="arabicPeriod"/>
            </a:pPr>
            <a:r>
              <a:rPr lang="en-US" sz="3000">
                <a:latin typeface="Calibri" pitchFamily="34" charset="0"/>
              </a:rPr>
              <a:t>Providing emergency communication capability.</a:t>
            </a:r>
          </a:p>
          <a:p>
            <a:pPr marL="609600" indent="-609600">
              <a:lnSpc>
                <a:spcPct val="90000"/>
              </a:lnSpc>
              <a:spcBef>
                <a:spcPct val="20000"/>
              </a:spcBef>
              <a:buFontTx/>
              <a:buAutoNum type="arabicPeriod"/>
            </a:pPr>
            <a:r>
              <a:rPr lang="en-US" sz="3000">
                <a:latin typeface="Calibri" pitchFamily="34" charset="0"/>
              </a:rPr>
              <a:t>Advancement of the art and science of radio.</a:t>
            </a:r>
          </a:p>
          <a:p>
            <a:pPr marL="609600" indent="-609600">
              <a:lnSpc>
                <a:spcPct val="90000"/>
              </a:lnSpc>
              <a:spcBef>
                <a:spcPct val="20000"/>
              </a:spcBef>
              <a:buFontTx/>
              <a:buAutoNum type="arabicPeriod"/>
            </a:pPr>
            <a:r>
              <a:rPr lang="en-US" sz="3000">
                <a:latin typeface="Calibri" pitchFamily="34" charset="0"/>
              </a:rPr>
              <a:t>Advance communication and technical skills of radio.</a:t>
            </a:r>
          </a:p>
          <a:p>
            <a:pPr marL="609600" indent="-609600">
              <a:lnSpc>
                <a:spcPct val="90000"/>
              </a:lnSpc>
              <a:spcBef>
                <a:spcPct val="20000"/>
              </a:spcBef>
              <a:buFontTx/>
              <a:buAutoNum type="arabicPeriod"/>
            </a:pPr>
            <a:r>
              <a:rPr lang="en-US" sz="3000">
                <a:latin typeface="Calibri" pitchFamily="34" charset="0"/>
              </a:rPr>
              <a:t>Provide a trained reservoir of operators, technicians, and electronics experts.</a:t>
            </a:r>
          </a:p>
          <a:p>
            <a:pPr marL="609600" indent="-609600">
              <a:lnSpc>
                <a:spcPct val="90000"/>
              </a:lnSpc>
              <a:spcBef>
                <a:spcPct val="20000"/>
              </a:spcBef>
              <a:buFontTx/>
              <a:buAutoNum type="arabicPeriod"/>
            </a:pPr>
            <a:r>
              <a:rPr lang="en-US" sz="3000">
                <a:latin typeface="Calibri" pitchFamily="34" charset="0"/>
              </a:rPr>
              <a:t>Promote and enhance international goodwill.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Special Call Signs</a:t>
            </a:r>
          </a:p>
        </p:txBody>
      </p:sp>
      <p:sp>
        <p:nvSpPr>
          <p:cNvPr id="1843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dirty="0">
                <a:latin typeface="Calibri" pitchFamily="34" charset="0"/>
              </a:rPr>
              <a:t>Club </a:t>
            </a:r>
            <a:r>
              <a:rPr lang="en-US" sz="2800" dirty="0" smtClean="0">
                <a:latin typeface="Calibri" pitchFamily="34" charset="0"/>
              </a:rPr>
              <a:t>(minimum 4 members)</a:t>
            </a:r>
          </a:p>
          <a:p>
            <a:pPr marL="342900" indent="-342900">
              <a:spcBef>
                <a:spcPct val="20000"/>
              </a:spcBef>
              <a:buFontTx/>
              <a:buChar char="•"/>
            </a:pPr>
            <a:r>
              <a:rPr lang="en-US" sz="2800" dirty="0" smtClean="0">
                <a:latin typeface="Calibri" pitchFamily="34" charset="0"/>
              </a:rPr>
              <a:t> Special </a:t>
            </a:r>
            <a:r>
              <a:rPr lang="en-US" sz="2800" dirty="0">
                <a:latin typeface="Calibri" pitchFamily="34" charset="0"/>
              </a:rPr>
              <a:t>event call signs</a:t>
            </a:r>
            <a:r>
              <a:rPr lang="en-US" sz="2800" dirty="0" smtClean="0">
                <a:latin typeface="Calibri" pitchFamily="34" charset="0"/>
              </a:rPr>
              <a:t>.</a:t>
            </a:r>
          </a:p>
          <a:p>
            <a:pPr marL="800100" lvl="1" indent="-342900">
              <a:spcBef>
                <a:spcPct val="20000"/>
              </a:spcBef>
              <a:buFontTx/>
              <a:buChar char="•"/>
            </a:pPr>
            <a:r>
              <a:rPr lang="en-US" sz="2800" dirty="0" smtClean="0">
                <a:latin typeface="Calibri" pitchFamily="34" charset="0"/>
              </a:rPr>
              <a:t>1x1 calls temporally assigned </a:t>
            </a:r>
            <a:r>
              <a:rPr lang="en-US" sz="2800" dirty="0" smtClean="0"/>
              <a:t>for </a:t>
            </a:r>
            <a:r>
              <a:rPr lang="en-US" sz="2800" dirty="0"/>
              <a:t>operations in conjunction with an activity of special significance to the amateur community</a:t>
            </a:r>
            <a:endParaRPr lang="en-US" sz="2800" dirty="0">
              <a:latin typeface="Calibri" pitchFamily="34" charset="0"/>
            </a:endParaRPr>
          </a:p>
          <a:p>
            <a:pPr marL="342900" indent="-342900">
              <a:spcBef>
                <a:spcPct val="20000"/>
              </a:spcBef>
              <a:buFontTx/>
              <a:buChar char="•"/>
            </a:pPr>
            <a:r>
              <a:rPr lang="en-US" sz="2800" dirty="0">
                <a:latin typeface="Calibri" pitchFamily="34" charset="0"/>
              </a:rPr>
              <a:t>Vanity call signs</a:t>
            </a:r>
            <a:r>
              <a:rPr lang="en-US" sz="2800" dirty="0" smtClean="0">
                <a:latin typeface="Calibri" pitchFamily="34" charset="0"/>
              </a:rPr>
              <a:t>.</a:t>
            </a:r>
          </a:p>
          <a:p>
            <a:pPr marL="342900" indent="-342900">
              <a:spcBef>
                <a:spcPct val="20000"/>
              </a:spcBef>
              <a:buFontTx/>
              <a:buChar char="•"/>
            </a:pPr>
            <a:r>
              <a:rPr lang="en-US" sz="2800" dirty="0" smtClean="0">
                <a:latin typeface="Calibri" pitchFamily="34" charset="0"/>
              </a:rPr>
              <a:t>Normally a minimum of 4 charact</a:t>
            </a:r>
            <a:r>
              <a:rPr lang="en-US" sz="3200" dirty="0" smtClean="0">
                <a:latin typeface="Calibri" pitchFamily="34" charset="0"/>
              </a:rPr>
              <a:t>ers</a:t>
            </a:r>
            <a:endParaRPr lang="en-US" sz="3200" dirty="0">
              <a:latin typeface="Calibri" pitchFamily="34" charset="0"/>
            </a:endParaRPr>
          </a:p>
        </p:txBody>
      </p:sp>
    </p:spTree>
    <p:extLst>
      <p:ext uri="{BB962C8B-B14F-4D97-AF65-F5344CB8AC3E}">
        <p14:creationId xmlns:p14="http://schemas.microsoft.com/office/powerpoint/2010/main" val="39900846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Quiz Time</a:t>
            </a:r>
            <a:endParaRPr lang="en-US" dirty="0"/>
          </a:p>
        </p:txBody>
      </p:sp>
      <p:sp>
        <p:nvSpPr>
          <p:cNvPr id="4" name="Content Placeholder 3"/>
          <p:cNvSpPr>
            <a:spLocks noGrp="1"/>
          </p:cNvSpPr>
          <p:nvPr>
            <p:ph idx="1"/>
          </p:nvPr>
        </p:nvSpPr>
        <p:spPr/>
        <p:txBody>
          <a:bodyPr/>
          <a:lstStyle/>
          <a:p>
            <a:r>
              <a:rPr lang="en-US" dirty="0" smtClean="0"/>
              <a:t>Chapter 7</a:t>
            </a:r>
            <a:endParaRPr lang="en-US" dirty="0"/>
          </a:p>
        </p:txBody>
      </p:sp>
    </p:spTree>
    <p:extLst>
      <p:ext uri="{BB962C8B-B14F-4D97-AF65-F5344CB8AC3E}">
        <p14:creationId xmlns:p14="http://schemas.microsoft.com/office/powerpoint/2010/main" val="37288582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Chapter 7 Key</a:t>
            </a:r>
            <a:endParaRPr lang="en-US" dirty="0"/>
          </a:p>
        </p:txBody>
      </p:sp>
      <p:sp>
        <p:nvSpPr>
          <p:cNvPr id="5" name="Content Placeholder 4"/>
          <p:cNvSpPr>
            <a:spLocks noGrp="1"/>
          </p:cNvSpPr>
          <p:nvPr>
            <p:ph sz="half" idx="1"/>
          </p:nvPr>
        </p:nvSpPr>
        <p:spPr/>
        <p:txBody>
          <a:bodyPr/>
          <a:lstStyle/>
          <a:p>
            <a:r>
              <a:rPr lang="en-US" sz="2400" b="1" dirty="0"/>
              <a:t>Section 7.1</a:t>
            </a:r>
            <a:endParaRPr lang="en-US" sz="2400" dirty="0"/>
          </a:p>
          <a:p>
            <a:r>
              <a:rPr lang="en-US" sz="2400" dirty="0"/>
              <a:t>T1A01		A  B  C  </a:t>
            </a:r>
            <a:r>
              <a:rPr lang="en-US" sz="2400" b="1" u="heavy" dirty="0"/>
              <a:t>D</a:t>
            </a:r>
            <a:r>
              <a:rPr lang="en-US" sz="2400" dirty="0"/>
              <a:t>  </a:t>
            </a:r>
          </a:p>
          <a:p>
            <a:r>
              <a:rPr lang="en-US" sz="2400" dirty="0"/>
              <a:t>T1A02		A  B  </a:t>
            </a:r>
            <a:r>
              <a:rPr lang="en-US" sz="2400" b="1" u="heavy" dirty="0"/>
              <a:t>C</a:t>
            </a:r>
            <a:r>
              <a:rPr lang="en-US" sz="2400" dirty="0"/>
              <a:t>  D  </a:t>
            </a:r>
          </a:p>
          <a:p>
            <a:r>
              <a:rPr lang="en-US" sz="2400" dirty="0"/>
              <a:t>T1A03		A  B  C  </a:t>
            </a:r>
            <a:r>
              <a:rPr lang="en-US" sz="2400" b="1" u="heavy" dirty="0"/>
              <a:t>D</a:t>
            </a:r>
            <a:r>
              <a:rPr lang="en-US" sz="2400" dirty="0"/>
              <a:t>  </a:t>
            </a:r>
          </a:p>
          <a:p>
            <a:r>
              <a:rPr lang="en-US" sz="2400" dirty="0"/>
              <a:t>T1A10		</a:t>
            </a:r>
            <a:r>
              <a:rPr lang="en-US" sz="2400" b="1" u="heavy" dirty="0"/>
              <a:t>A</a:t>
            </a:r>
            <a:r>
              <a:rPr lang="en-US" sz="2400" dirty="0"/>
              <a:t>  B  C  D  </a:t>
            </a:r>
          </a:p>
          <a:p>
            <a:r>
              <a:rPr lang="en-US" sz="2400" dirty="0"/>
              <a:t>T1C07		A  </a:t>
            </a:r>
            <a:r>
              <a:rPr lang="en-US" sz="2400" b="1" u="heavy" dirty="0"/>
              <a:t>B</a:t>
            </a:r>
            <a:r>
              <a:rPr lang="en-US" sz="2400" dirty="0"/>
              <a:t>  C  D  </a:t>
            </a:r>
          </a:p>
        </p:txBody>
      </p:sp>
      <p:sp>
        <p:nvSpPr>
          <p:cNvPr id="6" name="Content Placeholder 5"/>
          <p:cNvSpPr>
            <a:spLocks noGrp="1"/>
          </p:cNvSpPr>
          <p:nvPr>
            <p:ph sz="half" idx="2"/>
          </p:nvPr>
        </p:nvSpPr>
        <p:spPr/>
        <p:txBody>
          <a:bodyPr/>
          <a:lstStyle/>
          <a:p>
            <a:r>
              <a:rPr lang="en-US" sz="2400" dirty="0"/>
              <a:t>T1C08		A  B  </a:t>
            </a:r>
            <a:r>
              <a:rPr lang="en-US" sz="2400" b="1" u="heavy" dirty="0"/>
              <a:t>C</a:t>
            </a:r>
            <a:r>
              <a:rPr lang="en-US" sz="2400" dirty="0"/>
              <a:t>  D  </a:t>
            </a:r>
          </a:p>
          <a:p>
            <a:r>
              <a:rPr lang="en-US" sz="2400" dirty="0"/>
              <a:t>T1C09		</a:t>
            </a:r>
            <a:r>
              <a:rPr lang="en-US" sz="2400" b="1" u="heavy" dirty="0"/>
              <a:t>A</a:t>
            </a:r>
            <a:r>
              <a:rPr lang="en-US" sz="2400" dirty="0"/>
              <a:t>  B  C  D  </a:t>
            </a:r>
          </a:p>
          <a:p>
            <a:r>
              <a:rPr lang="en-US" sz="2400" dirty="0"/>
              <a:t>T1C10		A  B  </a:t>
            </a:r>
            <a:r>
              <a:rPr lang="en-US" sz="2400" b="1" u="heavy" dirty="0"/>
              <a:t>C</a:t>
            </a:r>
            <a:r>
              <a:rPr lang="en-US" sz="2400" dirty="0"/>
              <a:t>  D  </a:t>
            </a:r>
          </a:p>
          <a:p>
            <a:r>
              <a:rPr lang="en-US" sz="2400" dirty="0"/>
              <a:t>T1C11		</a:t>
            </a:r>
            <a:r>
              <a:rPr lang="en-US" sz="2400" b="1" u="heavy" dirty="0"/>
              <a:t>A</a:t>
            </a:r>
            <a:r>
              <a:rPr lang="en-US" sz="2400" dirty="0"/>
              <a:t>  B  C  D  </a:t>
            </a:r>
          </a:p>
          <a:p>
            <a:r>
              <a:rPr lang="en-US" sz="2400" dirty="0"/>
              <a:t>T1F13		A  </a:t>
            </a:r>
            <a:r>
              <a:rPr lang="en-US" sz="2400" b="1" u="heavy" dirty="0"/>
              <a:t>B</a:t>
            </a:r>
            <a:r>
              <a:rPr lang="en-US" sz="2400" dirty="0"/>
              <a:t>  C  D  </a:t>
            </a:r>
          </a:p>
          <a:p>
            <a:endParaRPr lang="en-US" dirty="0"/>
          </a:p>
          <a:p>
            <a:endParaRPr lang="en-US" dirty="0"/>
          </a:p>
        </p:txBody>
      </p:sp>
    </p:spTree>
    <p:extLst>
      <p:ext uri="{BB962C8B-B14F-4D97-AF65-F5344CB8AC3E}">
        <p14:creationId xmlns:p14="http://schemas.microsoft.com/office/powerpoint/2010/main" val="31931259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7 Key</a:t>
            </a:r>
            <a:endParaRPr lang="en-US" dirty="0"/>
          </a:p>
        </p:txBody>
      </p:sp>
      <p:sp>
        <p:nvSpPr>
          <p:cNvPr id="3" name="Content Placeholder 2"/>
          <p:cNvSpPr>
            <a:spLocks noGrp="1"/>
          </p:cNvSpPr>
          <p:nvPr>
            <p:ph sz="half" idx="1"/>
          </p:nvPr>
        </p:nvSpPr>
        <p:spPr/>
        <p:txBody>
          <a:bodyPr/>
          <a:lstStyle/>
          <a:p>
            <a:r>
              <a:rPr lang="en-US" sz="2400" b="1" dirty="0"/>
              <a:t>Section 7.3</a:t>
            </a:r>
            <a:endParaRPr lang="en-US" sz="2400" dirty="0"/>
          </a:p>
          <a:p>
            <a:r>
              <a:rPr lang="en-US" sz="2400" dirty="0"/>
              <a:t>T1A08		A  </a:t>
            </a:r>
            <a:r>
              <a:rPr lang="en-US" sz="2400" b="1" u="heavy" dirty="0"/>
              <a:t>B</a:t>
            </a:r>
            <a:r>
              <a:rPr lang="en-US" sz="2400" dirty="0"/>
              <a:t>  C  D  </a:t>
            </a:r>
          </a:p>
          <a:p>
            <a:r>
              <a:rPr lang="en-US" sz="2400" dirty="0"/>
              <a:t>T1A09		A  B  </a:t>
            </a:r>
            <a:r>
              <a:rPr lang="en-US" sz="2400" b="1" u="heavy" dirty="0"/>
              <a:t>C</a:t>
            </a:r>
            <a:r>
              <a:rPr lang="en-US" sz="2400" dirty="0"/>
              <a:t>  D  </a:t>
            </a:r>
          </a:p>
          <a:p>
            <a:r>
              <a:rPr lang="en-US" sz="2400" dirty="0"/>
              <a:t>T1B03		A  </a:t>
            </a:r>
            <a:r>
              <a:rPr lang="en-US" sz="2400" b="1" u="heavy" dirty="0"/>
              <a:t>B</a:t>
            </a:r>
            <a:r>
              <a:rPr lang="en-US" sz="2400" dirty="0"/>
              <a:t>  C  D  </a:t>
            </a:r>
          </a:p>
          <a:p>
            <a:r>
              <a:rPr lang="en-US" sz="2400" dirty="0"/>
              <a:t>T1B04		</a:t>
            </a:r>
            <a:r>
              <a:rPr lang="en-US" sz="2400" b="1" u="heavy" dirty="0"/>
              <a:t>A</a:t>
            </a:r>
            <a:r>
              <a:rPr lang="en-US" sz="2400" dirty="0"/>
              <a:t>  B  C  D  </a:t>
            </a:r>
          </a:p>
          <a:p>
            <a:r>
              <a:rPr lang="en-US" sz="2400" dirty="0"/>
              <a:t>T1B05		A  B  </a:t>
            </a:r>
            <a:r>
              <a:rPr lang="en-US" sz="2400" b="1" u="heavy" dirty="0"/>
              <a:t>C</a:t>
            </a:r>
            <a:r>
              <a:rPr lang="en-US" sz="2400" dirty="0"/>
              <a:t>  D  </a:t>
            </a:r>
          </a:p>
          <a:p>
            <a:r>
              <a:rPr lang="en-US" sz="2400" dirty="0"/>
              <a:t>T1B06		A  </a:t>
            </a:r>
            <a:r>
              <a:rPr lang="en-US" sz="2400" b="1" u="heavy" dirty="0"/>
              <a:t>B</a:t>
            </a:r>
            <a:r>
              <a:rPr lang="en-US" sz="2400" dirty="0"/>
              <a:t>  C  D  </a:t>
            </a:r>
          </a:p>
          <a:p>
            <a:r>
              <a:rPr lang="en-US" sz="2400" dirty="0"/>
              <a:t>T1B07		A  B  C  </a:t>
            </a:r>
            <a:r>
              <a:rPr lang="en-US" sz="2400" b="1" u="heavy" dirty="0"/>
              <a:t>D</a:t>
            </a:r>
            <a:r>
              <a:rPr lang="en-US" sz="2400" dirty="0"/>
              <a:t>  </a:t>
            </a:r>
          </a:p>
          <a:p>
            <a:endParaRPr lang="en-US" dirty="0"/>
          </a:p>
        </p:txBody>
      </p:sp>
      <p:sp>
        <p:nvSpPr>
          <p:cNvPr id="4" name="Content Placeholder 3"/>
          <p:cNvSpPr>
            <a:spLocks noGrp="1"/>
          </p:cNvSpPr>
          <p:nvPr>
            <p:ph sz="half" idx="2"/>
          </p:nvPr>
        </p:nvSpPr>
        <p:spPr/>
        <p:txBody>
          <a:bodyPr/>
          <a:lstStyle/>
          <a:p>
            <a:r>
              <a:rPr lang="en-US" sz="2400" dirty="0"/>
              <a:t>T1B08		A  B  </a:t>
            </a:r>
            <a:r>
              <a:rPr lang="en-US" sz="2400" b="1" u="heavy" dirty="0"/>
              <a:t>C</a:t>
            </a:r>
            <a:r>
              <a:rPr lang="en-US" sz="2400" dirty="0"/>
              <a:t>  D  </a:t>
            </a:r>
          </a:p>
          <a:p>
            <a:r>
              <a:rPr lang="en-US" sz="2400" dirty="0"/>
              <a:t>T1B10		A  B  </a:t>
            </a:r>
            <a:r>
              <a:rPr lang="en-US" sz="2400" b="1" u="heavy" dirty="0"/>
              <a:t>C</a:t>
            </a:r>
            <a:r>
              <a:rPr lang="en-US" sz="2400" dirty="0"/>
              <a:t>  D  </a:t>
            </a:r>
          </a:p>
          <a:p>
            <a:r>
              <a:rPr lang="en-US" sz="2400" dirty="0"/>
              <a:t>T1B11		</a:t>
            </a:r>
            <a:r>
              <a:rPr lang="en-US" sz="2400" b="1" u="heavy" dirty="0"/>
              <a:t>A</a:t>
            </a:r>
            <a:r>
              <a:rPr lang="en-US" sz="2400" dirty="0"/>
              <a:t>  B  C  D  </a:t>
            </a:r>
          </a:p>
          <a:p>
            <a:r>
              <a:rPr lang="en-US" sz="2400" dirty="0"/>
              <a:t>T1C05		</a:t>
            </a:r>
            <a:r>
              <a:rPr lang="en-US" sz="2400" b="1" u="heavy" dirty="0"/>
              <a:t>A</a:t>
            </a:r>
            <a:r>
              <a:rPr lang="en-US" sz="2400" dirty="0"/>
              <a:t>  B  C  D  </a:t>
            </a:r>
          </a:p>
          <a:p>
            <a:r>
              <a:rPr lang="en-US" sz="2400" dirty="0"/>
              <a:t>T2A10		</a:t>
            </a:r>
            <a:r>
              <a:rPr lang="en-US" sz="2400" b="1" u="heavy" dirty="0"/>
              <a:t>A</a:t>
            </a:r>
            <a:r>
              <a:rPr lang="en-US" sz="2400" dirty="0"/>
              <a:t>  B  C  D  </a:t>
            </a:r>
          </a:p>
          <a:p>
            <a:r>
              <a:rPr lang="en-US" sz="2400" dirty="0"/>
              <a:t>T2A11		A  B  C  </a:t>
            </a:r>
            <a:r>
              <a:rPr lang="en-US" sz="2400" b="1" u="heavy" dirty="0"/>
              <a:t>D</a:t>
            </a:r>
            <a:r>
              <a:rPr lang="en-US" sz="2400" dirty="0"/>
              <a:t>  </a:t>
            </a:r>
          </a:p>
          <a:p>
            <a:r>
              <a:rPr lang="en-US" sz="2400" dirty="0"/>
              <a:t>T8D05		A  </a:t>
            </a:r>
            <a:r>
              <a:rPr lang="en-US" sz="2400" b="1" u="heavy" dirty="0"/>
              <a:t>B</a:t>
            </a:r>
            <a:r>
              <a:rPr lang="en-US" sz="2400" dirty="0"/>
              <a:t>  C  D  </a:t>
            </a:r>
          </a:p>
          <a:p>
            <a:endParaRPr lang="en-US" dirty="0"/>
          </a:p>
        </p:txBody>
      </p:sp>
    </p:spTree>
    <p:extLst>
      <p:ext uri="{BB962C8B-B14F-4D97-AF65-F5344CB8AC3E}">
        <p14:creationId xmlns:p14="http://schemas.microsoft.com/office/powerpoint/2010/main" val="23236391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7 Key</a:t>
            </a:r>
            <a:endParaRPr lang="en-US" dirty="0"/>
          </a:p>
        </p:txBody>
      </p:sp>
      <p:sp>
        <p:nvSpPr>
          <p:cNvPr id="3" name="Content Placeholder 2"/>
          <p:cNvSpPr>
            <a:spLocks noGrp="1"/>
          </p:cNvSpPr>
          <p:nvPr>
            <p:ph sz="half" idx="1"/>
          </p:nvPr>
        </p:nvSpPr>
        <p:spPr/>
        <p:txBody>
          <a:bodyPr/>
          <a:lstStyle/>
          <a:p>
            <a:pPr marL="0" indent="0">
              <a:buNone/>
            </a:pPr>
            <a:r>
              <a:rPr lang="en-US" b="1" dirty="0"/>
              <a:t>Section 7.4</a:t>
            </a:r>
            <a:endParaRPr lang="en-US" dirty="0"/>
          </a:p>
          <a:p>
            <a:pPr marL="0" indent="0">
              <a:buNone/>
            </a:pPr>
            <a:r>
              <a:rPr lang="en-US" dirty="0"/>
              <a:t>T1B01		A  </a:t>
            </a:r>
            <a:r>
              <a:rPr lang="en-US" b="1" u="heavy" dirty="0"/>
              <a:t>B</a:t>
            </a:r>
            <a:r>
              <a:rPr lang="en-US" dirty="0"/>
              <a:t>  C  D  </a:t>
            </a:r>
          </a:p>
          <a:p>
            <a:pPr marL="0" indent="0">
              <a:buNone/>
            </a:pPr>
            <a:r>
              <a:rPr lang="en-US" dirty="0"/>
              <a:t>T1B02		A  </a:t>
            </a:r>
            <a:r>
              <a:rPr lang="en-US" b="1" u="heavy" dirty="0"/>
              <a:t>B</a:t>
            </a:r>
            <a:r>
              <a:rPr lang="en-US" dirty="0"/>
              <a:t>  C  D  </a:t>
            </a:r>
          </a:p>
          <a:p>
            <a:pPr marL="0" indent="0">
              <a:buNone/>
            </a:pPr>
            <a:r>
              <a:rPr lang="en-US" dirty="0"/>
              <a:t>T1C03		</a:t>
            </a:r>
            <a:r>
              <a:rPr lang="en-US" b="1" u="heavy" dirty="0"/>
              <a:t>A</a:t>
            </a:r>
            <a:r>
              <a:rPr lang="en-US" dirty="0"/>
              <a:t>  B  C  D  </a:t>
            </a:r>
          </a:p>
          <a:p>
            <a:pPr marL="0" indent="0">
              <a:buNone/>
            </a:pPr>
            <a:r>
              <a:rPr lang="en-US" dirty="0"/>
              <a:t>T1C04		</a:t>
            </a:r>
            <a:r>
              <a:rPr lang="en-US" b="1" u="heavy" dirty="0"/>
              <a:t>A</a:t>
            </a:r>
            <a:r>
              <a:rPr lang="en-US" dirty="0"/>
              <a:t>  B  C  D  </a:t>
            </a:r>
          </a:p>
          <a:p>
            <a:pPr marL="0" indent="0">
              <a:buNone/>
            </a:pPr>
            <a:r>
              <a:rPr lang="en-US" dirty="0"/>
              <a:t>T1C06		A  B  C  </a:t>
            </a:r>
            <a:r>
              <a:rPr lang="en-US" b="1" u="heavy" dirty="0"/>
              <a:t>D</a:t>
            </a:r>
            <a:r>
              <a:rPr lang="en-US" dirty="0"/>
              <a:t>  </a:t>
            </a:r>
          </a:p>
          <a:p>
            <a:pPr marL="0" indent="0">
              <a:buNone/>
            </a:pPr>
            <a:r>
              <a:rPr lang="en-US" dirty="0"/>
              <a:t>T1D01	</a:t>
            </a:r>
            <a:r>
              <a:rPr lang="en-US" b="1" u="heavy" dirty="0" smtClean="0"/>
              <a:t>A</a:t>
            </a:r>
            <a:r>
              <a:rPr lang="en-US" dirty="0" smtClean="0"/>
              <a:t>  </a:t>
            </a:r>
            <a:r>
              <a:rPr lang="en-US" dirty="0"/>
              <a:t>B  C  D  </a:t>
            </a:r>
          </a:p>
        </p:txBody>
      </p:sp>
      <p:sp>
        <p:nvSpPr>
          <p:cNvPr id="4" name="Content Placeholder 3"/>
          <p:cNvSpPr>
            <a:spLocks noGrp="1"/>
          </p:cNvSpPr>
          <p:nvPr>
            <p:ph sz="half" idx="2"/>
          </p:nvPr>
        </p:nvSpPr>
        <p:spPr/>
        <p:txBody>
          <a:bodyPr/>
          <a:lstStyle/>
          <a:p>
            <a:pPr marL="0" indent="0">
              <a:buNone/>
            </a:pPr>
            <a:r>
              <a:rPr lang="en-US" b="1" dirty="0"/>
              <a:t>Section 7.5</a:t>
            </a:r>
            <a:endParaRPr lang="en-US" dirty="0"/>
          </a:p>
          <a:p>
            <a:pPr marL="0" indent="0">
              <a:buNone/>
            </a:pPr>
            <a:r>
              <a:rPr lang="en-US" dirty="0"/>
              <a:t>T1C01		A  B  </a:t>
            </a:r>
            <a:r>
              <a:rPr lang="en-US" b="1" u="heavy" dirty="0"/>
              <a:t>C</a:t>
            </a:r>
            <a:r>
              <a:rPr lang="en-US" dirty="0"/>
              <a:t>  D  </a:t>
            </a:r>
          </a:p>
          <a:p>
            <a:pPr marL="0" indent="0">
              <a:buNone/>
            </a:pPr>
            <a:r>
              <a:rPr lang="en-US" dirty="0"/>
              <a:t>T1C02		A  </a:t>
            </a:r>
            <a:r>
              <a:rPr lang="en-US" b="1" u="heavy" dirty="0"/>
              <a:t>B</a:t>
            </a:r>
            <a:r>
              <a:rPr lang="en-US" dirty="0"/>
              <a:t>  C  D  </a:t>
            </a:r>
          </a:p>
          <a:p>
            <a:pPr marL="0" indent="0">
              <a:buNone/>
            </a:pPr>
            <a:r>
              <a:rPr lang="en-US" dirty="0"/>
              <a:t>T1F12		A  </a:t>
            </a:r>
            <a:r>
              <a:rPr lang="en-US" b="1" u="heavy" dirty="0"/>
              <a:t>B</a:t>
            </a:r>
            <a:r>
              <a:rPr lang="en-US" dirty="0"/>
              <a:t>  C  D  </a:t>
            </a:r>
          </a:p>
          <a:p>
            <a:pPr marL="0" indent="0">
              <a:buNone/>
            </a:pPr>
            <a:r>
              <a:rPr lang="en-US" dirty="0"/>
              <a:t>T8C06		A  B  </a:t>
            </a:r>
            <a:r>
              <a:rPr lang="en-US" b="1" u="heavy" dirty="0"/>
              <a:t>C</a:t>
            </a:r>
            <a:r>
              <a:rPr lang="en-US" dirty="0"/>
              <a:t>  D  </a:t>
            </a:r>
          </a:p>
          <a:p>
            <a:endParaRPr lang="en-US" dirty="0"/>
          </a:p>
        </p:txBody>
      </p:sp>
    </p:spTree>
    <p:extLst>
      <p:ext uri="{BB962C8B-B14F-4D97-AF65-F5344CB8AC3E}">
        <p14:creationId xmlns:p14="http://schemas.microsoft.com/office/powerpoint/2010/main" val="18535327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Some Definitions</a:t>
            </a:r>
          </a:p>
        </p:txBody>
      </p:sp>
      <p:sp>
        <p:nvSpPr>
          <p:cNvPr id="409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a:latin typeface="Calibri" pitchFamily="34" charset="0"/>
              </a:rPr>
              <a:t>Amateur Service – no pecuniary interest (private and personal, non commercial).</a:t>
            </a:r>
          </a:p>
          <a:p>
            <a:pPr marL="342900" indent="-342900">
              <a:lnSpc>
                <a:spcPct val="90000"/>
              </a:lnSpc>
              <a:spcBef>
                <a:spcPct val="20000"/>
              </a:spcBef>
              <a:buFontTx/>
              <a:buChar char="•"/>
            </a:pPr>
            <a:r>
              <a:rPr lang="en-US" sz="3200">
                <a:latin typeface="Calibri" pitchFamily="34" charset="0"/>
              </a:rPr>
              <a:t>Amateur Operator – the person holding authorization (license) to operate an Amateur Radio station.</a:t>
            </a:r>
          </a:p>
          <a:p>
            <a:pPr marL="342900" indent="-342900">
              <a:lnSpc>
                <a:spcPct val="90000"/>
              </a:lnSpc>
              <a:spcBef>
                <a:spcPct val="20000"/>
              </a:spcBef>
              <a:buFontTx/>
              <a:buChar char="•"/>
            </a:pPr>
            <a:r>
              <a:rPr lang="en-US" sz="3200">
                <a:latin typeface="Calibri" pitchFamily="34" charset="0"/>
              </a:rPr>
              <a:t>Amateur Station – equipment capable of transmitting on frequencies authorized for Amateur Service.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Licensing Authority</a:t>
            </a:r>
          </a:p>
        </p:txBody>
      </p:sp>
      <p:sp>
        <p:nvSpPr>
          <p:cNvPr id="5123" name="Rectangle 8"/>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dirty="0">
                <a:latin typeface="Calibri" pitchFamily="34" charset="0"/>
              </a:rPr>
              <a:t>Federal Communications </a:t>
            </a:r>
            <a:r>
              <a:rPr lang="en-US" sz="3200" dirty="0" smtClean="0">
                <a:latin typeface="Calibri" pitchFamily="34" charset="0"/>
              </a:rPr>
              <a:t>Commission</a:t>
            </a:r>
          </a:p>
          <a:p>
            <a:pPr marL="342900" indent="-342900">
              <a:spcBef>
                <a:spcPct val="20000"/>
              </a:spcBef>
              <a:buFontTx/>
              <a:buChar char="•"/>
            </a:pPr>
            <a:r>
              <a:rPr lang="en-US" sz="3200" dirty="0" smtClean="0">
                <a:latin typeface="Calibri" pitchFamily="34" charset="0"/>
              </a:rPr>
              <a:t>Amateur Radio Intended for:</a:t>
            </a:r>
          </a:p>
          <a:p>
            <a:pPr marL="800100" lvl="1" indent="-342900">
              <a:spcBef>
                <a:spcPct val="20000"/>
              </a:spcBef>
              <a:buFontTx/>
              <a:buChar char="•"/>
            </a:pPr>
            <a:r>
              <a:rPr lang="en-US" sz="2400" dirty="0" smtClean="0">
                <a:latin typeface="Calibri" pitchFamily="34" charset="0"/>
              </a:rPr>
              <a:t>Persons who are interested in radio technique solely with a personal aim and without pecuniary interest.</a:t>
            </a:r>
            <a:endParaRPr lang="en-US" sz="2400" dirty="0">
              <a:latin typeface="Calibri" pitchFamily="34" charset="0"/>
            </a:endParaRPr>
          </a:p>
          <a:p>
            <a:pPr marL="342900" indent="-342900">
              <a:spcBef>
                <a:spcPct val="20000"/>
              </a:spcBef>
              <a:buFontTx/>
              <a:buChar char="•"/>
            </a:pPr>
            <a:r>
              <a:rPr lang="en-US" sz="3200" dirty="0">
                <a:latin typeface="Calibri" pitchFamily="34" charset="0"/>
              </a:rPr>
              <a:t>Amateur Radio operations covered by FCC rules published in Part 97 of Title 47 – Code of Federal Regulations.</a:t>
            </a:r>
          </a:p>
          <a:p>
            <a:pPr marL="742950" lvl="1" indent="-285750">
              <a:spcBef>
                <a:spcPct val="20000"/>
              </a:spcBef>
              <a:buFontTx/>
              <a:buChar char="–"/>
            </a:pPr>
            <a:r>
              <a:rPr lang="en-US" sz="2400" dirty="0">
                <a:latin typeface="Calibri" pitchFamily="34" charset="0"/>
              </a:rPr>
              <a:t>Use Part 97 for short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The Amateur License</a:t>
            </a:r>
          </a:p>
        </p:txBody>
      </p:sp>
      <p:sp>
        <p:nvSpPr>
          <p:cNvPr id="614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No age limit or citizenship restrictions.</a:t>
            </a:r>
          </a:p>
          <a:p>
            <a:pPr marL="742950" lvl="1" indent="-285750">
              <a:spcBef>
                <a:spcPct val="20000"/>
              </a:spcBef>
              <a:buFontTx/>
              <a:buChar char="–"/>
            </a:pPr>
            <a:r>
              <a:rPr lang="en-US" sz="2800">
                <a:latin typeface="Calibri" pitchFamily="34" charset="0"/>
              </a:rPr>
              <a:t>One exception – foreign representatives.</a:t>
            </a:r>
          </a:p>
          <a:p>
            <a:pPr marL="342900" indent="-342900">
              <a:spcBef>
                <a:spcPct val="20000"/>
              </a:spcBef>
              <a:buFontTx/>
              <a:buChar char="•"/>
            </a:pPr>
            <a:r>
              <a:rPr lang="en-US" sz="3200">
                <a:latin typeface="Calibri" pitchFamily="34" charset="0"/>
              </a:rPr>
              <a:t>License actually contains two parts.</a:t>
            </a:r>
          </a:p>
          <a:p>
            <a:pPr marL="742950" lvl="1" indent="-285750">
              <a:spcBef>
                <a:spcPct val="20000"/>
              </a:spcBef>
              <a:buFontTx/>
              <a:buChar char="–"/>
            </a:pPr>
            <a:r>
              <a:rPr lang="en-US" sz="2800">
                <a:latin typeface="Calibri" pitchFamily="34" charset="0"/>
              </a:rPr>
              <a:t>Operator License.</a:t>
            </a:r>
          </a:p>
          <a:p>
            <a:pPr marL="742950" lvl="1" indent="-285750">
              <a:spcBef>
                <a:spcPct val="20000"/>
              </a:spcBef>
              <a:buFontTx/>
              <a:buChar char="–"/>
            </a:pPr>
            <a:r>
              <a:rPr lang="en-US" sz="2800">
                <a:latin typeface="Calibri" pitchFamily="34" charset="0"/>
              </a:rPr>
              <a:t>Station License (the Call Sign).</a:t>
            </a:r>
          </a:p>
          <a:p>
            <a:pPr marL="342900" indent="-342900">
              <a:spcBef>
                <a:spcPct val="20000"/>
              </a:spcBef>
              <a:buFontTx/>
              <a:buChar char="•"/>
            </a:pPr>
            <a:r>
              <a:rPr lang="en-US" sz="3200">
                <a:latin typeface="Calibri" pitchFamily="34" charset="0"/>
              </a:rPr>
              <a:t>Three levels of operator privileges: Technician, General, Amateur Extra.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Examinations</a:t>
            </a:r>
          </a:p>
        </p:txBody>
      </p:sp>
      <p:sp>
        <p:nvSpPr>
          <p:cNvPr id="7171"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2800" dirty="0">
                <a:latin typeface="Calibri" pitchFamily="34" charset="0"/>
              </a:rPr>
              <a:t>Preparation</a:t>
            </a:r>
          </a:p>
          <a:p>
            <a:pPr marL="742950" lvl="1" indent="-285750">
              <a:lnSpc>
                <a:spcPct val="90000"/>
              </a:lnSpc>
              <a:spcBef>
                <a:spcPct val="20000"/>
              </a:spcBef>
              <a:buFontTx/>
              <a:buChar char="–"/>
            </a:pPr>
            <a:r>
              <a:rPr lang="en-US" dirty="0">
                <a:latin typeface="Calibri" pitchFamily="34" charset="0"/>
              </a:rPr>
              <a:t>Study the content.</a:t>
            </a:r>
          </a:p>
          <a:p>
            <a:pPr marL="742950" lvl="1" indent="-285750">
              <a:lnSpc>
                <a:spcPct val="90000"/>
              </a:lnSpc>
              <a:spcBef>
                <a:spcPct val="20000"/>
              </a:spcBef>
              <a:buFontTx/>
              <a:buChar char="–"/>
            </a:pPr>
            <a:r>
              <a:rPr lang="en-US" dirty="0">
                <a:latin typeface="Calibri" pitchFamily="34" charset="0"/>
              </a:rPr>
              <a:t>Question Pool.</a:t>
            </a:r>
          </a:p>
          <a:p>
            <a:pPr marL="342900" indent="-342900">
              <a:lnSpc>
                <a:spcPct val="90000"/>
              </a:lnSpc>
              <a:spcBef>
                <a:spcPct val="20000"/>
              </a:spcBef>
              <a:buFontTx/>
              <a:buChar char="•"/>
            </a:pPr>
            <a:r>
              <a:rPr lang="en-US" sz="2800" dirty="0">
                <a:latin typeface="Calibri" pitchFamily="34" charset="0"/>
              </a:rPr>
              <a:t>Taking the exam</a:t>
            </a:r>
          </a:p>
          <a:p>
            <a:pPr marL="742950" lvl="1" indent="-285750">
              <a:lnSpc>
                <a:spcPct val="90000"/>
              </a:lnSpc>
              <a:spcBef>
                <a:spcPct val="20000"/>
              </a:spcBef>
              <a:buFontTx/>
              <a:buChar char="–"/>
            </a:pPr>
            <a:r>
              <a:rPr lang="en-US" dirty="0">
                <a:latin typeface="Calibri" pitchFamily="34" charset="0"/>
              </a:rPr>
              <a:t>Proctored exam.</a:t>
            </a:r>
          </a:p>
          <a:p>
            <a:pPr marL="742950" lvl="1" indent="-285750">
              <a:lnSpc>
                <a:spcPct val="90000"/>
              </a:lnSpc>
              <a:spcBef>
                <a:spcPct val="20000"/>
              </a:spcBef>
              <a:buFontTx/>
              <a:buChar char="–"/>
            </a:pPr>
            <a:r>
              <a:rPr lang="en-US" dirty="0">
                <a:latin typeface="Calibri" pitchFamily="34" charset="0"/>
              </a:rPr>
              <a:t>Multiple choice.</a:t>
            </a:r>
          </a:p>
          <a:p>
            <a:pPr marL="742950" lvl="1" indent="-285750">
              <a:lnSpc>
                <a:spcPct val="90000"/>
              </a:lnSpc>
              <a:spcBef>
                <a:spcPct val="20000"/>
              </a:spcBef>
              <a:buFontTx/>
              <a:buChar char="–"/>
            </a:pPr>
            <a:r>
              <a:rPr lang="en-US" dirty="0">
                <a:latin typeface="Calibri" pitchFamily="34" charset="0"/>
              </a:rPr>
              <a:t>What the fee pays for.</a:t>
            </a:r>
          </a:p>
          <a:p>
            <a:pPr marL="342900" indent="-342900">
              <a:lnSpc>
                <a:spcPct val="90000"/>
              </a:lnSpc>
              <a:spcBef>
                <a:spcPct val="20000"/>
              </a:spcBef>
              <a:buFontTx/>
              <a:buChar char="•"/>
            </a:pPr>
            <a:r>
              <a:rPr lang="en-US" sz="2800" dirty="0">
                <a:latin typeface="Calibri" pitchFamily="34" charset="0"/>
              </a:rPr>
              <a:t>Volunteer Examiners (VEs).</a:t>
            </a:r>
          </a:p>
          <a:p>
            <a:pPr marL="342900" indent="-342900">
              <a:lnSpc>
                <a:spcPct val="90000"/>
              </a:lnSpc>
              <a:spcBef>
                <a:spcPct val="20000"/>
              </a:spcBef>
              <a:buFontTx/>
              <a:buChar char="•"/>
            </a:pPr>
            <a:r>
              <a:rPr lang="en-US" sz="2800" dirty="0">
                <a:latin typeface="Calibri" pitchFamily="34" charset="0"/>
              </a:rPr>
              <a:t>Volunteer Examiner Coordinators (VECs</a:t>
            </a:r>
            <a:r>
              <a:rPr lang="en-US" sz="2800" dirty="0" smtClean="0">
                <a:latin typeface="Calibri" pitchFamily="34" charset="0"/>
              </a:rPr>
              <a:t>).</a:t>
            </a:r>
          </a:p>
          <a:p>
            <a:pPr marL="342900" indent="-342900">
              <a:lnSpc>
                <a:spcPct val="90000"/>
              </a:lnSpc>
              <a:spcBef>
                <a:spcPct val="20000"/>
              </a:spcBef>
              <a:buFontTx/>
              <a:buChar char="•"/>
            </a:pPr>
            <a:r>
              <a:rPr lang="en-US" sz="2800" dirty="0" smtClean="0">
                <a:latin typeface="Calibri" pitchFamily="34" charset="0"/>
              </a:rPr>
              <a:t>License valid when it appears in database</a:t>
            </a:r>
            <a:endParaRPr lang="en-US" sz="2800" dirty="0">
              <a:latin typeface="Calibri"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License Term and Renewal</a:t>
            </a:r>
          </a:p>
        </p:txBody>
      </p:sp>
      <p:sp>
        <p:nvSpPr>
          <p:cNvPr id="819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dirty="0">
                <a:latin typeface="Calibri" pitchFamily="34" charset="0"/>
              </a:rPr>
              <a:t>The license is free and good for 10 years.</a:t>
            </a:r>
          </a:p>
          <a:p>
            <a:pPr marL="742950" lvl="1" indent="-285750">
              <a:lnSpc>
                <a:spcPct val="90000"/>
              </a:lnSpc>
              <a:spcBef>
                <a:spcPct val="20000"/>
              </a:spcBef>
              <a:buFontTx/>
              <a:buChar char="–"/>
            </a:pPr>
            <a:r>
              <a:rPr lang="en-US" sz="2800" dirty="0">
                <a:latin typeface="Calibri" pitchFamily="34" charset="0"/>
              </a:rPr>
              <a:t>Renewable within 90 days of the expiration date</a:t>
            </a:r>
            <a:r>
              <a:rPr lang="en-US" sz="2800" dirty="0" smtClean="0">
                <a:latin typeface="Calibri" pitchFamily="34" charset="0"/>
              </a:rPr>
              <a:t>.</a:t>
            </a:r>
          </a:p>
          <a:p>
            <a:pPr marL="742950" lvl="1" indent="-285750">
              <a:lnSpc>
                <a:spcPct val="90000"/>
              </a:lnSpc>
              <a:spcBef>
                <a:spcPct val="20000"/>
              </a:spcBef>
              <a:buFontTx/>
              <a:buChar char="–"/>
            </a:pPr>
            <a:r>
              <a:rPr lang="en-US" sz="2800" dirty="0" smtClean="0">
                <a:latin typeface="Calibri" pitchFamily="34" charset="0"/>
              </a:rPr>
              <a:t>2 year grace period for renewal</a:t>
            </a:r>
            <a:endParaRPr lang="en-US" sz="2800" dirty="0">
              <a:latin typeface="Calibri" pitchFamily="34" charset="0"/>
            </a:endParaRPr>
          </a:p>
          <a:p>
            <a:pPr marL="342900" indent="-342900">
              <a:lnSpc>
                <a:spcPct val="90000"/>
              </a:lnSpc>
              <a:spcBef>
                <a:spcPct val="20000"/>
              </a:spcBef>
              <a:buFontTx/>
              <a:buChar char="•"/>
            </a:pPr>
            <a:r>
              <a:rPr lang="en-US" sz="3200" dirty="0">
                <a:latin typeface="Calibri" pitchFamily="34" charset="0"/>
              </a:rPr>
              <a:t>Some personal identification information is required.</a:t>
            </a:r>
          </a:p>
          <a:p>
            <a:pPr marL="742950" lvl="1" indent="-285750">
              <a:lnSpc>
                <a:spcPct val="90000"/>
              </a:lnSpc>
              <a:spcBef>
                <a:spcPct val="20000"/>
              </a:spcBef>
              <a:buFontTx/>
              <a:buChar char="–"/>
            </a:pPr>
            <a:r>
              <a:rPr lang="en-US" sz="2800" dirty="0">
                <a:latin typeface="Calibri" pitchFamily="34" charset="0"/>
              </a:rPr>
              <a:t>Tax ID (Social Security number).</a:t>
            </a:r>
          </a:p>
          <a:p>
            <a:pPr marL="742950" lvl="1" indent="-285750">
              <a:lnSpc>
                <a:spcPct val="90000"/>
              </a:lnSpc>
              <a:spcBef>
                <a:spcPct val="20000"/>
              </a:spcBef>
              <a:buFontTx/>
              <a:buChar char="–"/>
            </a:pPr>
            <a:r>
              <a:rPr lang="en-US" sz="2800" dirty="0">
                <a:latin typeface="Calibri" pitchFamily="34" charset="0"/>
              </a:rPr>
              <a:t>Current Mailing Address.</a:t>
            </a:r>
          </a:p>
          <a:p>
            <a:pPr marL="742950" lvl="1" indent="-285750">
              <a:lnSpc>
                <a:spcPct val="90000"/>
              </a:lnSpc>
              <a:spcBef>
                <a:spcPct val="20000"/>
              </a:spcBef>
              <a:buFontTx/>
              <a:buChar char="–"/>
            </a:pPr>
            <a:r>
              <a:rPr lang="en-US" sz="2800" dirty="0">
                <a:latin typeface="Calibri" pitchFamily="34" charset="0"/>
              </a:rPr>
              <a:t>Federal Registration Number (FRN).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Responsibilities of Licensure</a:t>
            </a:r>
          </a:p>
        </p:txBody>
      </p:sp>
      <p:sp>
        <p:nvSpPr>
          <p:cNvPr id="921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dirty="0">
                <a:latin typeface="Calibri" pitchFamily="34" charset="0"/>
              </a:rPr>
              <a:t>Prevent unauthorized operation of your station.</a:t>
            </a:r>
          </a:p>
          <a:p>
            <a:pPr marL="342900" indent="-342900">
              <a:spcBef>
                <a:spcPct val="20000"/>
              </a:spcBef>
              <a:buFontTx/>
              <a:buChar char="•"/>
            </a:pPr>
            <a:r>
              <a:rPr lang="en-US" sz="3200" dirty="0">
                <a:latin typeface="Calibri" pitchFamily="34" charset="0"/>
              </a:rPr>
              <a:t>Provide personal information as required – keep a current mailing address on file</a:t>
            </a:r>
            <a:r>
              <a:rPr lang="en-US" sz="3200" dirty="0" smtClean="0">
                <a:latin typeface="Calibri" pitchFamily="34" charset="0"/>
              </a:rPr>
              <a:t>.</a:t>
            </a:r>
          </a:p>
          <a:p>
            <a:pPr marL="800100" lvl="1" indent="-342900">
              <a:spcBef>
                <a:spcPct val="20000"/>
              </a:spcBef>
              <a:buFontTx/>
              <a:buChar char="•"/>
            </a:pPr>
            <a:r>
              <a:rPr lang="en-US" sz="3200" dirty="0" smtClean="0">
                <a:latin typeface="Calibri" pitchFamily="34" charset="0"/>
              </a:rPr>
              <a:t>Returned FCC correspondence can result in revocation of license</a:t>
            </a:r>
            <a:endParaRPr lang="en-US" sz="3200" dirty="0">
              <a:latin typeface="Calibri" pitchFamily="34" charset="0"/>
            </a:endParaRPr>
          </a:p>
          <a:p>
            <a:pPr marL="342900" indent="-342900">
              <a:spcBef>
                <a:spcPct val="20000"/>
              </a:spcBef>
              <a:buFontTx/>
              <a:buChar char="•"/>
            </a:pPr>
            <a:r>
              <a:rPr lang="en-US" sz="3200" dirty="0">
                <a:latin typeface="Calibri" pitchFamily="34" charset="0"/>
              </a:rPr>
              <a:t>Make your station available for FCC inspection upon request.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FCC ULS Web Site</a:t>
            </a:r>
          </a:p>
        </p:txBody>
      </p:sp>
      <p:sp>
        <p:nvSpPr>
          <p:cNvPr id="3072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ctr">
              <a:spcBef>
                <a:spcPct val="20000"/>
              </a:spcBef>
            </a:pPr>
            <a:r>
              <a:rPr lang="en-US" sz="3200">
                <a:solidFill>
                  <a:schemeClr val="accent2"/>
                </a:solidFill>
                <a:latin typeface="Calibri" pitchFamily="34" charset="0"/>
              </a:rPr>
              <a:t>www.wireless.fcc.gov/uls</a:t>
            </a:r>
          </a:p>
          <a:p>
            <a:pPr marL="742950" lvl="1" indent="-285750">
              <a:spcBef>
                <a:spcPct val="20000"/>
              </a:spcBef>
              <a:buFontTx/>
              <a:buChar char="–"/>
            </a:pPr>
            <a:r>
              <a:rPr lang="en-US" sz="2800">
                <a:latin typeface="Calibri" pitchFamily="34" charset="0"/>
              </a:rPr>
              <a:t>Register for on-line access to your license information.</a:t>
            </a:r>
          </a:p>
          <a:p>
            <a:pPr marL="742950" lvl="1" indent="-285750">
              <a:spcBef>
                <a:spcPct val="20000"/>
              </a:spcBef>
              <a:buFontTx/>
              <a:buChar char="–"/>
            </a:pPr>
            <a:r>
              <a:rPr lang="en-US" sz="2800">
                <a:latin typeface="Calibri" pitchFamily="34" charset="0"/>
              </a:rPr>
              <a:t>Make changes to your address and other information.</a:t>
            </a:r>
          </a:p>
          <a:p>
            <a:pPr marL="742950" lvl="1" indent="-285750">
              <a:spcBef>
                <a:spcPct val="20000"/>
              </a:spcBef>
              <a:buFontTx/>
              <a:buChar char="–"/>
            </a:pPr>
            <a:r>
              <a:rPr lang="en-US" sz="2800">
                <a:latin typeface="Calibri" pitchFamily="34" charset="0"/>
              </a:rPr>
              <a:t>Renew your license.</a:t>
            </a:r>
          </a:p>
          <a:p>
            <a:pPr marL="742950" lvl="1" indent="-285750">
              <a:spcBef>
                <a:spcPct val="20000"/>
              </a:spcBef>
              <a:buFontTx/>
              <a:buChar char="–"/>
            </a:pPr>
            <a:r>
              <a:rPr lang="en-US" sz="2800">
                <a:latin typeface="Calibri" pitchFamily="34" charset="0"/>
              </a:rPr>
              <a:t>Search for other station information.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234</TotalTime>
  <Words>2218</Words>
  <Application>Microsoft Office PowerPoint</Application>
  <PresentationFormat>On-screen Show (4:3)</PresentationFormat>
  <Paragraphs>192</Paragraphs>
  <Slides>24</Slides>
  <Notes>17</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8" baseType="lpstr">
      <vt:lpstr>Calibri</vt:lpstr>
      <vt:lpstr>Arial</vt:lpstr>
      <vt:lpstr>Office Theme</vt:lpstr>
      <vt:lpstr>Microsoft Equation 3.0</vt:lpstr>
      <vt:lpstr>Technician License Course Chapter 7  Lesson Module 15: Licensing Regulations: Terms &amp; Working with the FCC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Repeater Co-ordination</vt:lpstr>
      <vt:lpstr>PowerPoint Presentation</vt:lpstr>
      <vt:lpstr>PowerPoint Presentation</vt:lpstr>
      <vt:lpstr>ITU Regions</vt:lpstr>
      <vt:lpstr>International Communication</vt:lpstr>
      <vt:lpstr>PowerPoint Presentation</vt:lpstr>
      <vt:lpstr>PowerPoint Presentation</vt:lpstr>
      <vt:lpstr>PowerPoint Presentation</vt:lpstr>
      <vt:lpstr>Quiz Time</vt:lpstr>
      <vt:lpstr>Chapter 7 Key</vt:lpstr>
      <vt:lpstr>Chapter 7 Key</vt:lpstr>
      <vt:lpstr>Chapter 7 Key</vt:lpstr>
    </vt:vector>
  </TitlesOfParts>
  <Company>MSU-Physics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Technician License Course Chapter 7  Lesson Module 15: Licensing Regulations: Terms &amp; Working with the FCC</dc:title>
  <dc:creator>Larry</dc:creator>
  <cp:lastModifiedBy>Larry</cp:lastModifiedBy>
  <cp:revision>11</cp:revision>
  <dcterms:created xsi:type="dcterms:W3CDTF">2012-02-27T22:44:00Z</dcterms:created>
  <dcterms:modified xsi:type="dcterms:W3CDTF">2012-10-18T05:34:57Z</dcterms:modified>
</cp:coreProperties>
</file>