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59" r:id="rId4"/>
    <p:sldId id="277" r:id="rId5"/>
    <p:sldId id="278" r:id="rId6"/>
    <p:sldId id="303" r:id="rId7"/>
    <p:sldId id="304" r:id="rId8"/>
    <p:sldId id="305" r:id="rId9"/>
    <p:sldId id="306" r:id="rId10"/>
    <p:sldId id="307" r:id="rId11"/>
    <p:sldId id="308" r:id="rId12"/>
    <p:sldId id="309" r:id="rId13"/>
    <p:sldId id="310" r:id="rId14"/>
    <p:sldId id="311" r:id="rId15"/>
    <p:sldId id="312" r:id="rId16"/>
    <p:sldId id="313" r:id="rId17"/>
    <p:sldId id="314" r:id="rId18"/>
    <p:sldId id="315" r:id="rId19"/>
    <p:sldId id="316" r:id="rId20"/>
    <p:sldId id="317"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1007E69E-FAE6-44EF-BDA1-74018624C305}" type="datetimeFigureOut">
              <a:rPr lang="en-US"/>
              <a:pPr>
                <a:defRPr/>
              </a:pPr>
              <a:t>10/25/2012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DC81198-AAA6-4585-A9CE-5251367027E0}" type="slidenum">
              <a:rPr lang="en-US"/>
              <a:pPr>
                <a:defRPr/>
              </a:pPr>
              <a:t>‹#›</a:t>
            </a:fld>
            <a:endParaRPr lang="en-US"/>
          </a:p>
        </p:txBody>
      </p:sp>
    </p:spTree>
    <p:extLst>
      <p:ext uri="{BB962C8B-B14F-4D97-AF65-F5344CB8AC3E}">
        <p14:creationId xmlns="" xmlns:p14="http://schemas.microsoft.com/office/powerpoint/2010/main" val="28624895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AB6A0CE-16A3-44D6-AA75-1C8A33A293D3}"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4B60145-971B-4E71-8A54-381804AFA87B}" type="slidenum">
              <a:rPr lang="en-US"/>
              <a:pPr fontAlgn="base">
                <a:spcBef>
                  <a:spcPct val="0"/>
                </a:spcBef>
                <a:spcAft>
                  <a:spcPct val="0"/>
                </a:spcAft>
              </a:pPr>
              <a:t>10</a:t>
            </a:fld>
            <a:endParaRPr lang="en-US"/>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018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Give the students some techniques on how to identify the type of interference and how to deal with it.  Most of the interference will be unintentional.  Everyone makes a mistake and in fact most hams will cause unintentional interference at some time during their operating careers.  This type of interference should be discussed with some consideration because the student may be on the receiving end of a complaint themselves sometime.</a:t>
            </a:r>
          </a:p>
          <a:p>
            <a:pPr>
              <a:spcBef>
                <a:spcPct val="0"/>
              </a:spcBef>
            </a:pPr>
            <a:endParaRPr lang="en-US" smtClean="0"/>
          </a:p>
          <a:p>
            <a:pPr>
              <a:spcBef>
                <a:spcPct val="0"/>
              </a:spcBef>
            </a:pPr>
            <a:r>
              <a:rPr lang="en-US" smtClean="0"/>
              <a:t>Willful interference is another matter.  Give the students some strategies on how to deal with this kind of interference.  Basically document the interference and give the information to their local Official Observer.  Also avoid giving the perpetrator an audience. In most cases the person doing the interfering will give up and go somewhere else if they do not get the response and attention they are looking for.</a:t>
            </a:r>
          </a:p>
          <a:p>
            <a:pPr>
              <a:spcBef>
                <a:spcPct val="0"/>
              </a:spcBef>
            </a:pPr>
            <a:endParaRPr lang="en-US" smtClean="0"/>
          </a:p>
          <a:p>
            <a:pPr>
              <a:spcBef>
                <a:spcPct val="0"/>
              </a:spcBef>
            </a:pPr>
            <a:r>
              <a:rPr lang="en-US" smtClean="0"/>
              <a:t>In all cases, if the students receive and interference complaint, they need to take that complaint seriously and deal with it as best they can.</a:t>
            </a:r>
          </a:p>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6EC59AD-0685-4C89-B6CD-76953D7525C3}" type="slidenum">
              <a:rPr lang="en-US"/>
              <a:pPr fontAlgn="base">
                <a:spcBef>
                  <a:spcPct val="0"/>
                </a:spcBef>
                <a:spcAft>
                  <a:spcPct val="0"/>
                </a:spcAft>
              </a:pPr>
              <a:t>11</a:t>
            </a:fld>
            <a:endParaRPr lang="en-US"/>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120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It is hard to teach common sense, but try to give the students some sense of how they can avoid interference problems and how they can mitigate interference should it occur (and it will).  It is important to stress that getting into an on-the-air argument about interference is counterproductive and should be avoided.</a:t>
            </a:r>
          </a:p>
          <a:p>
            <a:pPr>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CFC9F77-484E-45D8-82CA-4778DB3D06E8}" type="slidenum">
              <a:rPr lang="en-US"/>
              <a:pPr fontAlgn="base">
                <a:spcBef>
                  <a:spcPct val="0"/>
                </a:spcBef>
                <a:spcAft>
                  <a:spcPct val="0"/>
                </a:spcAft>
              </a:pPr>
              <a:t>12</a:t>
            </a:fld>
            <a:endParaRPr lang="en-US"/>
          </a:p>
        </p:txBody>
      </p:sp>
      <p:sp>
        <p:nvSpPr>
          <p:cNvPr id="583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837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Simply stress that regardless of the technical situation, the control operator must still be able to turn off the station to prevent improper transmissions.  Remote control means that there is some sort of control link that allows the control operator to take action.  These links can be independent radio links, telephone or Internet lines.  Automatic controls are usually computers that have safeguards programmed into the controller to prevent improper operation.  You could mention the time-out timer on a repeater as an example.</a:t>
            </a:r>
          </a:p>
          <a:p>
            <a:pPr>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246B823-2D3F-4814-AC84-113B655DB4C2}" type="slidenum">
              <a:rPr lang="en-US"/>
              <a:pPr fontAlgn="base">
                <a:spcBef>
                  <a:spcPct val="0"/>
                </a:spcBef>
                <a:spcAft>
                  <a:spcPct val="0"/>
                </a:spcAft>
              </a:pPr>
              <a:t>13</a:t>
            </a:fld>
            <a:endParaRPr lang="en-US"/>
          </a:p>
        </p:txBody>
      </p:sp>
      <p:sp>
        <p:nvSpPr>
          <p:cNvPr id="696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963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Most of these prohibited transmissions should be easy to identify.  Obscene or indecent language is up to some interpretation.  Give the students some examples of things to avoid discussing on the radio.</a:t>
            </a:r>
          </a:p>
          <a:p>
            <a:pPr>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8B8FA00-5371-4E79-A774-9E02569AE116}" type="slidenum">
              <a:rPr lang="en-US"/>
              <a:pPr fontAlgn="base">
                <a:spcBef>
                  <a:spcPct val="0"/>
                </a:spcBef>
                <a:spcAft>
                  <a:spcPct val="0"/>
                </a:spcAft>
              </a:pPr>
              <a:t>14</a:t>
            </a:fld>
            <a:endParaRPr lang="en-US"/>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066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This is also another area where it can get a little gray.  Give some examples of acceptable and unacceptable business related communications.  It boils down to if the operator is going to profit in some way by the transmission, then they should not do it.  If in doubt, don’t use ham radio for the transmission.</a:t>
            </a:r>
          </a:p>
          <a:p>
            <a:pPr>
              <a:spcBef>
                <a:spcPct val="0"/>
              </a:spcBef>
            </a:pPr>
            <a:endParaRPr lang="en-US" smtClean="0"/>
          </a:p>
          <a:p>
            <a:pPr>
              <a:spcBef>
                <a:spcPct val="0"/>
              </a:spcBef>
            </a:pPr>
            <a:r>
              <a:rPr lang="en-US" smtClean="0"/>
              <a:t>This can really get sticky in the scenario of professionals using ham radio during an emergency situation. </a:t>
            </a:r>
          </a:p>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DEE2190-D4B8-41D8-937B-64803102E94B}" type="slidenum">
              <a:rPr lang="en-US"/>
              <a:pPr fontAlgn="base">
                <a:spcBef>
                  <a:spcPct val="0"/>
                </a:spcBef>
                <a:spcAft>
                  <a:spcPct val="0"/>
                </a:spcAft>
              </a:pPr>
              <a:t>15</a:t>
            </a:fld>
            <a:endParaRPr lang="en-US"/>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168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Most students will not get involved in this situation.  They should not try to hide or deceive anyone listening in on the transmission through the use of codes.  The use of codes does not necessarily have to be technical in nature.</a:t>
            </a:r>
          </a:p>
          <a:p>
            <a:pPr>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270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B09C13A-4F4D-4DDF-B5DC-DE7C29E8779E}" type="slidenum">
              <a:rPr lang="en-US"/>
              <a:pPr fontAlgn="base">
                <a:spcBef>
                  <a:spcPct val="0"/>
                </a:spcBef>
                <a:spcAft>
                  <a:spcPct val="0"/>
                </a:spcAft>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3513F34-0B7A-4CE8-81F1-96C0FDE830F9}" type="slidenum">
              <a:rPr lang="en-US"/>
              <a:pPr fontAlgn="base">
                <a:spcBef>
                  <a:spcPct val="0"/>
                </a:spcBef>
                <a:spcAft>
                  <a:spcPct val="0"/>
                </a:spcAft>
              </a:pPr>
              <a:t>17</a:t>
            </a:fld>
            <a:endParaRPr lang="en-US"/>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373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Though ham communication is generally intended for hams, there are special circumstances where the rules are set aside to support the community at large during the emergency or critical situation.  Give the students some specific examples that they might come across in their communities or regions.</a:t>
            </a:r>
          </a:p>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09DBD4C-92EE-46A5-AE14-6E89831BABCD}" type="slidenum">
              <a:rPr lang="en-US"/>
              <a:pPr fontAlgn="base">
                <a:spcBef>
                  <a:spcPct val="0"/>
                </a:spcBef>
                <a:spcAft>
                  <a:spcPct val="0"/>
                </a:spcAft>
              </a:pPr>
              <a:t>2</a:t>
            </a:fld>
            <a:endParaRPr lang="en-US"/>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632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 control operator must have a license.  This does not mean the highest class license of the group.  For kids, if they are licensed and their parents are not, the kids are the control operators not their parents.</a:t>
            </a:r>
          </a:p>
          <a:p>
            <a:pPr>
              <a:spcBef>
                <a:spcPct val="0"/>
              </a:spcBef>
            </a:pPr>
            <a:endParaRPr lang="en-US" smtClean="0"/>
          </a:p>
          <a:p>
            <a:pPr>
              <a:spcBef>
                <a:spcPct val="0"/>
              </a:spcBef>
            </a:pPr>
            <a:r>
              <a:rPr lang="en-US" smtClean="0"/>
              <a:t>If an Extra Class and a Tech Class ham are operating a station and the Tech is the control operator, then the station is restricted to Tech privileges.  If the hams want to use the Extra privileges, than the Extra Class ham is the control operator.  The control operator doesn’t necessarily mean that they are the owners of the station.</a:t>
            </a:r>
          </a:p>
          <a:p>
            <a:pPr>
              <a:spcBef>
                <a:spcPct val="0"/>
              </a:spcBef>
            </a:pPr>
            <a:endParaRPr lang="en-US" smtClean="0"/>
          </a:p>
          <a:p>
            <a:pPr>
              <a:spcBef>
                <a:spcPct val="0"/>
              </a:spcBef>
            </a:pPr>
            <a:r>
              <a:rPr lang="en-US" smtClean="0"/>
              <a:t>The control operator must be in a position to stop improper operation of the station.  In other words, they must be in a position to turn the transmitter off to prevent improper transmissions…this is the on-off switch in its simplest terms.  The control operator of a repeater must be able to turn off the repeater if there are improper transmissions being made, this is usually done by remote control.</a:t>
            </a:r>
          </a:p>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5734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F464203-F4A3-4113-BDE8-81D4FDD701E6}"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553DE0F-56F9-47FC-86EA-AF2DAB8F4C76}" type="slidenum">
              <a:rPr lang="en-US"/>
              <a:pPr fontAlgn="base">
                <a:spcBef>
                  <a:spcPct val="0"/>
                </a:spcBef>
                <a:spcAft>
                  <a:spcPct val="0"/>
                </a:spcAft>
              </a:pPr>
              <a:t>4</a:t>
            </a:fld>
            <a:endParaRPr lang="en-US"/>
          </a:p>
        </p:txBody>
      </p:sp>
      <p:sp>
        <p:nvSpPr>
          <p:cNvPr id="757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5780"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You are only required to say your call sign at 10 minute intervals and at the very end of a contact.  Give some examples of proper identification.  Also mention that regardless of the language being used for the contact, the station identification must be made in English.  It is good practice to say both call signs so that others know who is on the air…maybe they will want to join in the conversation.</a:t>
            </a:r>
          </a:p>
          <a:p>
            <a:pPr>
              <a:spcBef>
                <a:spcPct val="0"/>
              </a:spcBef>
            </a:pPr>
            <a:endParaRPr lang="en-US" smtClean="0"/>
          </a:p>
          <a:p>
            <a:pPr>
              <a:spcBef>
                <a:spcPct val="0"/>
              </a:spcBef>
            </a:pPr>
            <a:r>
              <a:rPr lang="en-US" smtClean="0"/>
              <a:t>During EMCOMM and public service operations it is often very convenient to expedite communications that Tactical Call Signs are used.  Go over the concept of Tactical Call Signs and how they might be used. Also stress that the 10 minute ID rule still applies and give an example of how to properly use the Tactical and personal call signs to satisfy this requirement.</a:t>
            </a:r>
          </a:p>
          <a:p>
            <a:pPr>
              <a:spcBef>
                <a:spcPct val="0"/>
              </a:spcBef>
            </a:pPr>
            <a:endParaRPr lang="en-US" smtClean="0"/>
          </a:p>
          <a:p>
            <a:pPr>
              <a:spcBef>
                <a:spcPct val="0"/>
              </a:spcBef>
            </a:pPr>
            <a:r>
              <a:rPr lang="en-US" smtClean="0"/>
              <a:t>Finally go over a situation where a guest operator who has a higher class license than the owner of the station, and the guest wants to use their high class privileges on the station using the lower class call sign. They would append their call with the station owners call.  </a:t>
            </a:r>
          </a:p>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CCB69AA-6165-4CBA-9F30-38485B9DE2A7}" type="slidenum">
              <a:rPr lang="en-US"/>
              <a:pPr fontAlgn="base">
                <a:spcBef>
                  <a:spcPct val="0"/>
                </a:spcBef>
                <a:spcAft>
                  <a:spcPct val="0"/>
                </a:spcAft>
              </a:pPr>
              <a:t>5</a:t>
            </a:fld>
            <a:endParaRPr lang="en-US"/>
          </a:p>
        </p:txBody>
      </p:sp>
      <p:sp>
        <p:nvSpPr>
          <p:cNvPr id="768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7680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There are many special circumstances.  The important thing here is for the students to recognize that the rules are not always hard and fast and that there are exceptions that need to be understood if they will be involved in these kinds of operations.</a:t>
            </a:r>
          </a:p>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D12C042-6804-4372-B2A0-2C96FC588A84}" type="slidenum">
              <a:rPr lang="en-US"/>
              <a:pPr fontAlgn="base">
                <a:spcBef>
                  <a:spcPct val="0"/>
                </a:spcBef>
                <a:spcAft>
                  <a:spcPct val="0"/>
                </a:spcAft>
              </a:pPr>
              <a:t>6</a:t>
            </a:fld>
            <a:endParaRPr lang="en-US"/>
          </a:p>
        </p:txBody>
      </p:sp>
      <p:sp>
        <p:nvSpPr>
          <p:cNvPr id="1024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02404"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Define third-party communications and give some examples.</a:t>
            </a:r>
          </a:p>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0342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10342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8BD3828-65C9-45FA-B55C-73E6F7C24AD4}" type="slidenum">
              <a:rPr lang="en-US"/>
              <a:pPr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91B7508-38BA-4FB0-B51D-74664C4C369A}" type="slidenum">
              <a:rPr lang="en-US"/>
              <a:pPr fontAlgn="base">
                <a:spcBef>
                  <a:spcPct val="0"/>
                </a:spcBef>
                <a:spcAft>
                  <a:spcPct val="0"/>
                </a:spcAft>
              </a:pPr>
              <a:t>8</a:t>
            </a:fld>
            <a:endParaRPr lang="en-US"/>
          </a:p>
        </p:txBody>
      </p:sp>
      <p:sp>
        <p:nvSpPr>
          <p:cNvPr id="1044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04452"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Point out the table in the text that lists the countries we have third-party agreements with.</a:t>
            </a:r>
          </a:p>
          <a:p>
            <a:pPr>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D94A10D-7E2B-4889-99A1-F742FD3D85C6}" type="slidenum">
              <a:rPr lang="en-US"/>
              <a:pPr fontAlgn="base">
                <a:spcBef>
                  <a:spcPct val="0"/>
                </a:spcBef>
                <a:spcAft>
                  <a:spcPct val="0"/>
                </a:spcAft>
              </a:pPr>
              <a:t>9</a:t>
            </a:fld>
            <a:endParaRPr lang="en-US"/>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49156" name="Rectangle 3"/>
          <p:cNvSpPr>
            <a:spLocks noGrp="1" noChangeArrowheads="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Review these “Q” signals.</a:t>
            </a:r>
          </a:p>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E55EF93-D089-43C8-A37F-6F3668C47873}"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A5661E9-F919-45C9-83F1-1CF2A3B780DA}" type="slidenum">
              <a:rPr lang="en-US"/>
              <a:pPr>
                <a:defRPr/>
              </a:pPr>
              <a:t>‹#›</a:t>
            </a:fld>
            <a:endParaRPr lang="en-US"/>
          </a:p>
        </p:txBody>
      </p:sp>
    </p:spTree>
    <p:extLst>
      <p:ext uri="{BB962C8B-B14F-4D97-AF65-F5344CB8AC3E}">
        <p14:creationId xmlns="" xmlns:p14="http://schemas.microsoft.com/office/powerpoint/2010/main" val="1385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879572E-8D39-43A7-A441-B6E8E2B12519}"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384337-8283-4456-8DE7-4A8C6D35BDA7}" type="slidenum">
              <a:rPr lang="en-US"/>
              <a:pPr>
                <a:defRPr/>
              </a:pPr>
              <a:t>‹#›</a:t>
            </a:fld>
            <a:endParaRPr lang="en-US"/>
          </a:p>
        </p:txBody>
      </p:sp>
    </p:spTree>
    <p:extLst>
      <p:ext uri="{BB962C8B-B14F-4D97-AF65-F5344CB8AC3E}">
        <p14:creationId xmlns="" xmlns:p14="http://schemas.microsoft.com/office/powerpoint/2010/main" val="3053056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1BF335B-B71A-4E0E-944B-2AE0C45C6710}"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E51B1E3-43A0-4B08-818E-E13316EF983E}" type="slidenum">
              <a:rPr lang="en-US"/>
              <a:pPr>
                <a:defRPr/>
              </a:pPr>
              <a:t>‹#›</a:t>
            </a:fld>
            <a:endParaRPr lang="en-US"/>
          </a:p>
        </p:txBody>
      </p:sp>
    </p:spTree>
    <p:extLst>
      <p:ext uri="{BB962C8B-B14F-4D97-AF65-F5344CB8AC3E}">
        <p14:creationId xmlns="" xmlns:p14="http://schemas.microsoft.com/office/powerpoint/2010/main" val="1083633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8321793-5817-4BE4-8F5D-714BD5E84658}"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6CE1B99-138A-4EA4-8B87-64F9B8907DC0}" type="slidenum">
              <a:rPr lang="en-US"/>
              <a:pPr>
                <a:defRPr/>
              </a:pPr>
              <a:t>‹#›</a:t>
            </a:fld>
            <a:endParaRPr lang="en-US"/>
          </a:p>
        </p:txBody>
      </p:sp>
    </p:spTree>
    <p:extLst>
      <p:ext uri="{BB962C8B-B14F-4D97-AF65-F5344CB8AC3E}">
        <p14:creationId xmlns="" xmlns:p14="http://schemas.microsoft.com/office/powerpoint/2010/main" val="971437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4884E0B-1CA1-4B1A-A410-2F1443AACBA3}" type="datetimeFigureOut">
              <a:rPr lang="en-US"/>
              <a:pPr>
                <a:defRPr/>
              </a:pPr>
              <a:t>10/25/2012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11B949-E31D-411B-9D99-1D6AE1999A9B}" type="slidenum">
              <a:rPr lang="en-US"/>
              <a:pPr>
                <a:defRPr/>
              </a:pPr>
              <a:t>‹#›</a:t>
            </a:fld>
            <a:endParaRPr lang="en-US"/>
          </a:p>
        </p:txBody>
      </p:sp>
    </p:spTree>
    <p:extLst>
      <p:ext uri="{BB962C8B-B14F-4D97-AF65-F5344CB8AC3E}">
        <p14:creationId xmlns="" xmlns:p14="http://schemas.microsoft.com/office/powerpoint/2010/main" val="3207750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CC148D1-9955-4A0B-8A86-C6D09AD40DED}" type="datetimeFigureOut">
              <a:rPr lang="en-US"/>
              <a:pPr>
                <a:defRPr/>
              </a:pPr>
              <a:t>10/25/2012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B7EB410-913B-4A50-814C-CCBEBEB1658C}" type="slidenum">
              <a:rPr lang="en-US"/>
              <a:pPr>
                <a:defRPr/>
              </a:pPr>
              <a:t>‹#›</a:t>
            </a:fld>
            <a:endParaRPr lang="en-US"/>
          </a:p>
        </p:txBody>
      </p:sp>
    </p:spTree>
    <p:extLst>
      <p:ext uri="{BB962C8B-B14F-4D97-AF65-F5344CB8AC3E}">
        <p14:creationId xmlns="" xmlns:p14="http://schemas.microsoft.com/office/powerpoint/2010/main" val="2394902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F680E90-FF7F-4F51-8828-BB9F5D14ACC1}" type="datetimeFigureOut">
              <a:rPr lang="en-US"/>
              <a:pPr>
                <a:defRPr/>
              </a:pPr>
              <a:t>10/25/2012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CEB2F0D-AF6F-4497-8FA6-3F844DB7AAE2}" type="slidenum">
              <a:rPr lang="en-US"/>
              <a:pPr>
                <a:defRPr/>
              </a:pPr>
              <a:t>‹#›</a:t>
            </a:fld>
            <a:endParaRPr lang="en-US"/>
          </a:p>
        </p:txBody>
      </p:sp>
    </p:spTree>
    <p:extLst>
      <p:ext uri="{BB962C8B-B14F-4D97-AF65-F5344CB8AC3E}">
        <p14:creationId xmlns="" xmlns:p14="http://schemas.microsoft.com/office/powerpoint/2010/main" val="1177565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E3B25EB-84CF-4E41-A528-005EC02DD758}" type="datetimeFigureOut">
              <a:rPr lang="en-US"/>
              <a:pPr>
                <a:defRPr/>
              </a:pPr>
              <a:t>10/25/2012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0144196-1714-43B6-BD06-727F8084F0AF}" type="slidenum">
              <a:rPr lang="en-US"/>
              <a:pPr>
                <a:defRPr/>
              </a:pPr>
              <a:t>‹#›</a:t>
            </a:fld>
            <a:endParaRPr lang="en-US"/>
          </a:p>
        </p:txBody>
      </p:sp>
    </p:spTree>
    <p:extLst>
      <p:ext uri="{BB962C8B-B14F-4D97-AF65-F5344CB8AC3E}">
        <p14:creationId xmlns="" xmlns:p14="http://schemas.microsoft.com/office/powerpoint/2010/main" val="2823708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C174E2E-9F89-40EC-B5AD-81C57320C784}" type="datetimeFigureOut">
              <a:rPr lang="en-US"/>
              <a:pPr>
                <a:defRPr/>
              </a:pPr>
              <a:t>10/25/2012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3EFCB30-53D5-4772-812D-5B55ADF7A11D}" type="slidenum">
              <a:rPr lang="en-US"/>
              <a:pPr>
                <a:defRPr/>
              </a:pPr>
              <a:t>‹#›</a:t>
            </a:fld>
            <a:endParaRPr lang="en-US"/>
          </a:p>
        </p:txBody>
      </p:sp>
    </p:spTree>
    <p:extLst>
      <p:ext uri="{BB962C8B-B14F-4D97-AF65-F5344CB8AC3E}">
        <p14:creationId xmlns="" xmlns:p14="http://schemas.microsoft.com/office/powerpoint/2010/main" val="2989480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8D59B61-B9E5-409A-B94C-C589BB0596A4}" type="datetimeFigureOut">
              <a:rPr lang="en-US"/>
              <a:pPr>
                <a:defRPr/>
              </a:pPr>
              <a:t>10/25/2012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FDB6BA7-6FAA-456B-A478-A853B1019957}" type="slidenum">
              <a:rPr lang="en-US"/>
              <a:pPr>
                <a:defRPr/>
              </a:pPr>
              <a:t>‹#›</a:t>
            </a:fld>
            <a:endParaRPr lang="en-US"/>
          </a:p>
        </p:txBody>
      </p:sp>
    </p:spTree>
    <p:extLst>
      <p:ext uri="{BB962C8B-B14F-4D97-AF65-F5344CB8AC3E}">
        <p14:creationId xmlns="" xmlns:p14="http://schemas.microsoft.com/office/powerpoint/2010/main" val="137636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4BFAA9D-0246-4FF1-A1A2-3B2DADF472F4}" type="datetimeFigureOut">
              <a:rPr lang="en-US"/>
              <a:pPr>
                <a:defRPr/>
              </a:pPr>
              <a:t>10/25/2012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96D92A0-742C-42FC-9F67-5AC2F0887AB8}" type="slidenum">
              <a:rPr lang="en-US"/>
              <a:pPr>
                <a:defRPr/>
              </a:pPr>
              <a:t>‹#›</a:t>
            </a:fld>
            <a:endParaRPr lang="en-US"/>
          </a:p>
        </p:txBody>
      </p:sp>
    </p:spTree>
    <p:extLst>
      <p:ext uri="{BB962C8B-B14F-4D97-AF65-F5344CB8AC3E}">
        <p14:creationId xmlns="" xmlns:p14="http://schemas.microsoft.com/office/powerpoint/2010/main" val="2944533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FCFCE23-9603-4E91-AD55-B08C2DA69C60}" type="datetimeFigureOut">
              <a:rPr lang="en-US"/>
              <a:pPr>
                <a:defRPr/>
              </a:pPr>
              <a:t>10/25/2012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429AC39-52EE-4464-82C9-44BD355DEA5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7"/>
          <p:cNvSpPr>
            <a:spLocks noGrp="1" noChangeArrowheads="1"/>
          </p:cNvSpPr>
          <p:nvPr>
            <p:ph type="ctrTitle"/>
          </p:nvPr>
        </p:nvSpPr>
        <p:spPr>
          <a:ln>
            <a:miter lim="800000"/>
            <a:headEnd/>
            <a:tailEnd/>
          </a:ln>
        </p:spPr>
        <p:txBody>
          <a:bodyPr rtlCol="0" anchor="t">
            <a:normAutofit fontScale="90000"/>
          </a:bodyPr>
          <a:lstStyle/>
          <a:p>
            <a:pPr fontAlgn="auto">
              <a:spcAft>
                <a:spcPts val="0"/>
              </a:spcAft>
              <a:defRPr/>
            </a:pPr>
            <a:r>
              <a:rPr lang="en-US" sz="4000" dirty="0" smtClean="0"/>
              <a:t>Technician License Course</a:t>
            </a:r>
            <a:br>
              <a:rPr lang="en-US" sz="4000" dirty="0" smtClean="0"/>
            </a:br>
            <a:r>
              <a:rPr lang="en-US" sz="4000" dirty="0" smtClean="0"/>
              <a:t>Chapter 8</a:t>
            </a:r>
            <a:br>
              <a:rPr lang="en-US" sz="4000" dirty="0" smtClean="0"/>
            </a:br>
            <a:r>
              <a:rPr lang="en-US" sz="4000" dirty="0" smtClean="0"/>
              <a:t>Operating Regulations:</a:t>
            </a:r>
            <a:br>
              <a:rPr lang="en-US" sz="4000" dirty="0" smtClean="0"/>
            </a:br>
            <a:r>
              <a:rPr lang="en-US" sz="3200" dirty="0" smtClean="0"/>
              <a:t>Control Operators; Station Identification; </a:t>
            </a:r>
            <a:br>
              <a:rPr lang="en-US" sz="3200" dirty="0" smtClean="0"/>
            </a:br>
            <a:r>
              <a:rPr lang="en-US" sz="3200" dirty="0" smtClean="0"/>
              <a:t>Third-Party Communications</a:t>
            </a:r>
            <a:br>
              <a:rPr lang="en-US" sz="3200" dirty="0" smtClean="0"/>
            </a:br>
            <a:r>
              <a:rPr lang="en-US" sz="3100" dirty="0" smtClean="0">
                <a:latin typeface="Arial" charset="0"/>
                <a:cs typeface="Arial" charset="0"/>
              </a:rPr>
              <a:t>Interference</a:t>
            </a:r>
            <a:r>
              <a:rPr lang="en-US" sz="3100" dirty="0">
                <a:latin typeface="Arial" charset="0"/>
                <a:cs typeface="Arial" charset="0"/>
              </a:rPr>
              <a:t>; Remote &amp; Automatic Operation; Prohibited Transmissions</a:t>
            </a:r>
            <a:endParaRPr lang="en-US" sz="31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Interference</a:t>
            </a:r>
          </a:p>
        </p:txBody>
      </p:sp>
      <p:sp>
        <p:nvSpPr>
          <p:cNvPr id="40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Harmful</a:t>
            </a:r>
          </a:p>
          <a:p>
            <a:pPr marL="742950" lvl="1" indent="-285750">
              <a:spcBef>
                <a:spcPct val="20000"/>
              </a:spcBef>
              <a:buFontTx/>
              <a:buChar char="–"/>
            </a:pPr>
            <a:r>
              <a:rPr lang="en-US">
                <a:latin typeface="Calibri" pitchFamily="34" charset="0"/>
              </a:rPr>
              <a:t>Interference that is disruptive but not intentional.</a:t>
            </a:r>
          </a:p>
          <a:p>
            <a:pPr marL="742950" lvl="1" indent="-285750">
              <a:spcBef>
                <a:spcPct val="20000"/>
              </a:spcBef>
              <a:buFontTx/>
              <a:buChar char="–"/>
            </a:pPr>
            <a:r>
              <a:rPr lang="en-US">
                <a:latin typeface="Calibri" pitchFamily="34" charset="0"/>
              </a:rPr>
              <a:t>Deal with it as best you can and help others avoid harmful interference.</a:t>
            </a:r>
          </a:p>
          <a:p>
            <a:pPr marL="342900" indent="-342900">
              <a:spcBef>
                <a:spcPct val="20000"/>
              </a:spcBef>
              <a:buFontTx/>
              <a:buChar char="•"/>
            </a:pPr>
            <a:r>
              <a:rPr lang="en-US" sz="2800">
                <a:latin typeface="Calibri" pitchFamily="34" charset="0"/>
              </a:rPr>
              <a:t>Willful</a:t>
            </a:r>
          </a:p>
          <a:p>
            <a:pPr marL="742950" lvl="1" indent="-285750">
              <a:spcBef>
                <a:spcPct val="20000"/>
              </a:spcBef>
              <a:buFontTx/>
              <a:buChar char="–"/>
            </a:pPr>
            <a:r>
              <a:rPr lang="en-US">
                <a:latin typeface="Calibri" pitchFamily="34" charset="0"/>
              </a:rPr>
              <a:t>Intentionally causing interference.</a:t>
            </a:r>
          </a:p>
          <a:p>
            <a:pPr marL="742950" lvl="1" indent="-285750">
              <a:spcBef>
                <a:spcPct val="20000"/>
              </a:spcBef>
              <a:buFontTx/>
              <a:buChar char="–"/>
            </a:pPr>
            <a:r>
              <a:rPr lang="en-US">
                <a:latin typeface="Calibri" pitchFamily="34" charset="0"/>
              </a:rPr>
              <a:t>This becomes a legal and law enforcement issue.</a:t>
            </a:r>
          </a:p>
          <a:p>
            <a:pPr marL="742950" lvl="1" indent="-285750">
              <a:spcBef>
                <a:spcPct val="20000"/>
              </a:spcBef>
              <a:buFontTx/>
              <a:buChar char="–"/>
            </a:pPr>
            <a:r>
              <a:rPr lang="en-US">
                <a:latin typeface="Calibri" pitchFamily="34" charset="0"/>
              </a:rPr>
              <a:t>This is rare and there are procedures to deal with this (ARRL Official Observers can help).</a:t>
            </a:r>
          </a:p>
        </p:txBody>
      </p:sp>
    </p:spTree>
    <p:extLst>
      <p:ext uri="{BB962C8B-B14F-4D97-AF65-F5344CB8AC3E}">
        <p14:creationId xmlns="" xmlns:p14="http://schemas.microsoft.com/office/powerpoint/2010/main" val="333415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Preventing Interference</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Use common sense and courtesy.</a:t>
            </a:r>
          </a:p>
          <a:p>
            <a:pPr marL="342900" indent="-342900">
              <a:spcBef>
                <a:spcPct val="20000"/>
              </a:spcBef>
              <a:buFontTx/>
              <a:buChar char="•"/>
            </a:pPr>
            <a:r>
              <a:rPr lang="en-US" sz="3200">
                <a:latin typeface="Calibri" pitchFamily="34" charset="0"/>
              </a:rPr>
              <a:t>Keep equipment in proper operating order.</a:t>
            </a:r>
          </a:p>
          <a:p>
            <a:pPr marL="342900" indent="-342900">
              <a:spcBef>
                <a:spcPct val="20000"/>
              </a:spcBef>
              <a:buFontTx/>
              <a:buChar char="•"/>
            </a:pPr>
            <a:r>
              <a:rPr lang="en-US" sz="3200">
                <a:latin typeface="Calibri" pitchFamily="34" charset="0"/>
              </a:rPr>
              <a:t>No one owns a frequency; be a good neighbor and share.</a:t>
            </a:r>
          </a:p>
          <a:p>
            <a:pPr marL="342900" indent="-342900">
              <a:spcBef>
                <a:spcPct val="20000"/>
              </a:spcBef>
              <a:buFontTx/>
              <a:buChar char="•"/>
            </a:pPr>
            <a:r>
              <a:rPr lang="en-US" sz="3200">
                <a:latin typeface="Calibri" pitchFamily="34" charset="0"/>
              </a:rPr>
              <a:t>Yield to special operations and special circumstances.</a:t>
            </a:r>
          </a:p>
        </p:txBody>
      </p:sp>
    </p:spTree>
    <p:extLst>
      <p:ext uri="{BB962C8B-B14F-4D97-AF65-F5344CB8AC3E}">
        <p14:creationId xmlns="" xmlns:p14="http://schemas.microsoft.com/office/powerpoint/2010/main" val="215381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685800" y="228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dirty="0">
                <a:latin typeface="Calibri" pitchFamily="34" charset="0"/>
              </a:rPr>
              <a:t>Remote and Automatic Control</a:t>
            </a:r>
          </a:p>
        </p:txBody>
      </p:sp>
      <p:sp>
        <p:nvSpPr>
          <p:cNvPr id="12291" name="Rectangle 5"/>
          <p:cNvSpPr>
            <a:spLocks noChangeArrowheads="1"/>
          </p:cNvSpPr>
          <p:nvPr/>
        </p:nvSpPr>
        <p:spPr bwMode="auto">
          <a:xfrm>
            <a:off x="685800" y="13716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dirty="0">
                <a:latin typeface="Calibri" pitchFamily="34" charset="0"/>
              </a:rPr>
              <a:t>Some stations, repeaters and beacons operate without the control operator physically present at the control point</a:t>
            </a:r>
            <a:r>
              <a:rPr lang="en-US" sz="2800" dirty="0" smtClean="0">
                <a:latin typeface="Calibri" pitchFamily="34" charset="0"/>
              </a:rPr>
              <a:t>.</a:t>
            </a:r>
          </a:p>
          <a:p>
            <a:pPr marL="342900" indent="-342900">
              <a:lnSpc>
                <a:spcPct val="90000"/>
              </a:lnSpc>
              <a:spcBef>
                <a:spcPct val="20000"/>
              </a:spcBef>
              <a:buFontTx/>
              <a:buChar char="•"/>
            </a:pPr>
            <a:r>
              <a:rPr lang="en-US" sz="2800" dirty="0" smtClean="0">
                <a:latin typeface="Calibri" pitchFamily="34" charset="0"/>
              </a:rPr>
              <a:t>If a repeater retransmits communications that violate the FCC rules the originating </a:t>
            </a:r>
            <a:r>
              <a:rPr lang="en-US" sz="2800" smtClean="0">
                <a:latin typeface="Calibri" pitchFamily="34" charset="0"/>
              </a:rPr>
              <a:t>station </a:t>
            </a:r>
            <a:r>
              <a:rPr lang="en-US" sz="2800" smtClean="0">
                <a:latin typeface="Calibri" pitchFamily="34" charset="0"/>
              </a:rPr>
              <a:t>is </a:t>
            </a:r>
            <a:r>
              <a:rPr lang="en-US" sz="2800" dirty="0" smtClean="0">
                <a:latin typeface="Calibri" pitchFamily="34" charset="0"/>
              </a:rPr>
              <a:t>responsible</a:t>
            </a:r>
            <a:endParaRPr lang="en-US" sz="2800" dirty="0">
              <a:latin typeface="Calibri" pitchFamily="34" charset="0"/>
            </a:endParaRPr>
          </a:p>
          <a:p>
            <a:pPr marL="342900" indent="-342900">
              <a:lnSpc>
                <a:spcPct val="90000"/>
              </a:lnSpc>
              <a:spcBef>
                <a:spcPct val="20000"/>
              </a:spcBef>
              <a:buFontTx/>
              <a:buChar char="•"/>
            </a:pPr>
            <a:r>
              <a:rPr lang="en-US" sz="2800" dirty="0">
                <a:latin typeface="Calibri" pitchFamily="34" charset="0"/>
              </a:rPr>
              <a:t>These stations must still comply with control operator stipulations.</a:t>
            </a:r>
          </a:p>
          <a:p>
            <a:pPr marL="742950" lvl="1" indent="-285750">
              <a:lnSpc>
                <a:spcPct val="90000"/>
              </a:lnSpc>
              <a:spcBef>
                <a:spcPct val="20000"/>
              </a:spcBef>
              <a:buFontTx/>
              <a:buChar char="–"/>
            </a:pPr>
            <a:r>
              <a:rPr lang="en-US" sz="2800" dirty="0">
                <a:latin typeface="Calibri" pitchFamily="34" charset="0"/>
              </a:rPr>
              <a:t>Local.</a:t>
            </a:r>
          </a:p>
          <a:p>
            <a:pPr marL="742950" lvl="1" indent="-285750">
              <a:lnSpc>
                <a:spcPct val="90000"/>
              </a:lnSpc>
              <a:spcBef>
                <a:spcPct val="20000"/>
              </a:spcBef>
              <a:buFontTx/>
              <a:buChar char="–"/>
            </a:pPr>
            <a:r>
              <a:rPr lang="en-US" sz="2800" dirty="0">
                <a:latin typeface="Calibri" pitchFamily="34" charset="0"/>
              </a:rPr>
              <a:t>Remote.</a:t>
            </a:r>
          </a:p>
          <a:p>
            <a:pPr marL="742950" lvl="1" indent="-285750">
              <a:lnSpc>
                <a:spcPct val="90000"/>
              </a:lnSpc>
              <a:spcBef>
                <a:spcPct val="20000"/>
              </a:spcBef>
              <a:buFontTx/>
              <a:buChar char="–"/>
            </a:pPr>
            <a:r>
              <a:rPr lang="en-US" sz="2800" dirty="0">
                <a:latin typeface="Calibri" pitchFamily="34" charset="0"/>
              </a:rPr>
              <a:t>Automatic.</a:t>
            </a:r>
          </a:p>
        </p:txBody>
      </p:sp>
    </p:spTree>
    <p:extLst>
      <p:ext uri="{BB962C8B-B14F-4D97-AF65-F5344CB8AC3E}">
        <p14:creationId xmlns="" xmlns:p14="http://schemas.microsoft.com/office/powerpoint/2010/main" val="244799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Prohibited Transmissions</a:t>
            </a:r>
          </a:p>
        </p:txBody>
      </p:sp>
      <p:sp>
        <p:nvSpPr>
          <p:cNvPr id="2355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a:latin typeface="Calibri" pitchFamily="34" charset="0"/>
              </a:rPr>
              <a:t>Unidentified transmissions .</a:t>
            </a:r>
          </a:p>
          <a:p>
            <a:pPr marL="742950" lvl="1" indent="-285750">
              <a:lnSpc>
                <a:spcPct val="90000"/>
              </a:lnSpc>
              <a:spcBef>
                <a:spcPct val="20000"/>
              </a:spcBef>
              <a:buFontTx/>
              <a:buChar char="–"/>
            </a:pPr>
            <a:r>
              <a:rPr lang="en-US">
                <a:latin typeface="Calibri" pitchFamily="34" charset="0"/>
              </a:rPr>
              <a:t>(not giving your call sign)</a:t>
            </a:r>
          </a:p>
          <a:p>
            <a:pPr marL="342900" indent="-342900">
              <a:lnSpc>
                <a:spcPct val="90000"/>
              </a:lnSpc>
              <a:spcBef>
                <a:spcPct val="20000"/>
              </a:spcBef>
              <a:buFontTx/>
              <a:buChar char="•"/>
            </a:pPr>
            <a:r>
              <a:rPr lang="en-US" sz="2800">
                <a:latin typeface="Calibri" pitchFamily="34" charset="0"/>
              </a:rPr>
              <a:t>False or deceptive signals.</a:t>
            </a:r>
          </a:p>
          <a:p>
            <a:pPr marL="742950" lvl="1" indent="-285750">
              <a:lnSpc>
                <a:spcPct val="90000"/>
              </a:lnSpc>
              <a:spcBef>
                <a:spcPct val="20000"/>
              </a:spcBef>
              <a:buFontTx/>
              <a:buChar char="–"/>
            </a:pPr>
            <a:r>
              <a:rPr lang="en-US">
                <a:latin typeface="Calibri" pitchFamily="34" charset="0"/>
              </a:rPr>
              <a:t> (using someone else’s call sign)</a:t>
            </a:r>
          </a:p>
          <a:p>
            <a:pPr marL="342900" indent="-342900">
              <a:lnSpc>
                <a:spcPct val="90000"/>
              </a:lnSpc>
              <a:spcBef>
                <a:spcPct val="20000"/>
              </a:spcBef>
              <a:buFontTx/>
              <a:buChar char="•"/>
            </a:pPr>
            <a:r>
              <a:rPr lang="en-US" sz="2800">
                <a:latin typeface="Calibri" pitchFamily="34" charset="0"/>
              </a:rPr>
              <a:t>False distress or emergency signals.</a:t>
            </a:r>
          </a:p>
          <a:p>
            <a:pPr marL="742950" lvl="1" indent="-285750">
              <a:lnSpc>
                <a:spcPct val="90000"/>
              </a:lnSpc>
              <a:spcBef>
                <a:spcPct val="20000"/>
              </a:spcBef>
              <a:buFontTx/>
              <a:buChar char="–"/>
            </a:pPr>
            <a:r>
              <a:rPr lang="en-US">
                <a:latin typeface="Calibri" pitchFamily="34" charset="0"/>
              </a:rPr>
              <a:t> (fake calls for help)</a:t>
            </a:r>
          </a:p>
          <a:p>
            <a:pPr marL="342900" indent="-342900">
              <a:lnSpc>
                <a:spcPct val="90000"/>
              </a:lnSpc>
              <a:spcBef>
                <a:spcPct val="20000"/>
              </a:spcBef>
              <a:buFontTx/>
              <a:buChar char="•"/>
            </a:pPr>
            <a:r>
              <a:rPr lang="en-US" sz="2800">
                <a:latin typeface="Calibri" pitchFamily="34" charset="0"/>
              </a:rPr>
              <a:t>Obscene or indecent speech.</a:t>
            </a:r>
          </a:p>
          <a:p>
            <a:pPr marL="742950" lvl="1" indent="-285750">
              <a:lnSpc>
                <a:spcPct val="90000"/>
              </a:lnSpc>
              <a:spcBef>
                <a:spcPct val="20000"/>
              </a:spcBef>
              <a:buFontTx/>
              <a:buChar char="–"/>
            </a:pPr>
            <a:r>
              <a:rPr lang="en-US">
                <a:latin typeface="Calibri" pitchFamily="34" charset="0"/>
              </a:rPr>
              <a:t>(up to interpretation)</a:t>
            </a:r>
          </a:p>
          <a:p>
            <a:pPr marL="342900" indent="-342900">
              <a:lnSpc>
                <a:spcPct val="90000"/>
              </a:lnSpc>
              <a:spcBef>
                <a:spcPct val="20000"/>
              </a:spcBef>
              <a:buFontTx/>
              <a:buChar char="•"/>
            </a:pPr>
            <a:r>
              <a:rPr lang="en-US" sz="2800">
                <a:latin typeface="Calibri" pitchFamily="34" charset="0"/>
              </a:rPr>
              <a:t>Music.</a:t>
            </a:r>
          </a:p>
        </p:txBody>
      </p:sp>
    </p:spTree>
    <p:extLst>
      <p:ext uri="{BB962C8B-B14F-4D97-AF65-F5344CB8AC3E}">
        <p14:creationId xmlns="" xmlns:p14="http://schemas.microsoft.com/office/powerpoint/2010/main" val="1931172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No Business Communications</a:t>
            </a:r>
          </a:p>
        </p:txBody>
      </p:sp>
      <p:sp>
        <p:nvSpPr>
          <p:cNvPr id="2457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You cannot make a profit through the use of transmissions made via ham radio.</a:t>
            </a:r>
          </a:p>
          <a:p>
            <a:pPr marL="342900" indent="-342900">
              <a:spcBef>
                <a:spcPct val="20000"/>
              </a:spcBef>
              <a:buFontTx/>
              <a:buChar char="•"/>
            </a:pPr>
            <a:r>
              <a:rPr lang="en-US" sz="3200">
                <a:latin typeface="Calibri" pitchFamily="34" charset="0"/>
              </a:rPr>
              <a:t>Advertising ham radio gear is okay as long as it’s not your regular business</a:t>
            </a:r>
          </a:p>
          <a:p>
            <a:pPr marL="342900" indent="-342900">
              <a:spcBef>
                <a:spcPct val="20000"/>
              </a:spcBef>
              <a:buFontTx/>
              <a:buChar char="•"/>
            </a:pPr>
            <a:r>
              <a:rPr lang="en-US" sz="3200">
                <a:latin typeface="Calibri" pitchFamily="34" charset="0"/>
              </a:rPr>
              <a:t>Exception: teachers may use ham radio in their classrooms.</a:t>
            </a:r>
          </a:p>
        </p:txBody>
      </p:sp>
    </p:spTree>
    <p:extLst>
      <p:ext uri="{BB962C8B-B14F-4D97-AF65-F5344CB8AC3E}">
        <p14:creationId xmlns="" xmlns:p14="http://schemas.microsoft.com/office/powerpoint/2010/main" val="3280350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No Encrypted Transmissions</a:t>
            </a:r>
          </a:p>
        </p:txBody>
      </p:sp>
      <p:sp>
        <p:nvSpPr>
          <p:cNvPr id="2560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Encryption involves encoding information for transmission that must be decoded upon reception to interpret the information.</a:t>
            </a:r>
          </a:p>
          <a:p>
            <a:pPr marL="342900" indent="-342900">
              <a:spcBef>
                <a:spcPct val="20000"/>
              </a:spcBef>
              <a:buFontTx/>
              <a:buChar char="•"/>
            </a:pPr>
            <a:r>
              <a:rPr lang="en-US" sz="3200">
                <a:latin typeface="Calibri" pitchFamily="34" charset="0"/>
              </a:rPr>
              <a:t>This is okay if:</a:t>
            </a:r>
          </a:p>
          <a:p>
            <a:pPr marL="742950" lvl="1" indent="-285750">
              <a:spcBef>
                <a:spcPct val="20000"/>
              </a:spcBef>
              <a:buFontTx/>
              <a:buChar char="–"/>
            </a:pPr>
            <a:r>
              <a:rPr lang="en-US" sz="2800">
                <a:latin typeface="Calibri" pitchFamily="34" charset="0"/>
              </a:rPr>
              <a:t>Coding is open source.</a:t>
            </a:r>
          </a:p>
          <a:p>
            <a:pPr marL="742950" lvl="1" indent="-285750">
              <a:spcBef>
                <a:spcPct val="20000"/>
              </a:spcBef>
              <a:buFontTx/>
              <a:buChar char="–"/>
            </a:pPr>
            <a:r>
              <a:rPr lang="en-US" sz="2800">
                <a:latin typeface="Calibri" pitchFamily="34" charset="0"/>
              </a:rPr>
              <a:t>Intention is not to hide the message or deceive.</a:t>
            </a:r>
          </a:p>
        </p:txBody>
      </p:sp>
    </p:spTree>
    <p:extLst>
      <p:ext uri="{BB962C8B-B14F-4D97-AF65-F5344CB8AC3E}">
        <p14:creationId xmlns="" xmlns:p14="http://schemas.microsoft.com/office/powerpoint/2010/main" val="2698920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No Broadcasting</a:t>
            </a:r>
          </a:p>
        </p:txBody>
      </p:sp>
      <p:sp>
        <p:nvSpPr>
          <p:cNvPr id="2662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Broadcasting is sending one-way transmissions with no expectation of getting a response.</a:t>
            </a:r>
          </a:p>
          <a:p>
            <a:pPr marL="742950" lvl="1" indent="-285750">
              <a:spcBef>
                <a:spcPct val="20000"/>
              </a:spcBef>
              <a:buFontTx/>
              <a:buChar char="–"/>
            </a:pPr>
            <a:r>
              <a:rPr lang="en-US">
                <a:latin typeface="Calibri" pitchFamily="34" charset="0"/>
              </a:rPr>
              <a:t>News</a:t>
            </a:r>
          </a:p>
          <a:p>
            <a:pPr marL="742950" lvl="1" indent="-285750">
              <a:spcBef>
                <a:spcPct val="20000"/>
              </a:spcBef>
              <a:buFontTx/>
              <a:buChar char="–"/>
            </a:pPr>
            <a:r>
              <a:rPr lang="en-US">
                <a:latin typeface="Calibri" pitchFamily="34" charset="0"/>
              </a:rPr>
              <a:t>Music</a:t>
            </a:r>
          </a:p>
          <a:p>
            <a:pPr marL="342900" indent="-342900">
              <a:spcBef>
                <a:spcPct val="20000"/>
              </a:spcBef>
              <a:buFontTx/>
              <a:buChar char="•"/>
            </a:pPr>
            <a:r>
              <a:rPr lang="en-US" sz="2800">
                <a:latin typeface="Calibri" pitchFamily="34" charset="0"/>
              </a:rPr>
              <a:t>Exceptions:</a:t>
            </a:r>
          </a:p>
          <a:p>
            <a:pPr marL="742950" lvl="1" indent="-285750">
              <a:spcBef>
                <a:spcPct val="20000"/>
              </a:spcBef>
              <a:buFontTx/>
              <a:buChar char="–"/>
            </a:pPr>
            <a:r>
              <a:rPr lang="en-US">
                <a:latin typeface="Calibri" pitchFamily="34" charset="0"/>
              </a:rPr>
              <a:t>Code practice.</a:t>
            </a:r>
          </a:p>
          <a:p>
            <a:pPr marL="742950" lvl="1" indent="-285750">
              <a:spcBef>
                <a:spcPct val="20000"/>
              </a:spcBef>
              <a:buFontTx/>
              <a:buChar char="–"/>
            </a:pPr>
            <a:r>
              <a:rPr lang="en-US">
                <a:latin typeface="Calibri" pitchFamily="34" charset="0"/>
              </a:rPr>
              <a:t>Ham radio related bulletins.</a:t>
            </a:r>
          </a:p>
          <a:p>
            <a:pPr marL="742950" lvl="1" indent="-285750">
              <a:spcBef>
                <a:spcPct val="20000"/>
              </a:spcBef>
              <a:buFontTx/>
              <a:buChar char="–"/>
            </a:pPr>
            <a:r>
              <a:rPr lang="en-US">
                <a:latin typeface="Calibri" pitchFamily="34" charset="0"/>
              </a:rPr>
              <a:t>Re-transmission of shuttle communications.</a:t>
            </a:r>
          </a:p>
          <a:p>
            <a:pPr marL="342900" indent="-342900">
              <a:spcBef>
                <a:spcPct val="20000"/>
              </a:spcBef>
              <a:buFontTx/>
              <a:buChar char="•"/>
            </a:pPr>
            <a:endParaRPr lang="en-US" sz="2800">
              <a:latin typeface="Calibri" pitchFamily="34" charset="0"/>
            </a:endParaRPr>
          </a:p>
        </p:txBody>
      </p:sp>
    </p:spTree>
    <p:extLst>
      <p:ext uri="{BB962C8B-B14F-4D97-AF65-F5344CB8AC3E}">
        <p14:creationId xmlns="" xmlns:p14="http://schemas.microsoft.com/office/powerpoint/2010/main" val="69672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ChangeArrowheads="1"/>
          </p:cNvSpPr>
          <p:nvPr/>
        </p:nvSpPr>
        <p:spPr bwMode="auto">
          <a:xfrm>
            <a:off x="685800" y="228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dirty="0">
                <a:latin typeface="Calibri" pitchFamily="34" charset="0"/>
              </a:rPr>
              <a:t>Special Circumstances</a:t>
            </a:r>
          </a:p>
        </p:txBody>
      </p:sp>
      <p:sp>
        <p:nvSpPr>
          <p:cNvPr id="27651" name="Rectangle 5"/>
          <p:cNvSpPr>
            <a:spLocks noChangeArrowheads="1"/>
          </p:cNvSpPr>
          <p:nvPr/>
        </p:nvSpPr>
        <p:spPr bwMode="auto">
          <a:xfrm>
            <a:off x="685800" y="14478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dirty="0">
                <a:latin typeface="Calibri" pitchFamily="34" charset="0"/>
              </a:rPr>
              <a:t>Ham communication is generally intended for hams.</a:t>
            </a:r>
          </a:p>
          <a:p>
            <a:pPr marL="342900" indent="-342900">
              <a:lnSpc>
                <a:spcPct val="90000"/>
              </a:lnSpc>
              <a:spcBef>
                <a:spcPct val="20000"/>
              </a:spcBef>
              <a:buFontTx/>
              <a:buChar char="•"/>
            </a:pPr>
            <a:r>
              <a:rPr lang="en-US" sz="3200" dirty="0">
                <a:latin typeface="Calibri" pitchFamily="34" charset="0"/>
              </a:rPr>
              <a:t>Emergencies and critical situations create special circumstances.</a:t>
            </a:r>
          </a:p>
          <a:p>
            <a:pPr marL="342900" indent="-342900">
              <a:lnSpc>
                <a:spcPct val="90000"/>
              </a:lnSpc>
              <a:spcBef>
                <a:spcPct val="20000"/>
              </a:spcBef>
              <a:buFontTx/>
              <a:buChar char="•"/>
            </a:pPr>
            <a:r>
              <a:rPr lang="en-US" sz="3200" dirty="0">
                <a:latin typeface="Calibri" pitchFamily="34" charset="0"/>
              </a:rPr>
              <a:t>Special commemorative events may qualify as special circumstances</a:t>
            </a:r>
            <a:r>
              <a:rPr lang="en-US" sz="3200" dirty="0" smtClean="0">
                <a:latin typeface="Calibri" pitchFamily="34" charset="0"/>
              </a:rPr>
              <a:t>.</a:t>
            </a:r>
          </a:p>
          <a:p>
            <a:pPr marL="800100" lvl="1" indent="-342900">
              <a:lnSpc>
                <a:spcPct val="90000"/>
              </a:lnSpc>
              <a:spcBef>
                <a:spcPct val="20000"/>
              </a:spcBef>
              <a:buFontTx/>
              <a:buChar char="•"/>
            </a:pPr>
            <a:r>
              <a:rPr lang="en-US" sz="3200" dirty="0" smtClean="0">
                <a:latin typeface="Calibri" pitchFamily="34" charset="0"/>
              </a:rPr>
              <a:t>Armed Forces Day Communication Test</a:t>
            </a:r>
            <a:endParaRPr lang="en-US" sz="3200" dirty="0">
              <a:latin typeface="Calibri" pitchFamily="34" charset="0"/>
            </a:endParaRPr>
          </a:p>
          <a:p>
            <a:pPr marL="342900" indent="-342900">
              <a:lnSpc>
                <a:spcPct val="90000"/>
              </a:lnSpc>
              <a:spcBef>
                <a:spcPct val="20000"/>
              </a:spcBef>
              <a:buFontTx/>
              <a:buChar char="•"/>
            </a:pPr>
            <a:r>
              <a:rPr lang="en-US" sz="3200" dirty="0">
                <a:latin typeface="Calibri" pitchFamily="34" charset="0"/>
              </a:rPr>
              <a:t>Normal rules return when the situation returns to normal.</a:t>
            </a:r>
          </a:p>
        </p:txBody>
      </p:sp>
    </p:spTree>
    <p:extLst>
      <p:ext uri="{BB962C8B-B14F-4D97-AF65-F5344CB8AC3E}">
        <p14:creationId xmlns="" xmlns:p14="http://schemas.microsoft.com/office/powerpoint/2010/main" val="3608786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a:t>
            </a:r>
            <a:endParaRPr lang="en-US" dirty="0"/>
          </a:p>
        </p:txBody>
      </p:sp>
      <p:sp>
        <p:nvSpPr>
          <p:cNvPr id="3" name="Content Placeholder 2"/>
          <p:cNvSpPr>
            <a:spLocks noGrp="1"/>
          </p:cNvSpPr>
          <p:nvPr>
            <p:ph idx="1"/>
          </p:nvPr>
        </p:nvSpPr>
        <p:spPr/>
        <p:txBody>
          <a:bodyPr/>
          <a:lstStyle/>
          <a:p>
            <a:r>
              <a:rPr lang="en-US" dirty="0" smtClean="0"/>
              <a:t>Chapter 8</a:t>
            </a:r>
            <a:endParaRPr lang="en-US" dirty="0"/>
          </a:p>
        </p:txBody>
      </p:sp>
    </p:spTree>
    <p:extLst>
      <p:ext uri="{BB962C8B-B14F-4D97-AF65-F5344CB8AC3E}">
        <p14:creationId xmlns="" xmlns:p14="http://schemas.microsoft.com/office/powerpoint/2010/main" val="23436141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04800"/>
            <a:ext cx="8229600" cy="1143000"/>
          </a:xfrm>
        </p:spPr>
        <p:txBody>
          <a:bodyPr/>
          <a:lstStyle/>
          <a:p>
            <a:r>
              <a:rPr lang="en-US" dirty="0" smtClean="0"/>
              <a:t>Chapter 8 key</a:t>
            </a:r>
            <a:endParaRPr lang="en-US" dirty="0"/>
          </a:p>
        </p:txBody>
      </p:sp>
      <p:sp>
        <p:nvSpPr>
          <p:cNvPr id="5" name="Content Placeholder 4"/>
          <p:cNvSpPr>
            <a:spLocks noGrp="1"/>
          </p:cNvSpPr>
          <p:nvPr>
            <p:ph sz="half" idx="1"/>
          </p:nvPr>
        </p:nvSpPr>
        <p:spPr/>
        <p:txBody>
          <a:bodyPr/>
          <a:lstStyle/>
          <a:p>
            <a:r>
              <a:rPr lang="en-US" sz="2400" b="1" dirty="0"/>
              <a:t>Section 8.1</a:t>
            </a:r>
            <a:endParaRPr lang="en-US" sz="2400" dirty="0"/>
          </a:p>
          <a:p>
            <a:r>
              <a:rPr lang="en-US" sz="2400" dirty="0"/>
              <a:t>T1E01		</a:t>
            </a:r>
            <a:r>
              <a:rPr lang="en-US" sz="2400" b="1" u="heavy" dirty="0"/>
              <a:t>A</a:t>
            </a:r>
            <a:r>
              <a:rPr lang="en-US" sz="2400" dirty="0"/>
              <a:t>  B  C  D  </a:t>
            </a:r>
          </a:p>
          <a:p>
            <a:r>
              <a:rPr lang="en-US" sz="2400" dirty="0"/>
              <a:t>T1E02		A  B  C  </a:t>
            </a:r>
            <a:r>
              <a:rPr lang="en-US" sz="2400" b="1" u="heavy" dirty="0"/>
              <a:t>D</a:t>
            </a:r>
            <a:r>
              <a:rPr lang="en-US" sz="2400" dirty="0"/>
              <a:t>  </a:t>
            </a:r>
          </a:p>
          <a:p>
            <a:r>
              <a:rPr lang="en-US" sz="2400" dirty="0"/>
              <a:t>T1E03		</a:t>
            </a:r>
            <a:r>
              <a:rPr lang="en-US" sz="2400" b="1" u="heavy" dirty="0"/>
              <a:t>A</a:t>
            </a:r>
            <a:r>
              <a:rPr lang="en-US" sz="2400" dirty="0"/>
              <a:t>  B  C  D  </a:t>
            </a:r>
          </a:p>
          <a:p>
            <a:r>
              <a:rPr lang="en-US" sz="2400" dirty="0"/>
              <a:t>T1E04		A  B  C  </a:t>
            </a:r>
            <a:r>
              <a:rPr lang="en-US" sz="2400" b="1" u="heavy" dirty="0"/>
              <a:t>D</a:t>
            </a:r>
            <a:r>
              <a:rPr lang="en-US" sz="2400" dirty="0"/>
              <a:t>  </a:t>
            </a:r>
          </a:p>
          <a:p>
            <a:r>
              <a:rPr lang="en-US" sz="2400" dirty="0"/>
              <a:t>T1E05		A  B  </a:t>
            </a:r>
            <a:r>
              <a:rPr lang="en-US" sz="2400" b="1" u="heavy" dirty="0"/>
              <a:t>C</a:t>
            </a:r>
            <a:r>
              <a:rPr lang="en-US" sz="2400" dirty="0"/>
              <a:t>  D  </a:t>
            </a:r>
          </a:p>
          <a:p>
            <a:r>
              <a:rPr lang="en-US" sz="2400" dirty="0"/>
              <a:t>T1E07		A  B  C  </a:t>
            </a:r>
            <a:r>
              <a:rPr lang="en-US" sz="2400" b="1" u="heavy" dirty="0"/>
              <a:t>D</a:t>
            </a:r>
            <a:r>
              <a:rPr lang="en-US" sz="2400" dirty="0"/>
              <a:t>  </a:t>
            </a:r>
          </a:p>
          <a:p>
            <a:r>
              <a:rPr lang="en-US" sz="2400" dirty="0"/>
              <a:t>T1E11		A  B  C  </a:t>
            </a:r>
            <a:r>
              <a:rPr lang="en-US" sz="2400" b="1" u="heavy" dirty="0"/>
              <a:t>D</a:t>
            </a:r>
            <a:r>
              <a:rPr lang="en-US" sz="2400" dirty="0"/>
              <a:t>  </a:t>
            </a:r>
          </a:p>
          <a:p>
            <a:r>
              <a:rPr lang="en-US" sz="2400" dirty="0"/>
              <a:t>T1F08		</a:t>
            </a:r>
            <a:r>
              <a:rPr lang="en-US" sz="2400" b="1" u="heavy" dirty="0"/>
              <a:t>A</a:t>
            </a:r>
            <a:r>
              <a:rPr lang="en-US" sz="2400" dirty="0"/>
              <a:t>  B  C  D  </a:t>
            </a:r>
          </a:p>
          <a:p>
            <a:endParaRPr lang="en-US" dirty="0"/>
          </a:p>
        </p:txBody>
      </p:sp>
      <p:sp>
        <p:nvSpPr>
          <p:cNvPr id="6" name="Content Placeholder 5"/>
          <p:cNvSpPr>
            <a:spLocks noGrp="1"/>
          </p:cNvSpPr>
          <p:nvPr>
            <p:ph sz="half" idx="2"/>
          </p:nvPr>
        </p:nvSpPr>
        <p:spPr/>
        <p:txBody>
          <a:bodyPr/>
          <a:lstStyle/>
          <a:p>
            <a:r>
              <a:rPr lang="en-US" sz="2000" b="1" dirty="0"/>
              <a:t>Section 8.2</a:t>
            </a:r>
            <a:endParaRPr lang="en-US" sz="2000" dirty="0"/>
          </a:p>
          <a:p>
            <a:r>
              <a:rPr lang="en-US" sz="2000" dirty="0"/>
              <a:t>T1A05		A  B  C  </a:t>
            </a:r>
            <a:r>
              <a:rPr lang="en-US" sz="2000" b="1" u="heavy" dirty="0"/>
              <a:t>D</a:t>
            </a:r>
            <a:endParaRPr lang="en-US" sz="2000" dirty="0"/>
          </a:p>
          <a:p>
            <a:r>
              <a:rPr lang="en-US" sz="2000" dirty="0"/>
              <a:t>T1D11		</a:t>
            </a:r>
            <a:r>
              <a:rPr lang="en-US" sz="2000" b="1" u="heavy" dirty="0"/>
              <a:t>A</a:t>
            </a:r>
            <a:r>
              <a:rPr lang="en-US" sz="2000" dirty="0"/>
              <a:t>  B  C  D</a:t>
            </a:r>
          </a:p>
          <a:p>
            <a:r>
              <a:rPr lang="en-US" sz="2000" dirty="0"/>
              <a:t>T1F01		</a:t>
            </a:r>
            <a:r>
              <a:rPr lang="en-US" sz="2000" b="1" u="heavy" dirty="0"/>
              <a:t>A</a:t>
            </a:r>
            <a:r>
              <a:rPr lang="en-US" sz="2000" dirty="0"/>
              <a:t>  B  C  D</a:t>
            </a:r>
          </a:p>
          <a:p>
            <a:r>
              <a:rPr lang="en-US" sz="2000" dirty="0"/>
              <a:t>T1F02		A  B  </a:t>
            </a:r>
            <a:r>
              <a:rPr lang="en-US" sz="2000" b="1" u="heavy" dirty="0"/>
              <a:t>C</a:t>
            </a:r>
            <a:r>
              <a:rPr lang="en-US" sz="2000" dirty="0"/>
              <a:t>  D</a:t>
            </a:r>
          </a:p>
          <a:p>
            <a:r>
              <a:rPr lang="en-US" sz="2000" dirty="0"/>
              <a:t>T1F03		A  B  C  </a:t>
            </a:r>
            <a:r>
              <a:rPr lang="en-US" sz="2000" b="1" u="heavy" dirty="0"/>
              <a:t>D</a:t>
            </a:r>
            <a:endParaRPr lang="en-US" sz="2000" dirty="0"/>
          </a:p>
          <a:p>
            <a:r>
              <a:rPr lang="en-US" sz="2000" dirty="0"/>
              <a:t>T1F04		A  B  </a:t>
            </a:r>
            <a:r>
              <a:rPr lang="en-US" sz="2000" b="1" u="heavy" dirty="0"/>
              <a:t>C</a:t>
            </a:r>
            <a:r>
              <a:rPr lang="en-US" sz="2000" dirty="0"/>
              <a:t>  D</a:t>
            </a:r>
          </a:p>
          <a:p>
            <a:r>
              <a:rPr lang="en-US" sz="2000" dirty="0"/>
              <a:t>T1F05		A  </a:t>
            </a:r>
            <a:r>
              <a:rPr lang="en-US" sz="2000" b="1" u="heavy" dirty="0"/>
              <a:t>B</a:t>
            </a:r>
            <a:r>
              <a:rPr lang="en-US" sz="2000" dirty="0"/>
              <a:t>  C  D</a:t>
            </a:r>
          </a:p>
          <a:p>
            <a:r>
              <a:rPr lang="en-US" sz="2000" dirty="0"/>
              <a:t>T1F06		A  B  C  </a:t>
            </a:r>
            <a:r>
              <a:rPr lang="en-US" sz="2000" b="1" u="heavy" dirty="0"/>
              <a:t>D</a:t>
            </a:r>
            <a:endParaRPr lang="en-US" sz="2000" dirty="0"/>
          </a:p>
          <a:p>
            <a:r>
              <a:rPr lang="en-US" sz="2000" dirty="0"/>
              <a:t>T1F07		A  B  C  </a:t>
            </a:r>
            <a:r>
              <a:rPr lang="en-US" sz="2000" b="1" u="heavy" dirty="0"/>
              <a:t>D</a:t>
            </a:r>
            <a:endParaRPr lang="en-US" sz="2000" dirty="0"/>
          </a:p>
          <a:p>
            <a:r>
              <a:rPr lang="en-US" sz="2000" dirty="0"/>
              <a:t>T2A06		</a:t>
            </a:r>
            <a:r>
              <a:rPr lang="en-US" sz="2000" b="1" u="heavy" dirty="0"/>
              <a:t>A</a:t>
            </a:r>
            <a:r>
              <a:rPr lang="en-US" sz="2000" dirty="0"/>
              <a:t>  B  C  D</a:t>
            </a:r>
          </a:p>
          <a:p>
            <a:r>
              <a:rPr lang="en-US" sz="2000" dirty="0"/>
              <a:t>T2A07		A  B  C  </a:t>
            </a:r>
            <a:r>
              <a:rPr lang="en-US" sz="2000" b="1" u="heavy" dirty="0"/>
              <a:t>D</a:t>
            </a:r>
            <a:endParaRPr lang="en-US" sz="2000" dirty="0"/>
          </a:p>
          <a:p>
            <a:r>
              <a:rPr lang="en-US" sz="2000" dirty="0"/>
              <a:t>T2B09		</a:t>
            </a:r>
            <a:r>
              <a:rPr lang="en-US" sz="2000" b="1" u="heavy" dirty="0"/>
              <a:t>A</a:t>
            </a:r>
            <a:r>
              <a:rPr lang="en-US" sz="2000" dirty="0"/>
              <a:t>  B  C  D</a:t>
            </a:r>
          </a:p>
          <a:p>
            <a:endParaRPr lang="en-US" dirty="0"/>
          </a:p>
        </p:txBody>
      </p:sp>
    </p:spTree>
    <p:extLst>
      <p:ext uri="{BB962C8B-B14F-4D97-AF65-F5344CB8AC3E}">
        <p14:creationId xmlns="" xmlns:p14="http://schemas.microsoft.com/office/powerpoint/2010/main" val="4253243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685800" y="228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dirty="0">
                <a:latin typeface="Calibri" pitchFamily="34" charset="0"/>
              </a:rPr>
              <a:t>Control Operator</a:t>
            </a:r>
          </a:p>
        </p:txBody>
      </p:sp>
      <p:sp>
        <p:nvSpPr>
          <p:cNvPr id="3075" name="Rectangle 5"/>
          <p:cNvSpPr>
            <a:spLocks noChangeArrowheads="1"/>
          </p:cNvSpPr>
          <p:nvPr/>
        </p:nvSpPr>
        <p:spPr bwMode="auto">
          <a:xfrm>
            <a:off x="609600" y="15240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smtClean="0">
                <a:latin typeface="Calibri" pitchFamily="34" charset="0"/>
              </a:rPr>
              <a:t>An Amateur Station must have a control operator only when the station is transmitting.</a:t>
            </a:r>
          </a:p>
          <a:p>
            <a:pPr marL="342900" indent="-342900">
              <a:spcBef>
                <a:spcPct val="20000"/>
              </a:spcBef>
              <a:buFontTx/>
              <a:buChar char="•"/>
            </a:pPr>
            <a:r>
              <a:rPr lang="en-US" sz="2800" dirty="0" smtClean="0">
                <a:latin typeface="Calibri" pitchFamily="34" charset="0"/>
              </a:rPr>
              <a:t>Must </a:t>
            </a:r>
            <a:r>
              <a:rPr lang="en-US" sz="2800" dirty="0">
                <a:latin typeface="Calibri" pitchFamily="34" charset="0"/>
              </a:rPr>
              <a:t>have a valid </a:t>
            </a:r>
            <a:r>
              <a:rPr lang="en-US" sz="2800" dirty="0" smtClean="0">
                <a:latin typeface="Calibri" pitchFamily="34" charset="0"/>
              </a:rPr>
              <a:t>Amateur </a:t>
            </a:r>
            <a:r>
              <a:rPr lang="en-US" sz="2800" dirty="0">
                <a:latin typeface="Calibri" pitchFamily="34" charset="0"/>
              </a:rPr>
              <a:t>Radio </a:t>
            </a:r>
            <a:r>
              <a:rPr lang="en-US" sz="2800" dirty="0" smtClean="0">
                <a:latin typeface="Calibri" pitchFamily="34" charset="0"/>
              </a:rPr>
              <a:t>License that appears in the FCC database, or an alien authorized for reciprocal operation.</a:t>
            </a:r>
            <a:endParaRPr lang="en-US" sz="2800" dirty="0">
              <a:latin typeface="Calibri" pitchFamily="34" charset="0"/>
            </a:endParaRPr>
          </a:p>
          <a:p>
            <a:pPr marL="342900" indent="-342900">
              <a:spcBef>
                <a:spcPct val="20000"/>
              </a:spcBef>
              <a:buFontTx/>
              <a:buChar char="•"/>
            </a:pPr>
            <a:r>
              <a:rPr lang="en-US" sz="2800" dirty="0">
                <a:latin typeface="Calibri" pitchFamily="34" charset="0"/>
              </a:rPr>
              <a:t>Station must operate within the authorization of the control operator’s license.</a:t>
            </a:r>
          </a:p>
          <a:p>
            <a:pPr marL="342900" indent="-342900">
              <a:spcBef>
                <a:spcPct val="20000"/>
              </a:spcBef>
              <a:buFontTx/>
              <a:buChar char="•"/>
            </a:pPr>
            <a:r>
              <a:rPr lang="en-US" sz="2800" dirty="0">
                <a:latin typeface="Calibri" pitchFamily="34" charset="0"/>
              </a:rPr>
              <a:t>Control operator must be present at the control point of the station (the on-off switch) or remotely connected by a control link.</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8 key</a:t>
            </a:r>
            <a:endParaRPr lang="en-US" dirty="0"/>
          </a:p>
        </p:txBody>
      </p:sp>
      <p:sp>
        <p:nvSpPr>
          <p:cNvPr id="3" name="Content Placeholder 2"/>
          <p:cNvSpPr>
            <a:spLocks noGrp="1"/>
          </p:cNvSpPr>
          <p:nvPr>
            <p:ph sz="half" idx="1"/>
          </p:nvPr>
        </p:nvSpPr>
        <p:spPr/>
        <p:txBody>
          <a:bodyPr/>
          <a:lstStyle/>
          <a:p>
            <a:r>
              <a:rPr lang="en-US" sz="2000" b="1" dirty="0"/>
              <a:t>Section 8.3</a:t>
            </a:r>
            <a:endParaRPr lang="en-US" sz="2000" dirty="0"/>
          </a:p>
          <a:p>
            <a:r>
              <a:rPr lang="en-US" sz="2000" dirty="0"/>
              <a:t>T1A04		A  B  </a:t>
            </a:r>
            <a:r>
              <a:rPr lang="en-US" sz="2000" b="1" u="heavy" dirty="0"/>
              <a:t>C</a:t>
            </a:r>
            <a:r>
              <a:rPr lang="en-US" sz="2000" dirty="0"/>
              <a:t>  D  </a:t>
            </a:r>
          </a:p>
          <a:p>
            <a:r>
              <a:rPr lang="en-US" sz="2000" dirty="0"/>
              <a:t>T2B07		A  B  C  </a:t>
            </a:r>
            <a:r>
              <a:rPr lang="en-US" sz="2000" b="1" u="heavy" dirty="0"/>
              <a:t>D</a:t>
            </a:r>
            <a:r>
              <a:rPr lang="en-US" sz="2000" dirty="0"/>
              <a:t>  </a:t>
            </a:r>
          </a:p>
          <a:p>
            <a:r>
              <a:rPr lang="en-US" sz="2000" dirty="0"/>
              <a:t>T2B08		A  </a:t>
            </a:r>
            <a:r>
              <a:rPr lang="en-US" sz="2000" b="1" u="heavy" dirty="0"/>
              <a:t>B</a:t>
            </a:r>
            <a:r>
              <a:rPr lang="en-US" sz="2000" dirty="0"/>
              <a:t>  C  D  </a:t>
            </a:r>
          </a:p>
          <a:p>
            <a:r>
              <a:rPr lang="en-US" sz="2000" b="1" dirty="0"/>
              <a:t>Section 8.4</a:t>
            </a:r>
            <a:endParaRPr lang="en-US" sz="2000" dirty="0"/>
          </a:p>
          <a:p>
            <a:r>
              <a:rPr lang="en-US" sz="2000" dirty="0"/>
              <a:t>T1F11		</a:t>
            </a:r>
            <a:r>
              <a:rPr lang="en-US" sz="2000" b="1" u="heavy" dirty="0"/>
              <a:t>A</a:t>
            </a:r>
            <a:r>
              <a:rPr lang="en-US" sz="2000" dirty="0"/>
              <a:t>  B  C  D  </a:t>
            </a:r>
          </a:p>
          <a:p>
            <a:r>
              <a:rPr lang="en-US" sz="2000" b="1" dirty="0"/>
              <a:t>Section 8.5</a:t>
            </a:r>
            <a:endParaRPr lang="en-US" sz="2000" dirty="0"/>
          </a:p>
          <a:p>
            <a:r>
              <a:rPr lang="en-US" sz="2000" dirty="0"/>
              <a:t>T1E06		A  </a:t>
            </a:r>
            <a:r>
              <a:rPr lang="en-US" sz="2000" b="1" u="heavy" dirty="0"/>
              <a:t>B</a:t>
            </a:r>
            <a:r>
              <a:rPr lang="en-US" sz="2000" dirty="0"/>
              <a:t>  C  D  </a:t>
            </a:r>
          </a:p>
          <a:p>
            <a:r>
              <a:rPr lang="en-US" sz="2000" dirty="0"/>
              <a:t>T1E08		A  B  </a:t>
            </a:r>
            <a:r>
              <a:rPr lang="en-US" sz="2000" b="1" u="heavy" dirty="0"/>
              <a:t>C</a:t>
            </a:r>
            <a:r>
              <a:rPr lang="en-US" sz="2000" dirty="0"/>
              <a:t>  D  </a:t>
            </a:r>
          </a:p>
          <a:p>
            <a:r>
              <a:rPr lang="en-US" sz="2000" dirty="0"/>
              <a:t>T1E09		A  B  C  </a:t>
            </a:r>
            <a:r>
              <a:rPr lang="en-US" sz="2000" b="1" u="heavy" dirty="0"/>
              <a:t>D</a:t>
            </a:r>
            <a:r>
              <a:rPr lang="en-US" sz="2000" dirty="0"/>
              <a:t>  </a:t>
            </a:r>
          </a:p>
          <a:p>
            <a:r>
              <a:rPr lang="en-US" sz="2000" dirty="0"/>
              <a:t>T1E10		A  </a:t>
            </a:r>
            <a:r>
              <a:rPr lang="en-US" sz="2000" b="1" u="heavy" dirty="0"/>
              <a:t>B</a:t>
            </a:r>
            <a:r>
              <a:rPr lang="en-US" sz="2000" dirty="0"/>
              <a:t>  C  D  </a:t>
            </a:r>
          </a:p>
          <a:p>
            <a:r>
              <a:rPr lang="en-US" sz="2000" dirty="0"/>
              <a:t>T1F10		</a:t>
            </a:r>
            <a:r>
              <a:rPr lang="en-US" sz="2000" b="1" u="heavy" dirty="0"/>
              <a:t>A</a:t>
            </a:r>
            <a:r>
              <a:rPr lang="en-US" sz="2000" dirty="0"/>
              <a:t>  B  C  D  </a:t>
            </a:r>
          </a:p>
          <a:p>
            <a:endParaRPr lang="en-US" dirty="0"/>
          </a:p>
        </p:txBody>
      </p:sp>
      <p:sp>
        <p:nvSpPr>
          <p:cNvPr id="4" name="Content Placeholder 3"/>
          <p:cNvSpPr>
            <a:spLocks noGrp="1"/>
          </p:cNvSpPr>
          <p:nvPr>
            <p:ph sz="half" idx="2"/>
          </p:nvPr>
        </p:nvSpPr>
        <p:spPr/>
        <p:txBody>
          <a:bodyPr/>
          <a:lstStyle/>
          <a:p>
            <a:r>
              <a:rPr lang="en-US" sz="2400" b="1" dirty="0"/>
              <a:t>Section 8.6</a:t>
            </a:r>
            <a:endParaRPr lang="en-US" sz="2400" dirty="0"/>
          </a:p>
          <a:p>
            <a:r>
              <a:rPr lang="en-US" sz="2400" dirty="0"/>
              <a:t>T1D02		</a:t>
            </a:r>
            <a:r>
              <a:rPr lang="en-US" sz="2400" b="1" u="heavy" dirty="0"/>
              <a:t>A</a:t>
            </a:r>
            <a:r>
              <a:rPr lang="en-US" sz="2400" dirty="0"/>
              <a:t>  B  C  D  </a:t>
            </a:r>
          </a:p>
          <a:p>
            <a:r>
              <a:rPr lang="en-US" sz="2400" dirty="0"/>
              <a:t>T1D03		A  B  </a:t>
            </a:r>
            <a:r>
              <a:rPr lang="en-US" sz="2400" b="1" u="heavy" dirty="0"/>
              <a:t>C</a:t>
            </a:r>
            <a:r>
              <a:rPr lang="en-US" sz="2400" dirty="0"/>
              <a:t>  D  </a:t>
            </a:r>
          </a:p>
          <a:p>
            <a:r>
              <a:rPr lang="en-US" sz="2400" dirty="0"/>
              <a:t>T1D04		</a:t>
            </a:r>
            <a:r>
              <a:rPr lang="en-US" sz="2400" b="1" u="heavy" dirty="0"/>
              <a:t>A</a:t>
            </a:r>
            <a:r>
              <a:rPr lang="en-US" sz="2400" dirty="0"/>
              <a:t>  B  C  D  </a:t>
            </a:r>
          </a:p>
          <a:p>
            <a:r>
              <a:rPr lang="en-US" sz="2400" dirty="0"/>
              <a:t>T1D05		</a:t>
            </a:r>
            <a:r>
              <a:rPr lang="en-US" sz="2400" b="1" u="heavy" dirty="0"/>
              <a:t>A</a:t>
            </a:r>
            <a:r>
              <a:rPr lang="en-US" sz="2400" dirty="0"/>
              <a:t>  B  C  D  </a:t>
            </a:r>
          </a:p>
          <a:p>
            <a:r>
              <a:rPr lang="en-US" sz="2400" dirty="0"/>
              <a:t>T1D06		</a:t>
            </a:r>
            <a:r>
              <a:rPr lang="en-US" sz="2400" b="1" u="heavy" dirty="0"/>
              <a:t>A</a:t>
            </a:r>
            <a:r>
              <a:rPr lang="en-US" sz="2400" dirty="0"/>
              <a:t>  B  C  D  </a:t>
            </a:r>
          </a:p>
          <a:p>
            <a:r>
              <a:rPr lang="en-US" sz="2400" dirty="0"/>
              <a:t>T1D07		A  </a:t>
            </a:r>
            <a:r>
              <a:rPr lang="en-US" sz="2400" b="1" u="heavy" dirty="0"/>
              <a:t>B</a:t>
            </a:r>
            <a:r>
              <a:rPr lang="en-US" sz="2400" dirty="0"/>
              <a:t>  C  D  </a:t>
            </a:r>
          </a:p>
          <a:p>
            <a:r>
              <a:rPr lang="en-US" sz="2400" dirty="0"/>
              <a:t>T1D08		A  </a:t>
            </a:r>
            <a:r>
              <a:rPr lang="en-US" sz="2400" b="1" u="heavy" dirty="0"/>
              <a:t>B</a:t>
            </a:r>
            <a:r>
              <a:rPr lang="en-US" sz="2400" dirty="0"/>
              <a:t>  C  D  </a:t>
            </a:r>
          </a:p>
          <a:p>
            <a:r>
              <a:rPr lang="en-US" sz="2400" dirty="0"/>
              <a:t>T1D09		</a:t>
            </a:r>
            <a:r>
              <a:rPr lang="en-US" sz="2400" b="1" u="heavy" dirty="0"/>
              <a:t>A</a:t>
            </a:r>
            <a:r>
              <a:rPr lang="en-US" sz="2400" dirty="0"/>
              <a:t>  B  C  D  </a:t>
            </a:r>
          </a:p>
          <a:p>
            <a:r>
              <a:rPr lang="en-US" sz="2400" dirty="0"/>
              <a:t>T1D10		A  B  C  </a:t>
            </a:r>
            <a:r>
              <a:rPr lang="en-US" sz="2400" b="1" u="heavy" dirty="0"/>
              <a:t>D</a:t>
            </a:r>
            <a:r>
              <a:rPr lang="en-US" sz="2400" dirty="0"/>
              <a:t>  </a:t>
            </a:r>
          </a:p>
          <a:p>
            <a:endParaRPr lang="en-US" dirty="0"/>
          </a:p>
        </p:txBody>
      </p:sp>
    </p:spTree>
    <p:extLst>
      <p:ext uri="{BB962C8B-B14F-4D97-AF65-F5344CB8AC3E}">
        <p14:creationId xmlns="" xmlns:p14="http://schemas.microsoft.com/office/powerpoint/2010/main" val="4228199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ChangeArrowheads="1"/>
          </p:cNvSpPr>
          <p:nvPr/>
        </p:nvSpPr>
        <p:spPr bwMode="auto">
          <a:xfrm>
            <a:off x="685800" y="228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dirty="0" smtClean="0">
                <a:latin typeface="Calibri" pitchFamily="34" charset="0"/>
              </a:rPr>
              <a:t>More </a:t>
            </a:r>
            <a:r>
              <a:rPr lang="en-US" sz="4400" dirty="0">
                <a:latin typeface="Calibri" pitchFamily="34" charset="0"/>
              </a:rPr>
              <a:t>Important Information</a:t>
            </a:r>
          </a:p>
        </p:txBody>
      </p:sp>
      <p:sp>
        <p:nvSpPr>
          <p:cNvPr id="4099" name="Rectangle 8"/>
          <p:cNvSpPr>
            <a:spLocks noChangeArrowheads="1"/>
          </p:cNvSpPr>
          <p:nvPr/>
        </p:nvSpPr>
        <p:spPr bwMode="auto">
          <a:xfrm>
            <a:off x="685800" y="12954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dirty="0">
                <a:latin typeface="Calibri" pitchFamily="34" charset="0"/>
              </a:rPr>
              <a:t>Control operator responsibilities.</a:t>
            </a:r>
          </a:p>
          <a:p>
            <a:pPr marL="742950" lvl="1" indent="-285750">
              <a:spcBef>
                <a:spcPct val="20000"/>
              </a:spcBef>
              <a:buFontTx/>
              <a:buChar char="–"/>
            </a:pPr>
            <a:r>
              <a:rPr lang="en-US" sz="2400" dirty="0">
                <a:latin typeface="Calibri" pitchFamily="34" charset="0"/>
              </a:rPr>
              <a:t>The FCC’s primary concern is that transmissions are made only under the control of a licensed operator.</a:t>
            </a:r>
          </a:p>
          <a:p>
            <a:pPr marL="342900" indent="-342900">
              <a:spcBef>
                <a:spcPct val="20000"/>
              </a:spcBef>
              <a:buFontTx/>
              <a:buChar char="•"/>
            </a:pPr>
            <a:r>
              <a:rPr lang="en-US" sz="2400" dirty="0">
                <a:latin typeface="Calibri" pitchFamily="34" charset="0"/>
              </a:rPr>
              <a:t>Control operator – the licensed amateur responsible for making sure transmissions comply with FCC rules</a:t>
            </a:r>
            <a:r>
              <a:rPr lang="en-US" sz="2400" dirty="0" smtClean="0">
                <a:latin typeface="Calibri" pitchFamily="34" charset="0"/>
              </a:rPr>
              <a:t>.</a:t>
            </a:r>
          </a:p>
          <a:p>
            <a:pPr marL="342900" indent="-342900">
              <a:spcBef>
                <a:spcPct val="20000"/>
              </a:spcBef>
              <a:buFontTx/>
              <a:buChar char="•"/>
            </a:pPr>
            <a:r>
              <a:rPr lang="en-US" sz="2400" dirty="0" smtClean="0">
                <a:latin typeface="Calibri" pitchFamily="34" charset="0"/>
              </a:rPr>
              <a:t>Control operator designated by the station licensee</a:t>
            </a:r>
          </a:p>
          <a:p>
            <a:pPr marL="342900" indent="-342900">
              <a:spcBef>
                <a:spcPct val="20000"/>
              </a:spcBef>
              <a:buFontTx/>
              <a:buChar char="•"/>
            </a:pPr>
            <a:r>
              <a:rPr lang="en-US" sz="2400" dirty="0" smtClean="0">
                <a:latin typeface="Calibri" pitchFamily="34" charset="0"/>
              </a:rPr>
              <a:t>If the control operator is not the station licensee the responsibility for proper operation is shared.</a:t>
            </a:r>
          </a:p>
          <a:p>
            <a:pPr marL="342900" indent="-342900">
              <a:spcBef>
                <a:spcPct val="20000"/>
              </a:spcBef>
              <a:buFontTx/>
              <a:buChar char="•"/>
            </a:pPr>
            <a:r>
              <a:rPr lang="en-US" sz="2400" dirty="0" smtClean="0">
                <a:latin typeface="Calibri" pitchFamily="34" charset="0"/>
              </a:rPr>
              <a:t>The FCC assumes that the station licensee is the control operator unless there is documentation to the contrary.</a:t>
            </a:r>
            <a:endParaRPr lang="en-US" sz="2400" dirty="0">
              <a:latin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609600" y="228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dirty="0">
                <a:latin typeface="Calibri" pitchFamily="34" charset="0"/>
              </a:rPr>
              <a:t>Station Identification (ID)</a:t>
            </a:r>
          </a:p>
        </p:txBody>
      </p:sp>
      <p:sp>
        <p:nvSpPr>
          <p:cNvPr id="22531" name="Rectangle 5"/>
          <p:cNvSpPr>
            <a:spLocks noChangeArrowheads="1"/>
          </p:cNvSpPr>
          <p:nvPr/>
        </p:nvSpPr>
        <p:spPr bwMode="auto">
          <a:xfrm>
            <a:off x="685800" y="12954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dirty="0">
                <a:latin typeface="Calibri" pitchFamily="34" charset="0"/>
              </a:rPr>
              <a:t>Normal ID.</a:t>
            </a:r>
          </a:p>
          <a:p>
            <a:pPr marL="742950" lvl="1" indent="-285750">
              <a:spcBef>
                <a:spcPct val="20000"/>
              </a:spcBef>
              <a:buFontTx/>
              <a:buChar char="–"/>
            </a:pPr>
            <a:r>
              <a:rPr lang="en-US" sz="2400" dirty="0">
                <a:latin typeface="Calibri" pitchFamily="34" charset="0"/>
              </a:rPr>
              <a:t>Say your call sign every ten minutes during and at the end of the contact (QSO).</a:t>
            </a:r>
          </a:p>
          <a:p>
            <a:pPr marL="342900" indent="-342900">
              <a:spcBef>
                <a:spcPct val="20000"/>
              </a:spcBef>
              <a:buFontTx/>
              <a:buChar char="•"/>
            </a:pPr>
            <a:r>
              <a:rPr lang="en-US" sz="2400" dirty="0">
                <a:latin typeface="Calibri" pitchFamily="34" charset="0"/>
              </a:rPr>
              <a:t>Use of Tactical Call Signs.</a:t>
            </a:r>
          </a:p>
          <a:p>
            <a:pPr marL="742950" lvl="1" indent="-285750">
              <a:spcBef>
                <a:spcPct val="20000"/>
              </a:spcBef>
              <a:buFontTx/>
              <a:buChar char="–"/>
            </a:pPr>
            <a:r>
              <a:rPr lang="en-US" sz="2400" dirty="0">
                <a:latin typeface="Calibri" pitchFamily="34" charset="0"/>
              </a:rPr>
              <a:t>Does not substitute for proper station ID.</a:t>
            </a:r>
          </a:p>
          <a:p>
            <a:pPr marL="342900" indent="-342900">
              <a:spcBef>
                <a:spcPct val="20000"/>
              </a:spcBef>
              <a:buFontTx/>
              <a:buChar char="•"/>
            </a:pPr>
            <a:r>
              <a:rPr lang="en-US" sz="2400" dirty="0">
                <a:latin typeface="Calibri" pitchFamily="34" charset="0"/>
              </a:rPr>
              <a:t>Ham Guests</a:t>
            </a:r>
            <a:r>
              <a:rPr lang="en-US" sz="2400" dirty="0" smtClean="0">
                <a:latin typeface="Calibri" pitchFamily="34" charset="0"/>
              </a:rPr>
              <a:t>.</a:t>
            </a:r>
          </a:p>
          <a:p>
            <a:pPr marL="342900" indent="-342900">
              <a:spcBef>
                <a:spcPct val="20000"/>
              </a:spcBef>
              <a:buFontTx/>
              <a:buChar char="•"/>
            </a:pPr>
            <a:r>
              <a:rPr lang="en-US" sz="2400" dirty="0" smtClean="0">
                <a:latin typeface="Calibri" pitchFamily="34" charset="0"/>
              </a:rPr>
              <a:t>For FCC licensed Stations operating Phone Identification must be in English. (may be in CW)</a:t>
            </a:r>
          </a:p>
          <a:p>
            <a:pPr marL="342900" indent="-342900">
              <a:spcBef>
                <a:spcPct val="20000"/>
              </a:spcBef>
              <a:buFontTx/>
              <a:buChar char="•"/>
            </a:pPr>
            <a:r>
              <a:rPr lang="en-US" sz="2400" dirty="0" smtClean="0">
                <a:latin typeface="Calibri" pitchFamily="34" charset="0"/>
              </a:rPr>
              <a:t>You may Append a self assigned indicator</a:t>
            </a:r>
          </a:p>
          <a:p>
            <a:pPr marL="800100" lvl="1" indent="-342900">
              <a:spcBef>
                <a:spcPct val="20000"/>
              </a:spcBef>
              <a:buFontTx/>
              <a:buChar char="•"/>
            </a:pPr>
            <a:r>
              <a:rPr lang="en-US" sz="2400" dirty="0" smtClean="0">
                <a:latin typeface="Calibri" pitchFamily="34" charset="0"/>
              </a:rPr>
              <a:t>For example K6PJ/K7 or K6PJ/mobile</a:t>
            </a:r>
          </a:p>
          <a:p>
            <a:pPr marL="800100" lvl="1" indent="-342900">
              <a:spcBef>
                <a:spcPct val="20000"/>
              </a:spcBef>
              <a:buFontTx/>
              <a:buChar char="•"/>
            </a:pPr>
            <a:r>
              <a:rPr lang="en-US" sz="2400" dirty="0" smtClean="0">
                <a:latin typeface="Calibri" pitchFamily="34" charset="0"/>
              </a:rPr>
              <a:t>Must not conflict with any FCC assigned indicator or ITU Prefix assigned to another country</a:t>
            </a:r>
            <a:endParaRPr lang="en-US" sz="2400" dirty="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685800" y="3048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dirty="0">
                <a:latin typeface="Calibri" pitchFamily="34" charset="0"/>
              </a:rPr>
              <a:t>ID Rules Apply</a:t>
            </a:r>
          </a:p>
        </p:txBody>
      </p:sp>
      <p:sp>
        <p:nvSpPr>
          <p:cNvPr id="23555" name="Rectangle 5"/>
          <p:cNvSpPr>
            <a:spLocks noChangeArrowheads="1"/>
          </p:cNvSpPr>
          <p:nvPr/>
        </p:nvSpPr>
        <p:spPr bwMode="auto">
          <a:xfrm>
            <a:off x="685800" y="16764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Repeaters must also ID using the same 10 minute rule.</a:t>
            </a:r>
          </a:p>
          <a:p>
            <a:pPr marL="742950" lvl="1" indent="-285750">
              <a:spcBef>
                <a:spcPct val="20000"/>
              </a:spcBef>
              <a:buFontTx/>
              <a:buChar char="–"/>
            </a:pPr>
            <a:r>
              <a:rPr lang="en-US" sz="2800" dirty="0">
                <a:latin typeface="Calibri" pitchFamily="34" charset="0"/>
              </a:rPr>
              <a:t>Can be voice or CW (at 20 WPM or less).</a:t>
            </a:r>
          </a:p>
          <a:p>
            <a:pPr marL="342900" indent="-342900">
              <a:spcBef>
                <a:spcPct val="20000"/>
              </a:spcBef>
              <a:buFontTx/>
              <a:buChar char="•"/>
            </a:pPr>
            <a:r>
              <a:rPr lang="en-US" sz="3200" dirty="0">
                <a:latin typeface="Calibri" pitchFamily="34" charset="0"/>
              </a:rPr>
              <a:t>Satellites and ISS have special rules</a:t>
            </a:r>
            <a:r>
              <a:rPr lang="en-US" sz="3200" dirty="0" smtClean="0">
                <a:latin typeface="Calibri" pitchFamily="34" charset="0"/>
              </a:rPr>
              <a:t>.</a:t>
            </a:r>
          </a:p>
          <a:p>
            <a:pPr marL="342900" indent="-342900">
              <a:spcBef>
                <a:spcPct val="20000"/>
              </a:spcBef>
              <a:buFontTx/>
              <a:buChar char="•"/>
            </a:pPr>
            <a:r>
              <a:rPr lang="en-US" sz="3200" dirty="0" smtClean="0">
                <a:latin typeface="Calibri" pitchFamily="34" charset="0"/>
              </a:rPr>
              <a:t>Space Station – located more than 50 km above the earths surface</a:t>
            </a:r>
            <a:endParaRPr lang="en-US" sz="3200" dirty="0">
              <a:latin typeface="Calibri" pitchFamily="34" charset="0"/>
            </a:endParaRPr>
          </a:p>
          <a:p>
            <a:pPr marL="342900" indent="-342900">
              <a:spcBef>
                <a:spcPct val="20000"/>
              </a:spcBef>
              <a:buFontTx/>
              <a:buChar char="•"/>
            </a:pPr>
            <a:r>
              <a:rPr lang="en-US" sz="3200" dirty="0">
                <a:latin typeface="Calibri" pitchFamily="34" charset="0"/>
              </a:rPr>
              <a:t>Special event calls.</a:t>
            </a:r>
          </a:p>
          <a:p>
            <a:pPr marL="742950" lvl="1" indent="-285750">
              <a:spcBef>
                <a:spcPct val="20000"/>
              </a:spcBef>
              <a:buFontTx/>
              <a:buChar char="–"/>
            </a:pPr>
            <a:r>
              <a:rPr lang="en-US" sz="2800" dirty="0">
                <a:latin typeface="Calibri" pitchFamily="34" charset="0"/>
              </a:rPr>
              <a:t>Normal club call or control operator call given once per hour.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Third-Party Communications</a:t>
            </a:r>
          </a:p>
        </p:txBody>
      </p:sp>
      <p:sp>
        <p:nvSpPr>
          <p:cNvPr id="4915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Third-party means that a non-ham is involved in communication via ham radio.</a:t>
            </a:r>
          </a:p>
          <a:p>
            <a:pPr marL="742950" lvl="1" indent="-285750">
              <a:spcBef>
                <a:spcPct val="20000"/>
              </a:spcBef>
              <a:buFontTx/>
              <a:buChar char="–"/>
            </a:pPr>
            <a:r>
              <a:rPr lang="en-US">
                <a:latin typeface="Calibri" pitchFamily="34" charset="0"/>
              </a:rPr>
              <a:t>Could be actually speaking on the air.</a:t>
            </a:r>
          </a:p>
          <a:p>
            <a:pPr marL="742950" lvl="1" indent="-285750">
              <a:spcBef>
                <a:spcPct val="20000"/>
              </a:spcBef>
              <a:buFontTx/>
              <a:buChar char="–"/>
            </a:pPr>
            <a:r>
              <a:rPr lang="en-US">
                <a:latin typeface="Calibri" pitchFamily="34" charset="0"/>
              </a:rPr>
              <a:t>Could be passing a message on behalf of the non-ham.</a:t>
            </a:r>
          </a:p>
          <a:p>
            <a:pPr marL="342900" indent="-342900">
              <a:spcBef>
                <a:spcPct val="20000"/>
              </a:spcBef>
              <a:buFontTx/>
              <a:buChar char="•"/>
            </a:pPr>
            <a:r>
              <a:rPr lang="en-US" sz="2800">
                <a:latin typeface="Calibri" pitchFamily="34" charset="0"/>
              </a:rPr>
              <a:t>Two situations – different rules.</a:t>
            </a:r>
          </a:p>
          <a:p>
            <a:pPr marL="742950" lvl="1" indent="-285750">
              <a:spcBef>
                <a:spcPct val="20000"/>
              </a:spcBef>
              <a:buFontTx/>
              <a:buChar char="–"/>
            </a:pPr>
            <a:r>
              <a:rPr lang="en-US">
                <a:latin typeface="Calibri" pitchFamily="34" charset="0"/>
              </a:rPr>
              <a:t>Within the US.</a:t>
            </a:r>
          </a:p>
          <a:p>
            <a:pPr marL="742950" lvl="1" indent="-285750">
              <a:spcBef>
                <a:spcPct val="20000"/>
              </a:spcBef>
              <a:buFontTx/>
              <a:buChar char="–"/>
            </a:pPr>
            <a:r>
              <a:rPr lang="en-US">
                <a:latin typeface="Calibri" pitchFamily="34" charset="0"/>
              </a:rPr>
              <a:t>Communication that crosses international borders.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Third-Party within US</a:t>
            </a:r>
          </a:p>
        </p:txBody>
      </p:sp>
      <p:sp>
        <p:nvSpPr>
          <p:cNvPr id="5017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No special rules.</a:t>
            </a:r>
          </a:p>
          <a:p>
            <a:pPr marL="342900" indent="-342900">
              <a:spcBef>
                <a:spcPct val="20000"/>
              </a:spcBef>
              <a:buFontTx/>
              <a:buChar char="•"/>
            </a:pPr>
            <a:r>
              <a:rPr lang="en-US" sz="3200">
                <a:latin typeface="Calibri" pitchFamily="34" charset="0"/>
              </a:rPr>
              <a:t>Just make sure the message is non-commercial in nature.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Third-Party Across Borders</a:t>
            </a:r>
          </a:p>
        </p:txBody>
      </p:sp>
      <p:sp>
        <p:nvSpPr>
          <p:cNvPr id="5120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Make sure that third-party agreement exists.</a:t>
            </a:r>
          </a:p>
          <a:p>
            <a:pPr marL="742950" lvl="1" indent="-285750">
              <a:spcBef>
                <a:spcPct val="20000"/>
              </a:spcBef>
              <a:buFontTx/>
              <a:buChar char="–"/>
            </a:pPr>
            <a:r>
              <a:rPr lang="en-US" sz="2800">
                <a:latin typeface="Calibri" pitchFamily="34" charset="0"/>
              </a:rPr>
              <a:t>Check for current third-party agreements from ARRL Web site or FCC sources if in doubt.</a:t>
            </a:r>
          </a:p>
          <a:p>
            <a:pPr marL="742950" lvl="1" indent="-285750">
              <a:spcBef>
                <a:spcPct val="20000"/>
              </a:spcBef>
              <a:buFontTx/>
              <a:buChar char="–"/>
            </a:pPr>
            <a:r>
              <a:rPr lang="en-US" sz="2800">
                <a:latin typeface="Calibri" pitchFamily="34" charset="0"/>
              </a:rPr>
              <a:t>You might be surprised at the countries that we do not have third-party agreements with.</a:t>
            </a:r>
          </a:p>
          <a:p>
            <a:pPr marL="342900" indent="-342900">
              <a:spcBef>
                <a:spcPct val="20000"/>
              </a:spcBef>
              <a:buFontTx/>
              <a:buChar char="•"/>
            </a:pPr>
            <a:r>
              <a:rPr lang="en-US" sz="3200">
                <a:latin typeface="Calibri" pitchFamily="34" charset="0"/>
              </a:rPr>
              <a:t>During station identification say both stations’ call signs.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Interference</a:t>
            </a:r>
          </a:p>
        </p:txBody>
      </p:sp>
      <p:sp>
        <p:nvSpPr>
          <p:cNvPr id="307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Calibri" pitchFamily="34" charset="0"/>
              </a:rPr>
              <a:t>QRN</a:t>
            </a:r>
          </a:p>
          <a:p>
            <a:pPr marL="742950" lvl="1" indent="-285750">
              <a:lnSpc>
                <a:spcPct val="90000"/>
              </a:lnSpc>
              <a:spcBef>
                <a:spcPct val="20000"/>
              </a:spcBef>
              <a:buFontTx/>
              <a:buChar char="–"/>
            </a:pPr>
            <a:r>
              <a:rPr lang="en-US" sz="2800">
                <a:latin typeface="Calibri" pitchFamily="34" charset="0"/>
              </a:rPr>
              <a:t>Natural interference (thunderstorms).</a:t>
            </a:r>
          </a:p>
          <a:p>
            <a:pPr marL="742950" lvl="1" indent="-285750">
              <a:lnSpc>
                <a:spcPct val="90000"/>
              </a:lnSpc>
              <a:spcBef>
                <a:spcPct val="20000"/>
              </a:spcBef>
              <a:buFontTx/>
              <a:buChar char="–"/>
            </a:pPr>
            <a:r>
              <a:rPr lang="en-US" sz="2800">
                <a:latin typeface="Calibri" pitchFamily="34" charset="0"/>
              </a:rPr>
              <a:t>Man-made (appliances and power lines).</a:t>
            </a:r>
          </a:p>
          <a:p>
            <a:pPr marL="342900" indent="-342900">
              <a:lnSpc>
                <a:spcPct val="90000"/>
              </a:lnSpc>
              <a:spcBef>
                <a:spcPct val="20000"/>
              </a:spcBef>
              <a:buFontTx/>
              <a:buChar char="•"/>
            </a:pPr>
            <a:r>
              <a:rPr lang="en-US" sz="3200">
                <a:latin typeface="Calibri" pitchFamily="34" charset="0"/>
              </a:rPr>
              <a:t>QRM</a:t>
            </a:r>
          </a:p>
          <a:p>
            <a:pPr marL="742950" lvl="1" indent="-285750">
              <a:lnSpc>
                <a:spcPct val="90000"/>
              </a:lnSpc>
              <a:spcBef>
                <a:spcPct val="20000"/>
              </a:spcBef>
              <a:buFontTx/>
              <a:buChar char="–"/>
            </a:pPr>
            <a:r>
              <a:rPr lang="en-US" sz="2800">
                <a:latin typeface="Calibri" pitchFamily="34" charset="0"/>
              </a:rPr>
              <a:t>Interference from nearby signals.</a:t>
            </a:r>
          </a:p>
          <a:p>
            <a:pPr marL="742950" lvl="1" indent="-285750">
              <a:lnSpc>
                <a:spcPct val="90000"/>
              </a:lnSpc>
              <a:spcBef>
                <a:spcPct val="20000"/>
              </a:spcBef>
              <a:buFontTx/>
              <a:buChar char="–"/>
            </a:pPr>
            <a:r>
              <a:rPr lang="en-US" sz="2800">
                <a:latin typeface="Calibri" pitchFamily="34" charset="0"/>
              </a:rPr>
              <a:t>Other hams or other users of the frequencies.</a:t>
            </a:r>
          </a:p>
          <a:p>
            <a:pPr marL="342900" indent="-342900">
              <a:lnSpc>
                <a:spcPct val="90000"/>
              </a:lnSpc>
              <a:spcBef>
                <a:spcPct val="20000"/>
              </a:spcBef>
              <a:buFontTx/>
              <a:buChar char="•"/>
            </a:pPr>
            <a:r>
              <a:rPr lang="en-US" sz="3200">
                <a:latin typeface="Calibri" pitchFamily="34" charset="0"/>
              </a:rPr>
              <a:t>Operators should avoid interfering with other users of the frequencies.</a:t>
            </a:r>
          </a:p>
        </p:txBody>
      </p:sp>
    </p:spTree>
    <p:extLst>
      <p:ext uri="{BB962C8B-B14F-4D97-AF65-F5344CB8AC3E}">
        <p14:creationId xmlns="" xmlns:p14="http://schemas.microsoft.com/office/powerpoint/2010/main" val="20328220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TotalTime>
  <Words>1846</Words>
  <Application>Microsoft Office PowerPoint</Application>
  <PresentationFormat>On-screen Show (4:3)</PresentationFormat>
  <Paragraphs>198</Paragraphs>
  <Slides>20</Slides>
  <Notes>17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Technician License Course Chapter 8 Operating Regulations: Control Operators; Station Identification;  Third-Party Communications Interference; Remote &amp; Automatic Operation; Prohibited Transmissions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Quiz Time</vt:lpstr>
      <vt:lpstr>Chapter 8 key</vt:lpstr>
      <vt:lpstr>Chapter 8 key</vt:lpstr>
    </vt:vector>
  </TitlesOfParts>
  <Company>MSU-Physics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Technician License Course Chapter 6 Lesson Module 18:  Operating Regulations: Control Operators; Station Identification; Third-Party Communications</dc:title>
  <dc:creator>Larry</dc:creator>
  <cp:lastModifiedBy>Larry</cp:lastModifiedBy>
  <cp:revision>12</cp:revision>
  <dcterms:created xsi:type="dcterms:W3CDTF">2012-07-03T16:45:59Z</dcterms:created>
  <dcterms:modified xsi:type="dcterms:W3CDTF">2012-10-25T21:03:24Z</dcterms:modified>
</cp:coreProperties>
</file>