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8"/>
  </p:notesMasterIdLst>
  <p:sldIdLst>
    <p:sldId id="257" r:id="rId2"/>
    <p:sldId id="258" r:id="rId3"/>
    <p:sldId id="259" r:id="rId4"/>
    <p:sldId id="260" r:id="rId5"/>
    <p:sldId id="262" r:id="rId6"/>
    <p:sldId id="263" r:id="rId7"/>
    <p:sldId id="324" r:id="rId8"/>
    <p:sldId id="264" r:id="rId9"/>
    <p:sldId id="265" r:id="rId10"/>
    <p:sldId id="266" r:id="rId11"/>
    <p:sldId id="325" r:id="rId12"/>
    <p:sldId id="275" r:id="rId13"/>
    <p:sldId id="276" r:id="rId14"/>
    <p:sldId id="289" r:id="rId15"/>
    <p:sldId id="290" r:id="rId16"/>
    <p:sldId id="291" r:id="rId17"/>
    <p:sldId id="292" r:id="rId18"/>
    <p:sldId id="293" r:id="rId19"/>
    <p:sldId id="294" r:id="rId20"/>
    <p:sldId id="295" r:id="rId21"/>
    <p:sldId id="296" r:id="rId22"/>
    <p:sldId id="297" r:id="rId23"/>
    <p:sldId id="298" r:id="rId24"/>
    <p:sldId id="326" r:id="rId25"/>
    <p:sldId id="327" r:id="rId26"/>
    <p:sldId id="328" r:id="rId27"/>
    <p:sldId id="332" r:id="rId28"/>
    <p:sldId id="299" r:id="rId29"/>
    <p:sldId id="300" r:id="rId30"/>
    <p:sldId id="301" r:id="rId31"/>
    <p:sldId id="302" r:id="rId32"/>
    <p:sldId id="303" r:id="rId33"/>
    <p:sldId id="304" r:id="rId34"/>
    <p:sldId id="305" r:id="rId35"/>
    <p:sldId id="306" r:id="rId36"/>
    <p:sldId id="307" r:id="rId37"/>
    <p:sldId id="329" r:id="rId38"/>
    <p:sldId id="308" r:id="rId39"/>
    <p:sldId id="309" r:id="rId40"/>
    <p:sldId id="310" r:id="rId41"/>
    <p:sldId id="311" r:id="rId42"/>
    <p:sldId id="330" r:id="rId43"/>
    <p:sldId id="333" r:id="rId44"/>
    <p:sldId id="312" r:id="rId45"/>
    <p:sldId id="313" r:id="rId46"/>
    <p:sldId id="314" r:id="rId47"/>
    <p:sldId id="315" r:id="rId48"/>
    <p:sldId id="316" r:id="rId49"/>
    <p:sldId id="317" r:id="rId50"/>
    <p:sldId id="318" r:id="rId51"/>
    <p:sldId id="319" r:id="rId52"/>
    <p:sldId id="320" r:id="rId53"/>
    <p:sldId id="321" r:id="rId54"/>
    <p:sldId id="322" r:id="rId55"/>
    <p:sldId id="323" r:id="rId56"/>
    <p:sldId id="331" r:id="rId5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398" y="-9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smtClean="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2149FE96-BD53-406F-90AA-3B9FD86FD6FF}" type="datetimeFigureOut">
              <a:rPr lang="en-US"/>
              <a:pPr>
                <a:defRPr/>
              </a:pPr>
              <a:t>10/8/2012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smtClean="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343BB3D1-B8B3-4B97-A891-2C0062D18424}" type="slidenum">
              <a:rPr lang="en-US"/>
              <a:pPr>
                <a:defRPr/>
              </a:pPr>
              <a:t>‹#›</a:t>
            </a:fld>
            <a:endParaRPr lang="en-US"/>
          </a:p>
        </p:txBody>
      </p:sp>
    </p:spTree>
    <p:extLst>
      <p:ext uri="{BB962C8B-B14F-4D97-AF65-F5344CB8AC3E}">
        <p14:creationId xmlns:p14="http://schemas.microsoft.com/office/powerpoint/2010/main" val="82683852"/>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88CF4A45-7D17-48CD-8C67-B1AD19B0A8A1}" type="slidenum">
              <a:rPr lang="en-US"/>
              <a:pPr fontAlgn="base">
                <a:spcBef>
                  <a:spcPct val="0"/>
                </a:spcBef>
                <a:spcAft>
                  <a:spcPct val="0"/>
                </a:spcAft>
              </a:pPr>
              <a:t>2</a:t>
            </a:fld>
            <a:endParaRPr lang="en-US"/>
          </a:p>
        </p:txBody>
      </p:sp>
      <p:sp>
        <p:nvSpPr>
          <p:cNvPr id="6246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smtClean="0"/>
              <a:t>Communication is something that we do every day, but rarely to we think about communication in detail.  Simply go through a short telephone conversation that the students might have and point out the parts.</a:t>
            </a:r>
          </a:p>
          <a:p>
            <a:pPr>
              <a:spcBef>
                <a:spcPct val="0"/>
              </a:spcBef>
            </a:pPr>
            <a:r>
              <a:rPr lang="en-US" smtClean="0"/>
              <a:t>Greeting:  Hello</a:t>
            </a:r>
          </a:p>
          <a:p>
            <a:pPr>
              <a:spcBef>
                <a:spcPct val="0"/>
              </a:spcBef>
            </a:pPr>
            <a:r>
              <a:rPr lang="en-US" smtClean="0"/>
              <a:t>Identify:  Mom?  This is Ron.</a:t>
            </a:r>
          </a:p>
          <a:p>
            <a:pPr>
              <a:spcBef>
                <a:spcPct val="0"/>
              </a:spcBef>
            </a:pPr>
            <a:r>
              <a:rPr lang="en-US" smtClean="0"/>
              <a:t>Exchange information:  I am having a really great time on my vacation….we have done….</a:t>
            </a:r>
          </a:p>
          <a:p>
            <a:pPr>
              <a:spcBef>
                <a:spcPct val="0"/>
              </a:spcBef>
            </a:pPr>
            <a:r>
              <a:rPr lang="en-US" smtClean="0"/>
              <a:t>Salutations:  Well I better get going, I’ll call you tomorrow.</a:t>
            </a:r>
          </a:p>
          <a:p>
            <a:pPr>
              <a:spcBef>
                <a:spcPct val="0"/>
              </a:spcBef>
            </a:pPr>
            <a:r>
              <a:rPr lang="en-US" smtClean="0"/>
              <a:t>End the conversation:  Bye</a:t>
            </a:r>
          </a:p>
          <a:p>
            <a:pPr>
              <a:spcBef>
                <a:spcPct val="0"/>
              </a:spcBef>
            </a:pPr>
            <a:endParaRPr lang="en-US" smtClean="0"/>
          </a:p>
          <a:p>
            <a:pPr>
              <a:spcBef>
                <a:spcPct val="0"/>
              </a:spcBef>
            </a:pPr>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31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smtClean="0"/>
          </a:p>
        </p:txBody>
      </p:sp>
      <p:sp>
        <p:nvSpPr>
          <p:cNvPr id="931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3DA4486C-E25A-46B6-B913-8EB12C4C6C95}" type="slidenum">
              <a:rPr lang="en-US"/>
              <a:pPr fontAlgn="base">
                <a:spcBef>
                  <a:spcPct val="0"/>
                </a:spcBef>
                <a:spcAft>
                  <a:spcPct val="0"/>
                </a:spcAft>
              </a:pPr>
              <a:t>15</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42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smtClean="0"/>
          </a:p>
        </p:txBody>
      </p:sp>
      <p:sp>
        <p:nvSpPr>
          <p:cNvPr id="942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DCD3E8FB-7BD8-4053-8F93-7FE9DCDDEC5D}" type="slidenum">
              <a:rPr lang="en-US"/>
              <a:pPr fontAlgn="base">
                <a:spcBef>
                  <a:spcPct val="0"/>
                </a:spcBef>
                <a:spcAft>
                  <a:spcPct val="0"/>
                </a:spcAft>
              </a:pPr>
              <a:t>16</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52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smtClean="0"/>
          </a:p>
        </p:txBody>
      </p:sp>
      <p:sp>
        <p:nvSpPr>
          <p:cNvPr id="952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157CC36D-A9FC-47F8-8CC8-FD3D469BC835}" type="slidenum">
              <a:rPr lang="en-US"/>
              <a:pPr fontAlgn="base">
                <a:spcBef>
                  <a:spcPct val="0"/>
                </a:spcBef>
                <a:spcAft>
                  <a:spcPct val="0"/>
                </a:spcAft>
              </a:pPr>
              <a:t>17</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62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smtClean="0"/>
          </a:p>
        </p:txBody>
      </p:sp>
      <p:sp>
        <p:nvSpPr>
          <p:cNvPr id="962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4860D337-B45F-494A-98D3-3E3CDC02C929}" type="slidenum">
              <a:rPr lang="en-US"/>
              <a:pPr fontAlgn="base">
                <a:spcBef>
                  <a:spcPct val="0"/>
                </a:spcBef>
                <a:spcAft>
                  <a:spcPct val="0"/>
                </a:spcAft>
              </a:pPr>
              <a:t>18</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E8523031-E1A2-42CD-87D5-62797DBA8DF8}" type="slidenum">
              <a:rPr lang="en-US"/>
              <a:pPr fontAlgn="base">
                <a:spcBef>
                  <a:spcPct val="0"/>
                </a:spcBef>
                <a:spcAft>
                  <a:spcPct val="0"/>
                </a:spcAft>
              </a:pPr>
              <a:t>19</a:t>
            </a:fld>
            <a:endParaRPr lang="en-US"/>
          </a:p>
        </p:txBody>
      </p:sp>
      <p:sp>
        <p:nvSpPr>
          <p:cNvPr id="9728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728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smtClean="0"/>
              <a:t>Inform the students of various repeater directory source materials that are available either on-line or in hard copy form.</a:t>
            </a:r>
          </a:p>
          <a:p>
            <a:pPr>
              <a:spcBef>
                <a:spcPct val="0"/>
              </a:spcBef>
            </a:pPr>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A119007A-2D4C-44C3-BEF9-054ED5263A07}" type="slidenum">
              <a:rPr lang="en-US"/>
              <a:pPr fontAlgn="base">
                <a:spcBef>
                  <a:spcPct val="0"/>
                </a:spcBef>
                <a:spcAft>
                  <a:spcPct val="0"/>
                </a:spcAft>
              </a:pPr>
              <a:t>20</a:t>
            </a:fld>
            <a:endParaRPr lang="en-US"/>
          </a:p>
        </p:txBody>
      </p:sp>
      <p:sp>
        <p:nvSpPr>
          <p:cNvPr id="9830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830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smtClean="0"/>
              <a:t>The use of different terms for frequency offset might confuse students, let them know that all the terms refer to the same thing.  Discuss with the students that most modern radios will automatically set the standardized offset frequency when programmed, that they must specifically program in a non-standard split for those repeaters requiring it.  Finally, let them know that the offset plan is not law, just a plan that is used by convention.  There are some repeaters that use non standardized splits in order to limit or control use.</a:t>
            </a:r>
          </a:p>
          <a:p>
            <a:pPr>
              <a:spcBef>
                <a:spcPct val="0"/>
              </a:spcBef>
            </a:pPr>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17163849-D06E-4B91-A68B-4153C3F5DC2F}" type="slidenum">
              <a:rPr lang="en-US"/>
              <a:pPr fontAlgn="base">
                <a:spcBef>
                  <a:spcPct val="0"/>
                </a:spcBef>
                <a:spcAft>
                  <a:spcPct val="0"/>
                </a:spcAft>
              </a:pPr>
              <a:t>21</a:t>
            </a:fld>
            <a:endParaRPr lang="en-US"/>
          </a:p>
        </p:txBody>
      </p:sp>
      <p:sp>
        <p:nvSpPr>
          <p:cNvPr id="9933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933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smtClean="0"/>
              <a:t>You will have to define what sub-audible means and give some examples of tone frequencies.</a:t>
            </a:r>
          </a:p>
          <a:p>
            <a:pPr>
              <a:spcBef>
                <a:spcPct val="0"/>
              </a:spcBef>
            </a:pPr>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03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smtClean="0"/>
          </a:p>
        </p:txBody>
      </p:sp>
      <p:sp>
        <p:nvSpPr>
          <p:cNvPr id="1003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1B70833B-BD6A-40DC-8635-CDDF7A9A98FC}" type="slidenum">
              <a:rPr lang="en-US"/>
              <a:pPr fontAlgn="base">
                <a:spcBef>
                  <a:spcPct val="0"/>
                </a:spcBef>
                <a:spcAft>
                  <a:spcPct val="0"/>
                </a:spcAft>
              </a:pPr>
              <a:t>22</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363DA9D6-FCC9-4A83-A77F-3D1D18F446B7}" type="slidenum">
              <a:rPr lang="en-US"/>
              <a:pPr fontAlgn="base">
                <a:spcBef>
                  <a:spcPct val="0"/>
                </a:spcBef>
                <a:spcAft>
                  <a:spcPct val="0"/>
                </a:spcAft>
              </a:pPr>
              <a:t>23</a:t>
            </a:fld>
            <a:endParaRPr lang="en-US"/>
          </a:p>
        </p:txBody>
      </p:sp>
      <p:sp>
        <p:nvSpPr>
          <p:cNvPr id="10137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138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smtClean="0"/>
              <a:t>Here you should cover some of the characteristics of the local repeaters that the students will encounter.  Include in the discussion the different IDs used, what a courtesy tone is and what it means, the length of the time-out timers on some machines, and locally accepted uses of repeaters.</a:t>
            </a:r>
          </a:p>
          <a:p>
            <a:pPr>
              <a:spcBef>
                <a:spcPct val="0"/>
              </a:spcBef>
            </a:pPr>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E129C3B1-DE0D-4316-B1F8-C3494D3690B7}" type="slidenum">
              <a:rPr lang="en-US"/>
              <a:pPr fontAlgn="base">
                <a:spcBef>
                  <a:spcPct val="0"/>
                </a:spcBef>
                <a:spcAft>
                  <a:spcPct val="0"/>
                </a:spcAft>
              </a:pPr>
              <a:t>28</a:t>
            </a:fld>
            <a:endParaRPr lang="en-US"/>
          </a:p>
        </p:txBody>
      </p:sp>
      <p:sp>
        <p:nvSpPr>
          <p:cNvPr id="9216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6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smtClean="0"/>
              <a:t>Discuss with the students the purpose of nets and some of the nets that are in your area.  Invite the students to listen to the nets during the course of the class.</a:t>
            </a:r>
          </a:p>
          <a:p>
            <a:pPr>
              <a:spcBef>
                <a:spcPct val="0"/>
              </a:spcBef>
            </a:pPr>
            <a:endParaRPr lang="en-US" smtClean="0"/>
          </a:p>
          <a:p>
            <a:pPr>
              <a:spcBef>
                <a:spcPct val="0"/>
              </a:spcBef>
            </a:pPr>
            <a:r>
              <a:rPr lang="en-US" smtClean="0"/>
              <a:t>Discuss here the purpose and theme of some of the social nets in your area.</a:t>
            </a:r>
          </a:p>
          <a:p>
            <a:pPr>
              <a:spcBef>
                <a:spcPct val="0"/>
              </a:spcBef>
            </a:pPr>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1333EC59-E10C-47CC-9DC6-EBF92B8F2AE3}" type="slidenum">
              <a:rPr lang="en-US"/>
              <a:pPr fontAlgn="base">
                <a:spcBef>
                  <a:spcPct val="0"/>
                </a:spcBef>
                <a:spcAft>
                  <a:spcPct val="0"/>
                </a:spcAft>
              </a:pPr>
              <a:t>3</a:t>
            </a:fld>
            <a:endParaRPr lang="en-US"/>
          </a:p>
        </p:txBody>
      </p:sp>
      <p:sp>
        <p:nvSpPr>
          <p:cNvPr id="6349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49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smtClean="0"/>
              <a:t>Take a moment to mention “Q” signals and what QSO means.</a:t>
            </a:r>
          </a:p>
          <a:p>
            <a:pPr>
              <a:spcBef>
                <a:spcPct val="0"/>
              </a:spcBef>
            </a:pPr>
            <a:endParaRPr lang="en-US" smtClean="0"/>
          </a:p>
          <a:p>
            <a:pPr>
              <a:spcBef>
                <a:spcPct val="0"/>
              </a:spcBef>
            </a:pPr>
            <a:r>
              <a:rPr lang="en-US" smtClean="0"/>
              <a:t>Now go over a fictitious ham contact and point out that it is the same as a telephone conversation except that there are a few procedural differences and some special vocabulary.</a:t>
            </a:r>
          </a:p>
          <a:p>
            <a:pPr>
              <a:spcBef>
                <a:spcPct val="0"/>
              </a:spcBef>
            </a:pPr>
            <a:endParaRPr lang="en-US" smtClean="0"/>
          </a:p>
          <a:p>
            <a:pPr>
              <a:spcBef>
                <a:spcPct val="0"/>
              </a:spcBef>
            </a:pPr>
            <a:r>
              <a:rPr lang="en-US" smtClean="0"/>
              <a:t>Greeting:  CQ CQ CQ this is WA8SME. </a:t>
            </a:r>
          </a:p>
          <a:p>
            <a:pPr>
              <a:spcBef>
                <a:spcPct val="0"/>
              </a:spcBef>
            </a:pPr>
            <a:r>
              <a:rPr lang="en-US" smtClean="0"/>
              <a:t>Identify who is participating:  WA8SME this is W6WBT Phil in Coleville calling.</a:t>
            </a:r>
          </a:p>
          <a:p>
            <a:pPr>
              <a:spcBef>
                <a:spcPct val="0"/>
              </a:spcBef>
            </a:pPr>
            <a:r>
              <a:rPr lang="en-US" smtClean="0"/>
              <a:t>Exchange information:  Hi Phil, you have a good signal today from Coleville, you’re running 59 here in Bridgeport….</a:t>
            </a:r>
          </a:p>
          <a:p>
            <a:pPr>
              <a:spcBef>
                <a:spcPct val="0"/>
              </a:spcBef>
            </a:pPr>
            <a:r>
              <a:rPr lang="en-US" smtClean="0"/>
              <a:t>Salutations:  Well Phil, I better get to some chores before it rains.  Thanks for the contact and I hope to hear you again.  73 for now.</a:t>
            </a:r>
          </a:p>
          <a:p>
            <a:pPr>
              <a:spcBef>
                <a:spcPct val="0"/>
              </a:spcBef>
            </a:pPr>
            <a:r>
              <a:rPr lang="en-US" smtClean="0"/>
              <a:t>End the conversation:  W6WBT this is WA8SME, clear.</a:t>
            </a:r>
          </a:p>
          <a:p>
            <a:pPr>
              <a:spcBef>
                <a:spcPct val="0"/>
              </a:spcBef>
            </a:pPr>
            <a:endParaRPr lang="en-US" smtClean="0"/>
          </a:p>
          <a:p>
            <a:pPr>
              <a:spcBef>
                <a:spcPct val="0"/>
              </a:spcBef>
            </a:pPr>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3CF33ED5-615E-41F2-BBA4-1799267970B6}" type="slidenum">
              <a:rPr lang="en-US"/>
              <a:pPr fontAlgn="base">
                <a:spcBef>
                  <a:spcPct val="0"/>
                </a:spcBef>
                <a:spcAft>
                  <a:spcPct val="0"/>
                </a:spcAft>
              </a:pPr>
              <a:t>29</a:t>
            </a:fld>
            <a:endParaRPr lang="en-US"/>
          </a:p>
        </p:txBody>
      </p:sp>
      <p:sp>
        <p:nvSpPr>
          <p:cNvPr id="9318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318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smtClean="0"/>
              <a:t>Give the students a copy of the radiogram form and go over the various sections of the form, but not in too much detail.  The idea here is to give the students the sense that the NTS system and associate procedures are developed to ensure accuracy of the messages being handled within the system.</a:t>
            </a:r>
          </a:p>
          <a:p>
            <a:pPr>
              <a:spcBef>
                <a:spcPct val="0"/>
              </a:spcBef>
            </a:pPr>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2B1BB4B6-67B5-48DA-9B7F-C644347929BC}" type="slidenum">
              <a:rPr lang="en-US"/>
              <a:pPr fontAlgn="base">
                <a:spcBef>
                  <a:spcPct val="0"/>
                </a:spcBef>
                <a:spcAft>
                  <a:spcPct val="0"/>
                </a:spcAft>
              </a:pPr>
              <a:t>30</a:t>
            </a:fld>
            <a:endParaRPr lang="en-US"/>
          </a:p>
        </p:txBody>
      </p:sp>
      <p:sp>
        <p:nvSpPr>
          <p:cNvPr id="9421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421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smtClean="0"/>
              <a:t>Discuss some of the public service nets that are common in your area and how they are related to training for emergency communications while providing a valuable public service.</a:t>
            </a:r>
          </a:p>
          <a:p>
            <a:pPr>
              <a:spcBef>
                <a:spcPct val="0"/>
              </a:spcBef>
            </a:pPr>
            <a:endParaRPr lang="en-US" smtClean="0"/>
          </a:p>
          <a:p>
            <a:pPr>
              <a:spcBef>
                <a:spcPct val="0"/>
              </a:spcBef>
            </a:pPr>
            <a:r>
              <a:rPr lang="en-US" smtClean="0"/>
              <a:t>Discuss some of the emergency net operations that are involved in your area.  More detail on emergency communications, of which emergency nets are a part, will be discussed a little later.</a:t>
            </a:r>
          </a:p>
          <a:p>
            <a:pPr>
              <a:spcBef>
                <a:spcPct val="0"/>
              </a:spcBef>
            </a:pPr>
            <a:endParaRPr lang="en-US" smtClean="0"/>
          </a:p>
          <a:p>
            <a:pPr>
              <a:spcBef>
                <a:spcPct val="0"/>
              </a:spcBef>
            </a:pPr>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404FC840-E80A-4179-A3BF-B5ED02B844A5}" type="slidenum">
              <a:rPr lang="en-US"/>
              <a:pPr fontAlgn="base">
                <a:spcBef>
                  <a:spcPct val="0"/>
                </a:spcBef>
                <a:spcAft>
                  <a:spcPct val="0"/>
                </a:spcAft>
              </a:pPr>
              <a:t>31</a:t>
            </a:fld>
            <a:endParaRPr lang="en-US"/>
          </a:p>
        </p:txBody>
      </p:sp>
      <p:sp>
        <p:nvSpPr>
          <p:cNvPr id="9523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523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smtClean="0"/>
              <a:t>Discuss with the students the structure and general operating procedures of a net.  Emphasize the need for communication discipline, particularly for traffic and emergency nets. (Social nets are a different matter)  A little role playing may help to demonstrate the point.  You might even consider using HTs on a simplex frequency to demonstrate net check-in/check-out procedures and even run through a short script of passing some traffic during a simulated emergency net.</a:t>
            </a:r>
          </a:p>
          <a:p>
            <a:pPr>
              <a:spcBef>
                <a:spcPct val="0"/>
              </a:spcBef>
            </a:pPr>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62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smtClean="0"/>
          </a:p>
        </p:txBody>
      </p:sp>
      <p:sp>
        <p:nvSpPr>
          <p:cNvPr id="962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16C83EEA-946D-4AB4-AF01-388740839335}" type="slidenum">
              <a:rPr lang="en-US"/>
              <a:pPr fontAlgn="base">
                <a:spcBef>
                  <a:spcPct val="0"/>
                </a:spcBef>
                <a:spcAft>
                  <a:spcPct val="0"/>
                </a:spcAft>
              </a:pPr>
              <a:t>32</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F831AF62-432E-42E0-B553-8267F998B4A5}" type="slidenum">
              <a:rPr lang="en-US"/>
              <a:pPr fontAlgn="base">
                <a:spcBef>
                  <a:spcPct val="0"/>
                </a:spcBef>
                <a:spcAft>
                  <a:spcPct val="0"/>
                </a:spcAft>
              </a:pPr>
              <a:t>33</a:t>
            </a:fld>
            <a:endParaRPr lang="en-US"/>
          </a:p>
        </p:txBody>
      </p:sp>
      <p:sp>
        <p:nvSpPr>
          <p:cNvPr id="10752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752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smtClean="0"/>
              <a:t>Here is where you can bring some of your own reasons for participating in emergency communications activities.  However, stress a realistic role that ham radio plays in emergency management, don’t give false impressions that ham radio is the sole and primary communications method used by emergency managers.  Ham radio frequently is used as a back-up system that is employed when the primary systems fail.  In reality, if ham radio is never used during an emergency, that is a good thing, because that means the primary systems worked as planned.   One way to look at it is that ham radio provides some redundant capability that will allow emergency managers to deploy and employ their professional resources in a more effective manner than if the redundant communications reserves provided by ham radio were not available.  In other words, perhaps emergency managers can stretch their professional communications resources a little thin to meet contingency demands because they know they have ham radio as a back-up.  </a:t>
            </a:r>
          </a:p>
          <a:p>
            <a:pPr>
              <a:spcBef>
                <a:spcPct val="0"/>
              </a:spcBef>
            </a:pPr>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0F8FD7B3-1D14-4AAC-AFDE-F761CAC35660}" type="slidenum">
              <a:rPr lang="en-US"/>
              <a:pPr fontAlgn="base">
                <a:spcBef>
                  <a:spcPct val="0"/>
                </a:spcBef>
                <a:spcAft>
                  <a:spcPct val="0"/>
                </a:spcAft>
              </a:pPr>
              <a:t>34</a:t>
            </a:fld>
            <a:endParaRPr lang="en-US"/>
          </a:p>
        </p:txBody>
      </p:sp>
      <p:sp>
        <p:nvSpPr>
          <p:cNvPr id="10854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854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smtClean="0"/>
              <a:t>Discuss the two organizations and how they are similar and how they are dissimilar (this depends on your local organizations).</a:t>
            </a:r>
          </a:p>
          <a:p>
            <a:pPr>
              <a:spcBef>
                <a:spcPct val="0"/>
              </a:spcBef>
            </a:pPr>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DAEB437B-8F12-46AD-A866-F80C52B1B4FC}" type="slidenum">
              <a:rPr lang="en-US"/>
              <a:pPr fontAlgn="base">
                <a:spcBef>
                  <a:spcPct val="0"/>
                </a:spcBef>
                <a:spcAft>
                  <a:spcPct val="0"/>
                </a:spcAft>
              </a:pPr>
              <a:t>35</a:t>
            </a:fld>
            <a:endParaRPr lang="en-US"/>
          </a:p>
        </p:txBody>
      </p:sp>
      <p:sp>
        <p:nvSpPr>
          <p:cNvPr id="10957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957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smtClean="0"/>
              <a:t>Define the term EMCOMM – emergency communications.</a:t>
            </a:r>
          </a:p>
          <a:p>
            <a:pPr>
              <a:spcBef>
                <a:spcPct val="0"/>
              </a:spcBef>
            </a:pPr>
            <a:r>
              <a:rPr lang="en-US" smtClean="0"/>
              <a:t>Then discuss these practical tips.</a:t>
            </a:r>
          </a:p>
          <a:p>
            <a:pPr>
              <a:spcBef>
                <a:spcPct val="0"/>
              </a:spcBef>
            </a:pPr>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7E48A736-3611-4ABE-83F5-06ABCDB8F6A9}" type="slidenum">
              <a:rPr lang="en-US"/>
              <a:pPr fontAlgn="base">
                <a:spcBef>
                  <a:spcPct val="0"/>
                </a:spcBef>
                <a:spcAft>
                  <a:spcPct val="0"/>
                </a:spcAft>
              </a:pPr>
              <a:t>36</a:t>
            </a:fld>
            <a:endParaRPr lang="en-US"/>
          </a:p>
        </p:txBody>
      </p:sp>
      <p:sp>
        <p:nvSpPr>
          <p:cNvPr id="11059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059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smtClean="0"/>
              <a:t>Discuss with the students how this works, hurricane relief operations are the most common communication emergency that they might encounter.  Give them the frequencies used and encourage them to listen in on the relief efforts as a learning exercise.</a:t>
            </a:r>
          </a:p>
          <a:p>
            <a:pPr>
              <a:spcBef>
                <a:spcPct val="0"/>
              </a:spcBef>
            </a:pPr>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7E906E07-B538-493E-B7B0-589B437EB186}" type="slidenum">
              <a:rPr lang="en-US"/>
              <a:pPr fontAlgn="base">
                <a:spcBef>
                  <a:spcPct val="0"/>
                </a:spcBef>
                <a:spcAft>
                  <a:spcPct val="0"/>
                </a:spcAft>
              </a:pPr>
              <a:t>38</a:t>
            </a:fld>
            <a:endParaRPr lang="en-US"/>
          </a:p>
        </p:txBody>
      </p:sp>
      <p:sp>
        <p:nvSpPr>
          <p:cNvPr id="11161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162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smtClean="0"/>
              <a:t>Again, role playing will help to illustrate the major concepts in making and answering a distress call.</a:t>
            </a:r>
          </a:p>
          <a:p>
            <a:pPr>
              <a:spcBef>
                <a:spcPct val="0"/>
              </a:spcBef>
            </a:pPr>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DA507B74-F034-4C15-9E0D-76298BC407F8}" type="slidenum">
              <a:rPr lang="en-US"/>
              <a:pPr fontAlgn="base">
                <a:spcBef>
                  <a:spcPct val="0"/>
                </a:spcBef>
                <a:spcAft>
                  <a:spcPct val="0"/>
                </a:spcAft>
              </a:pPr>
              <a:t>39</a:t>
            </a:fld>
            <a:endParaRPr lang="en-US"/>
          </a:p>
        </p:txBody>
      </p:sp>
      <p:sp>
        <p:nvSpPr>
          <p:cNvPr id="11264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4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smtClean="0"/>
              <a:t>Because students will frequently hear tactical call signs being used, it is a good idea to discuss the proper use of tactical call signs and show them that they are (if used properly) are in compliance with FCC station ID rules and regulations.  Role playing here is a good way to illustrate this point and an opportunity for you to model the correct way to use tactical call signs.</a:t>
            </a:r>
          </a:p>
          <a:p>
            <a:pPr>
              <a:spcBef>
                <a:spcPct val="0"/>
              </a:spcBef>
            </a:pPr>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C8025871-F661-47D9-8B9E-5D27D12E7E8B}" type="slidenum">
              <a:rPr lang="en-US"/>
              <a:pPr fontAlgn="base">
                <a:spcBef>
                  <a:spcPct val="0"/>
                </a:spcBef>
                <a:spcAft>
                  <a:spcPct val="0"/>
                </a:spcAft>
              </a:pPr>
              <a:t>4</a:t>
            </a:fld>
            <a:endParaRPr lang="en-US"/>
          </a:p>
        </p:txBody>
      </p:sp>
      <p:sp>
        <p:nvSpPr>
          <p:cNvPr id="6451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smtClean="0"/>
              <a:t>Just like using the phone, when you talk on the radio you are communicating only with verbal information, there is no non-verbal feedback or communication.  (The majority of communication while face-to-face is in non-verbal form)  Therefore you need to make sure you choose your words wisely and speak clearly (you won’t see the raised eyebrows that indicate that you are not being understood).  Additionally there will be static and interfering signals that will possibly corrupt the information, and also language barriers and accents.</a:t>
            </a:r>
          </a:p>
          <a:p>
            <a:pPr>
              <a:spcBef>
                <a:spcPct val="0"/>
              </a:spcBef>
            </a:pPr>
            <a:endParaRPr lang="en-US" smtClean="0"/>
          </a:p>
          <a:p>
            <a:pPr>
              <a:spcBef>
                <a:spcPct val="0"/>
              </a:spcBef>
            </a:pPr>
            <a:r>
              <a:rPr lang="en-US" smtClean="0"/>
              <a:t>There could be hundreds of people listening in, and the person you are talking to could be in another country with different values, therefore, choose your conversation topics wisely.  Avoid controversial and or offensive topics.  Avoid talking about religion, politics, off color content, dirty jokes and swearing.  Some is just not acceptable, others are flat illegal.</a:t>
            </a:r>
          </a:p>
          <a:p>
            <a:pPr>
              <a:spcBef>
                <a:spcPct val="0"/>
              </a:spcBef>
            </a:pPr>
            <a:endParaRPr lang="en-US" smtClean="0"/>
          </a:p>
          <a:p>
            <a:pPr>
              <a:spcBef>
                <a:spcPct val="0"/>
              </a:spcBef>
            </a:pPr>
            <a:r>
              <a:rPr lang="en-US" smtClean="0"/>
              <a:t>You will share the frequencies with other hams, and because of propagation, you may not hear both sides of a conversation going on.  It is a good habit to get into to ask if the frequency is in use before you use it.  Simply say, “Is this frequency in use?” and wait for a reply.  If not reply then go ahead.</a:t>
            </a:r>
          </a:p>
          <a:p>
            <a:pPr>
              <a:spcBef>
                <a:spcPct val="0"/>
              </a:spcBef>
            </a:pPr>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3C1645E6-892F-4BF9-AEB5-28889578C703}" type="slidenum">
              <a:rPr lang="en-US"/>
              <a:pPr fontAlgn="base">
                <a:spcBef>
                  <a:spcPct val="0"/>
                </a:spcBef>
                <a:spcAft>
                  <a:spcPct val="0"/>
                </a:spcAft>
              </a:pPr>
              <a:t>40</a:t>
            </a:fld>
            <a:endParaRPr lang="en-US"/>
          </a:p>
        </p:txBody>
      </p:sp>
      <p:sp>
        <p:nvSpPr>
          <p:cNvPr id="11366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366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smtClean="0"/>
              <a:t>Some examples of “go-kits” will help students see what type of equipment is appropriate in your area.  Don’t forget to discuss personal survival gear, emphasize that personal survival considerations is part of “Not becoming part of the problem” that was mentioned earlier.</a:t>
            </a:r>
          </a:p>
          <a:p>
            <a:pPr>
              <a:spcBef>
                <a:spcPct val="0"/>
              </a:spcBef>
            </a:pPr>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46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smtClean="0"/>
          </a:p>
        </p:txBody>
      </p:sp>
      <p:sp>
        <p:nvSpPr>
          <p:cNvPr id="1146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48F28E91-9FE7-4F3A-B013-416C347EE677}" type="slidenum">
              <a:rPr lang="en-US"/>
              <a:pPr fontAlgn="base">
                <a:spcBef>
                  <a:spcPct val="0"/>
                </a:spcBef>
                <a:spcAft>
                  <a:spcPct val="0"/>
                </a:spcAft>
              </a:pPr>
              <a:t>41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F8F9989D-2DCE-4865-8AE5-D8ECFE3AC557}" type="slidenum">
              <a:rPr lang="en-US"/>
              <a:pPr fontAlgn="base">
                <a:spcBef>
                  <a:spcPct val="0"/>
                </a:spcBef>
                <a:spcAft>
                  <a:spcPct val="0"/>
                </a:spcAft>
              </a:pPr>
              <a:t>44</a:t>
            </a:fld>
            <a:endParaRPr lang="en-US"/>
          </a:p>
        </p:txBody>
      </p:sp>
      <p:sp>
        <p:nvSpPr>
          <p:cNvPr id="12390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390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26509524-5DD4-444E-AB88-5F796B7D9292}" type="slidenum">
              <a:rPr lang="en-US"/>
              <a:pPr fontAlgn="base">
                <a:spcBef>
                  <a:spcPct val="0"/>
                </a:spcBef>
                <a:spcAft>
                  <a:spcPct val="0"/>
                </a:spcAft>
              </a:pPr>
              <a:t>45</a:t>
            </a:fld>
            <a:endParaRPr lang="en-US"/>
          </a:p>
        </p:txBody>
      </p:sp>
      <p:sp>
        <p:nvSpPr>
          <p:cNvPr id="12493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493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smtClean="0"/>
              <a:t>Bring in your awards for show and tell.  These are just a few of the major operating awards that are available.  Discuss with the students that awards usually require QSL card confirmation of the contact.  Also introduce the students to the Logbook of the World as an alternative to QSL cards.  Bring in a stack of QSL cards to show the students.  Hand out your own QSL card for the students to keep start their collection.</a:t>
            </a:r>
          </a:p>
          <a:p>
            <a:pPr>
              <a:spcBef>
                <a:spcPct val="0"/>
              </a:spcBef>
            </a:pPr>
            <a:endParaRPr lang="en-US" smtClean="0"/>
          </a:p>
          <a:p>
            <a:pPr>
              <a:spcBef>
                <a:spcPct val="0"/>
              </a:spcBef>
            </a:pPr>
            <a:r>
              <a:rPr lang="en-US" smtClean="0"/>
              <a:t>One post class activity that you can do related to QSLing is to make first contacts with the students after they get their licenses.  Make it a big deal.  Have the class reassemble as a group and pass around an HT for their first contacts.  At the end of the class, present QSL cards and First Contact Certificates to each participant as a memento.</a:t>
            </a:r>
          </a:p>
          <a:p>
            <a:pPr>
              <a:spcBef>
                <a:spcPct val="0"/>
              </a:spcBef>
            </a:pPr>
            <a:r>
              <a:rPr lang="en-US" smtClean="0"/>
              <a:t> </a:t>
            </a:r>
          </a:p>
          <a:p>
            <a:pPr>
              <a:spcBef>
                <a:spcPct val="0"/>
              </a:spcBef>
            </a:pPr>
            <a:endParaRPr 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90A7A271-A114-4902-8888-D3F196F4A253}" type="slidenum">
              <a:rPr lang="en-US"/>
              <a:pPr fontAlgn="base">
                <a:spcBef>
                  <a:spcPct val="0"/>
                </a:spcBef>
                <a:spcAft>
                  <a:spcPct val="0"/>
                </a:spcAft>
              </a:pPr>
              <a:t>46</a:t>
            </a:fld>
            <a:endParaRPr lang="en-US"/>
          </a:p>
        </p:txBody>
      </p:sp>
      <p:sp>
        <p:nvSpPr>
          <p:cNvPr id="12595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595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F091DF78-6456-42D2-893B-196CD3C0CD12}" type="slidenum">
              <a:rPr lang="en-US"/>
              <a:pPr fontAlgn="base">
                <a:spcBef>
                  <a:spcPct val="0"/>
                </a:spcBef>
                <a:spcAft>
                  <a:spcPct val="0"/>
                </a:spcAft>
              </a:pPr>
              <a:t>47</a:t>
            </a:fld>
            <a:endParaRPr lang="en-US"/>
          </a:p>
        </p:txBody>
      </p:sp>
      <p:sp>
        <p:nvSpPr>
          <p:cNvPr id="12697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698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smtClean="0"/>
              <a:t>The object of a radio contest is to contact as many different stations in a defined period of time, using specific frequencies and modes, and exchange some information.  Standings are published for the major contests.  Contests test operator radio operating skills as well as technical skills.</a:t>
            </a:r>
          </a:p>
          <a:p>
            <a:pPr>
              <a:spcBef>
                <a:spcPct val="0"/>
              </a:spcBef>
            </a:pPr>
            <a:endParaRPr lang="en-US" smtClean="0"/>
          </a:p>
          <a:p>
            <a:pPr>
              <a:spcBef>
                <a:spcPct val="0"/>
              </a:spcBef>
            </a:pPr>
            <a:r>
              <a:rPr lang="en-US" smtClean="0"/>
              <a:t>Point out that there are usually at least one contest opportunity each weekend and how to find out about upcoming contests.  ARRL Web contest results would be helpful to illustrate the popularity of contesting in the hobby.</a:t>
            </a:r>
          </a:p>
          <a:p>
            <a:pPr>
              <a:spcBef>
                <a:spcPct val="0"/>
              </a:spcBef>
            </a:pPr>
            <a:endParaRPr 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8F67B749-9014-4B25-B7B1-47B0F6282D3A}" type="slidenum">
              <a:rPr lang="en-US"/>
              <a:pPr fontAlgn="base">
                <a:spcBef>
                  <a:spcPct val="0"/>
                </a:spcBef>
                <a:spcAft>
                  <a:spcPct val="0"/>
                </a:spcAft>
              </a:pPr>
              <a:t>48</a:t>
            </a:fld>
            <a:endParaRPr lang="en-US"/>
          </a:p>
        </p:txBody>
      </p:sp>
      <p:sp>
        <p:nvSpPr>
          <p:cNvPr id="12800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800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smtClean="0"/>
              <a:t>Yes, Field Day is not technically a contest, but it is treated as such by most ham operators.</a:t>
            </a:r>
          </a:p>
          <a:p>
            <a:pPr>
              <a:spcBef>
                <a:spcPct val="0"/>
              </a:spcBef>
            </a:pPr>
            <a:endParaRPr lang="en-US" smtClean="0"/>
          </a:p>
          <a:p>
            <a:pPr>
              <a:spcBef>
                <a:spcPct val="0"/>
              </a:spcBef>
            </a:pPr>
            <a:endParaRPr lang="en-U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B5BC1466-C8DA-495B-8F40-FD750AC89BBC}" type="slidenum">
              <a:rPr lang="en-US"/>
              <a:pPr fontAlgn="base">
                <a:spcBef>
                  <a:spcPct val="0"/>
                </a:spcBef>
                <a:spcAft>
                  <a:spcPct val="0"/>
                </a:spcAft>
              </a:pPr>
              <a:t>49</a:t>
            </a:fld>
            <a:endParaRPr lang="en-US"/>
          </a:p>
        </p:txBody>
      </p:sp>
      <p:sp>
        <p:nvSpPr>
          <p:cNvPr id="12902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902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smtClean="0"/>
              <a:t>Bring in some of the special event certificates that you have on hand for show and tell.  Bring in the latest QST listing of special event stations to illustrate the variety of special event themes and the number of special events available each weekend.</a:t>
            </a:r>
          </a:p>
          <a:p>
            <a:pPr>
              <a:spcBef>
                <a:spcPct val="0"/>
              </a:spcBef>
            </a:pPr>
            <a:endParaRPr lang="en-US"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35EDA2A4-494D-44F4-8AB7-9ED2E4FA3B0C}" type="slidenum">
              <a:rPr lang="en-US"/>
              <a:pPr fontAlgn="base">
                <a:spcBef>
                  <a:spcPct val="0"/>
                </a:spcBef>
                <a:spcAft>
                  <a:spcPct val="0"/>
                </a:spcAft>
              </a:pPr>
              <a:t>50</a:t>
            </a:fld>
            <a:endParaRPr lang="en-US"/>
          </a:p>
        </p:txBody>
      </p:sp>
      <p:sp>
        <p:nvSpPr>
          <p:cNvPr id="13005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005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A547D396-558C-4D40-B1C7-8AF75CF4DD5A}" type="slidenum">
              <a:rPr lang="en-US"/>
              <a:pPr fontAlgn="base">
                <a:spcBef>
                  <a:spcPct val="0"/>
                </a:spcBef>
                <a:spcAft>
                  <a:spcPct val="0"/>
                </a:spcAft>
              </a:pPr>
              <a:t>51</a:t>
            </a:fld>
            <a:endParaRPr lang="en-US"/>
          </a:p>
        </p:txBody>
      </p:sp>
      <p:sp>
        <p:nvSpPr>
          <p:cNvPr id="13107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107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smtClean="0"/>
              <a:t>Satellite operating might interest some hams of the hams.  Briefly describe the station equipment required to effectively operate through a satellite and the type of satellite modes available.  Discuss some of the technical challenges that have to be considered to operate satellites; finding and tracking the satellite, Doppler compensation, working with transponder equipment, etc.</a:t>
            </a:r>
          </a:p>
          <a:p>
            <a:pPr>
              <a:spcBef>
                <a:spcPct val="0"/>
              </a:spcBef>
            </a:pPr>
            <a:endParaRPr lang="en-US" smtClean="0"/>
          </a:p>
          <a:p>
            <a:pPr>
              <a:spcBef>
                <a:spcPct val="0"/>
              </a:spcBef>
            </a:pPr>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DABE8F49-1193-47BC-97CC-7EC58DD4FF30}" type="slidenum">
              <a:rPr lang="en-US"/>
              <a:pPr fontAlgn="base">
                <a:spcBef>
                  <a:spcPct val="0"/>
                </a:spcBef>
                <a:spcAft>
                  <a:spcPct val="0"/>
                </a:spcAft>
              </a:pPr>
              <a:t>6</a:t>
            </a:fld>
            <a:endParaRPr lang="en-US"/>
          </a:p>
        </p:txBody>
      </p:sp>
      <p:sp>
        <p:nvSpPr>
          <p:cNvPr id="6656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smtClean="0"/>
              <a:t>Go over the meaning of RST.  Talk with your students about adjusting the content and pace of the QSO according to the RST.  If signals are strong and perfectly readable, “arm chair copy”, then carry on at a normal pace.  If signals a weak and barely readable, give lost of repeats of important information, keep transmissions short and the content light.  If the other station can’t hear you well, then there is no need to talk about the meaning of life.</a:t>
            </a:r>
          </a:p>
          <a:p>
            <a:pPr>
              <a:spcBef>
                <a:spcPct val="0"/>
              </a:spcBef>
            </a:pPr>
            <a:endParaRPr lang="en-US" smtClean="0"/>
          </a:p>
          <a:p>
            <a:pPr>
              <a:spcBef>
                <a:spcPct val="0"/>
              </a:spcBef>
            </a:pPr>
            <a:r>
              <a:rPr lang="en-US" smtClean="0"/>
              <a:t>Give the location of your station is one of the fundamental components of a QSO.  Your location is usually referred to as your QTH.  You can give your QTH as city and state, simply your state, major geographic landmarks and street intersections, or by grid square…depending of the context of the conversation.</a:t>
            </a:r>
          </a:p>
          <a:p>
            <a:pPr>
              <a:spcBef>
                <a:spcPct val="0"/>
              </a:spcBef>
            </a:pPr>
            <a:endParaRPr lang="en-US"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20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smtClean="0"/>
          </a:p>
        </p:txBody>
      </p:sp>
      <p:sp>
        <p:nvSpPr>
          <p:cNvPr id="1321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2F5D2CEC-2619-4F5F-BDEE-FA7336EB3D61}" type="slidenum">
              <a:rPr lang="en-US"/>
              <a:pPr fontAlgn="base">
                <a:spcBef>
                  <a:spcPct val="0"/>
                </a:spcBef>
                <a:spcAft>
                  <a:spcPct val="0"/>
                </a:spcAft>
              </a:pPr>
              <a:t>52</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0B3362F6-B898-4D80-B96E-D43477BF4267}" type="slidenum">
              <a:rPr lang="en-US"/>
              <a:pPr fontAlgn="base">
                <a:spcBef>
                  <a:spcPct val="0"/>
                </a:spcBef>
                <a:spcAft>
                  <a:spcPct val="0"/>
                </a:spcAft>
              </a:pPr>
              <a:t>53</a:t>
            </a:fld>
            <a:endParaRPr lang="en-US"/>
          </a:p>
        </p:txBody>
      </p:sp>
      <p:sp>
        <p:nvSpPr>
          <p:cNvPr id="13312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2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2939ACE3-CE89-4F48-90B5-DC72C138F8A4}" type="slidenum">
              <a:rPr lang="en-US"/>
              <a:pPr fontAlgn="base">
                <a:spcBef>
                  <a:spcPct val="0"/>
                </a:spcBef>
                <a:spcAft>
                  <a:spcPct val="0"/>
                </a:spcAft>
              </a:pPr>
              <a:t>54</a:t>
            </a:fld>
            <a:endParaRPr lang="en-US"/>
          </a:p>
        </p:txBody>
      </p:sp>
      <p:sp>
        <p:nvSpPr>
          <p:cNvPr id="13414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414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5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smtClean="0"/>
          </a:p>
        </p:txBody>
      </p:sp>
      <p:sp>
        <p:nvSpPr>
          <p:cNvPr id="135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6DB56A8F-2F78-4F9E-9B3B-9143F7BC7B98}" type="slidenum">
              <a:rPr lang="en-US"/>
              <a:pPr fontAlgn="base">
                <a:spcBef>
                  <a:spcPct val="0"/>
                </a:spcBef>
                <a:spcAft>
                  <a:spcPct val="0"/>
                </a:spcAft>
              </a:pPr>
              <a:t>55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E6A0B2D1-A08F-41C2-A5F1-8C6828F46A27}" type="slidenum">
              <a:rPr lang="en-US"/>
              <a:pPr fontAlgn="base">
                <a:spcBef>
                  <a:spcPct val="0"/>
                </a:spcBef>
                <a:spcAft>
                  <a:spcPct val="0"/>
                </a:spcAft>
              </a:pPr>
              <a:t>9</a:t>
            </a:fld>
            <a:endParaRPr lang="en-US"/>
          </a:p>
        </p:txBody>
      </p:sp>
      <p:sp>
        <p:nvSpPr>
          <p:cNvPr id="6758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758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smtClean="0"/>
              <a:t>Spend some time discussing with the students about how hams deal with unacceptable on-the-air behavior.  Stress the importance of not confronting the violation on-the-air.  One of the best strategies is to note the violation, but do not indicate to the offender that their behavior is being noticed…that gives them the audience that they are seeking and actually reinforces the bad behavior.  Discuss the role of the OO program.</a:t>
            </a:r>
          </a:p>
          <a:p>
            <a:pPr>
              <a:spcBef>
                <a:spcPct val="0"/>
              </a:spcBef>
            </a:pPr>
            <a:endParaRPr lang="en-US" smtClean="0"/>
          </a:p>
          <a:p>
            <a:pPr>
              <a:spcBef>
                <a:spcPct val="0"/>
              </a:spcBef>
            </a:pPr>
            <a:r>
              <a:rPr lang="en-US" smtClean="0"/>
              <a:t>Though logging is no longer required, it is a good idea to keep records of your on-the-air activity even if just as an archive of those you have talked to or perhaps as a record of when your station was in use in case of an interference concern.  Logging is a good habit. During contests logs are generally required to compete.</a:t>
            </a:r>
          </a:p>
          <a:p>
            <a:pPr>
              <a:spcBef>
                <a:spcPct val="0"/>
              </a:spcBef>
            </a:pPr>
            <a:endParaRPr lang="en-US" smtClean="0"/>
          </a:p>
          <a:p>
            <a:pPr>
              <a:spcBef>
                <a:spcPct val="0"/>
              </a:spcBef>
            </a:pPr>
            <a:r>
              <a:rPr lang="en-US" smtClean="0"/>
              <a:t>QSLs- the final courtesy.  Bring in some QSL cards and show them to the class.  Also bring in some of the operating awards that you have and explain some of the award programs.</a:t>
            </a:r>
          </a:p>
          <a:p>
            <a:pPr>
              <a:spcBef>
                <a:spcPct val="0"/>
              </a:spcBef>
            </a:pPr>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4AB2EB8D-CCDF-49C9-9653-CFCEBF10D495}" type="slidenum">
              <a:rPr lang="en-US"/>
              <a:pPr fontAlgn="base">
                <a:spcBef>
                  <a:spcPct val="0"/>
                </a:spcBef>
                <a:spcAft>
                  <a:spcPct val="0"/>
                </a:spcAft>
              </a:pPr>
              <a:t>10</a:t>
            </a:fld>
            <a:endParaRPr lang="en-US"/>
          </a:p>
        </p:txBody>
      </p:sp>
      <p:sp>
        <p:nvSpPr>
          <p:cNvPr id="6861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sz="1000" smtClean="0"/>
              <a:t>Discuss with the students the need for band plans, to bring organization and prevent potential chaos, but also a band plan allows us to find other hams to contact.</a:t>
            </a:r>
          </a:p>
          <a:p>
            <a:pPr>
              <a:spcBef>
                <a:spcPct val="0"/>
              </a:spcBef>
            </a:pPr>
            <a:endParaRPr lang="en-US" sz="1000" smtClean="0"/>
          </a:p>
          <a:p>
            <a:pPr>
              <a:spcBef>
                <a:spcPct val="0"/>
              </a:spcBef>
            </a:pPr>
            <a:r>
              <a:rPr lang="en-US" sz="1000" smtClean="0"/>
              <a:t>Pass out the band plan chart and explain how to extract information from the chart.</a:t>
            </a:r>
          </a:p>
          <a:p>
            <a:pPr>
              <a:spcBef>
                <a:spcPct val="0"/>
              </a:spcBef>
            </a:pPr>
            <a:endParaRPr lang="en-US" sz="1000" smtClean="0"/>
          </a:p>
          <a:p>
            <a:pPr>
              <a:spcBef>
                <a:spcPct val="0"/>
              </a:spcBef>
            </a:pPr>
            <a:r>
              <a:rPr lang="en-US" sz="1000" smtClean="0"/>
              <a:t>There are actually two kinds of band plans.</a:t>
            </a:r>
          </a:p>
          <a:p>
            <a:pPr>
              <a:spcBef>
                <a:spcPct val="0"/>
              </a:spcBef>
            </a:pPr>
            <a:endParaRPr lang="en-US" sz="1000" smtClean="0"/>
          </a:p>
          <a:p>
            <a:pPr>
              <a:spcBef>
                <a:spcPct val="0"/>
              </a:spcBef>
            </a:pPr>
            <a:r>
              <a:rPr lang="en-US" sz="1000" smtClean="0"/>
              <a:t>The formal or legal plan is the regulated authorization and regulated use of specific frequency ranges (bands) for licensed use.  These plans are established by governmental regulatory agencies (like the FCC).  Violating the formal band plan could result in legal sanctions.  Give examples of the legal band plan.</a:t>
            </a:r>
          </a:p>
          <a:p>
            <a:pPr>
              <a:spcBef>
                <a:spcPct val="0"/>
              </a:spcBef>
            </a:pPr>
            <a:endParaRPr lang="en-US" sz="1000" smtClean="0"/>
          </a:p>
          <a:p>
            <a:pPr>
              <a:spcBef>
                <a:spcPct val="0"/>
              </a:spcBef>
            </a:pPr>
            <a:r>
              <a:rPr lang="en-US" sz="1000" smtClean="0"/>
              <a:t>The informal band plan is an organization of operating activities based on accepted practice.  These plans are not legally binding but good operator practice and radio manners encourage hams to follow the informal band plans.  These informal band plans are established by precedence and accepted practice and also by major organizations like the ARRL.  Informal band plans are voluntary, but the FCC expects that good amateur practice means we follow those band plans.</a:t>
            </a:r>
          </a:p>
          <a:p>
            <a:pPr>
              <a:spcBef>
                <a:spcPct val="0"/>
              </a:spcBef>
            </a:pPr>
            <a:endParaRPr lang="en-US" sz="100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D4DF1439-5656-4963-81BD-9D2A24416E31}" type="slidenum">
              <a:rPr lang="en-US"/>
              <a:pPr fontAlgn="base">
                <a:spcBef>
                  <a:spcPct val="0"/>
                </a:spcBef>
                <a:spcAft>
                  <a:spcPct val="0"/>
                </a:spcAft>
              </a:pPr>
              <a:t>12</a:t>
            </a:fld>
            <a:endParaRPr lang="en-US"/>
          </a:p>
        </p:txBody>
      </p:sp>
      <p:sp>
        <p:nvSpPr>
          <p:cNvPr id="77827"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782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smtClean="0"/>
              <a:t>This is a good time to discuss some of the dos and don’ts of operating a radio.  Set up situations that the students could find themselves facing and discuss proper operating techniques for those situations.  Mention some specifics such as pausing between transmissions on a repeater to allow for a breaking station, saying your call sign every ten minutes minimum, use standard phonetics to help facilitate communication during poor signal conditions, local repeater accepted practices, the difference between starting a contact using CQ or monitoring, etc.</a:t>
            </a:r>
          </a:p>
          <a:p>
            <a:pPr>
              <a:spcBef>
                <a:spcPct val="0"/>
              </a:spcBef>
            </a:pPr>
            <a:endParaRPr lang="en-US" smtClean="0"/>
          </a:p>
          <a:p>
            <a:pPr>
              <a:spcBef>
                <a:spcPct val="0"/>
              </a:spcBef>
            </a:pPr>
            <a:r>
              <a:rPr lang="en-US" smtClean="0"/>
              <a:t>If the local repeater has a autopatch, go over how to access it and what are the accepted uses of the autopatch.</a:t>
            </a:r>
          </a:p>
          <a:p>
            <a:pPr>
              <a:spcBef>
                <a:spcPct val="0"/>
              </a:spcBef>
            </a:pPr>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07891AD8-CB07-4A77-BD01-B298BA666908}" type="slidenum">
              <a:rPr lang="en-US"/>
              <a:pPr fontAlgn="base">
                <a:spcBef>
                  <a:spcPct val="0"/>
                </a:spcBef>
                <a:spcAft>
                  <a:spcPct val="0"/>
                </a:spcAft>
              </a:pPr>
              <a:t>13</a:t>
            </a:fld>
            <a:endParaRPr lang="en-US"/>
          </a:p>
        </p:txBody>
      </p:sp>
      <p:sp>
        <p:nvSpPr>
          <p:cNvPr id="7885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885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smtClean="0"/>
              <a:t>This is a good time to discuss some of the do’s and don’ts of operating a radio.  Set up situations that the students could find themselves facing and discuss proper operating techniques for those situations.  Mention some specifics such as pausing between transmissions on a repeater to allow for a breaking station, saying your call sign every ten minutes minimum, use standard phonetics to help facilitate communication during poor signal conditions, local repeater accepted practices, the difference between starting a contact using CQ or monitoring, etc.</a:t>
            </a:r>
          </a:p>
          <a:p>
            <a:pPr>
              <a:spcBef>
                <a:spcPct val="0"/>
              </a:spcBef>
            </a:pPr>
            <a:endParaRPr lang="en-US" smtClean="0"/>
          </a:p>
          <a:p>
            <a:pPr>
              <a:spcBef>
                <a:spcPct val="0"/>
              </a:spcBef>
            </a:pPr>
            <a:r>
              <a:rPr lang="en-US" smtClean="0"/>
              <a:t>If the local repeater has a autopatch, go over how to access it and what are the accepted uses of the autopatch.</a:t>
            </a:r>
          </a:p>
          <a:p>
            <a:pPr>
              <a:spcBef>
                <a:spcPct val="0"/>
              </a:spcBef>
            </a:pPr>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smtClean="0"/>
          </a:p>
        </p:txBody>
      </p:sp>
      <p:sp>
        <p:nvSpPr>
          <p:cNvPr id="921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EAA9ED23-DCEE-4685-AEA6-CE3F50461A1E}" type="slidenum">
              <a:rPr lang="en-US"/>
              <a:pPr fontAlgn="base">
                <a:spcBef>
                  <a:spcPct val="0"/>
                </a:spcBef>
                <a:spcAft>
                  <a:spcPct val="0"/>
                </a:spcAft>
              </a:pPr>
              <a:t>14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5CB9FEE6-F91B-4916-BA08-1B9777482234}" type="datetimeFigureOut">
              <a:rPr lang="en-US"/>
              <a:pPr>
                <a:defRPr/>
              </a:pPr>
              <a:t>10/8/2012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040CF48-351A-48EB-9F6B-3694EF06CA10}" type="slidenum">
              <a:rPr lang="en-US"/>
              <a:pPr>
                <a:defRPr/>
              </a:pPr>
              <a:t>‹#›</a:t>
            </a:fld>
            <a:endParaRPr lang="en-US"/>
          </a:p>
        </p:txBody>
      </p:sp>
    </p:spTree>
    <p:extLst>
      <p:ext uri="{BB962C8B-B14F-4D97-AF65-F5344CB8AC3E}">
        <p14:creationId xmlns:p14="http://schemas.microsoft.com/office/powerpoint/2010/main" val="18058367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027EA99-9D6C-4E39-B130-DF475230CBF3}" type="datetimeFigureOut">
              <a:rPr lang="en-US"/>
              <a:pPr>
                <a:defRPr/>
              </a:pPr>
              <a:t>10/8/2012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C986FD5-56C6-4B40-A322-4B285CEE479B}" type="slidenum">
              <a:rPr lang="en-US"/>
              <a:pPr>
                <a:defRPr/>
              </a:pPr>
              <a:t>‹#›</a:t>
            </a:fld>
            <a:endParaRPr lang="en-US"/>
          </a:p>
        </p:txBody>
      </p:sp>
    </p:spTree>
    <p:extLst>
      <p:ext uri="{BB962C8B-B14F-4D97-AF65-F5344CB8AC3E}">
        <p14:creationId xmlns:p14="http://schemas.microsoft.com/office/powerpoint/2010/main" val="5362600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3A64616-F97A-4549-A089-C7474A741730}" type="datetimeFigureOut">
              <a:rPr lang="en-US"/>
              <a:pPr>
                <a:defRPr/>
              </a:pPr>
              <a:t>10/8/2012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9BFBEB5-D311-4FA7-950E-DC175629CEFD}" type="slidenum">
              <a:rPr lang="en-US"/>
              <a:pPr>
                <a:defRPr/>
              </a:pPr>
              <a:t>‹#›</a:t>
            </a:fld>
            <a:endParaRPr lang="en-US"/>
          </a:p>
        </p:txBody>
      </p:sp>
    </p:spTree>
    <p:extLst>
      <p:ext uri="{BB962C8B-B14F-4D97-AF65-F5344CB8AC3E}">
        <p14:creationId xmlns:p14="http://schemas.microsoft.com/office/powerpoint/2010/main" val="13501054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6B1CA75-0B93-4672-9E84-003807EEFC47}" type="datetimeFigureOut">
              <a:rPr lang="en-US"/>
              <a:pPr>
                <a:defRPr/>
              </a:pPr>
              <a:t>10/8/2012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229FCDB-FDE7-47D3-AB4E-D82844C7AC35}" type="slidenum">
              <a:rPr lang="en-US"/>
              <a:pPr>
                <a:defRPr/>
              </a:pPr>
              <a:t>‹#›</a:t>
            </a:fld>
            <a:endParaRPr lang="en-US"/>
          </a:p>
        </p:txBody>
      </p:sp>
    </p:spTree>
    <p:extLst>
      <p:ext uri="{BB962C8B-B14F-4D97-AF65-F5344CB8AC3E}">
        <p14:creationId xmlns:p14="http://schemas.microsoft.com/office/powerpoint/2010/main" val="35423827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AEE84735-4B84-4897-BEB1-5300717699BB}" type="datetimeFigureOut">
              <a:rPr lang="en-US"/>
              <a:pPr>
                <a:defRPr/>
              </a:pPr>
              <a:t>10/8/2012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49C9E14-3E65-41B4-B778-53FC27B0D1C5}" type="slidenum">
              <a:rPr lang="en-US"/>
              <a:pPr>
                <a:defRPr/>
              </a:pPr>
              <a:t>‹#›</a:t>
            </a:fld>
            <a:endParaRPr lang="en-US"/>
          </a:p>
        </p:txBody>
      </p:sp>
    </p:spTree>
    <p:extLst>
      <p:ext uri="{BB962C8B-B14F-4D97-AF65-F5344CB8AC3E}">
        <p14:creationId xmlns:p14="http://schemas.microsoft.com/office/powerpoint/2010/main" val="19126542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6B161433-2B6B-4C0E-8093-9F502ADC9288}" type="datetimeFigureOut">
              <a:rPr lang="en-US"/>
              <a:pPr>
                <a:defRPr/>
              </a:pPr>
              <a:t>10/8/2012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85E2DD89-C038-4B0F-8033-FA7AACD8367A}" type="slidenum">
              <a:rPr lang="en-US"/>
              <a:pPr>
                <a:defRPr/>
              </a:pPr>
              <a:t>‹#›</a:t>
            </a:fld>
            <a:endParaRPr lang="en-US"/>
          </a:p>
        </p:txBody>
      </p:sp>
    </p:spTree>
    <p:extLst>
      <p:ext uri="{BB962C8B-B14F-4D97-AF65-F5344CB8AC3E}">
        <p14:creationId xmlns:p14="http://schemas.microsoft.com/office/powerpoint/2010/main" val="35058355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9395B266-15F5-497B-BB04-CB09C3CCAAAE}" type="datetimeFigureOut">
              <a:rPr lang="en-US"/>
              <a:pPr>
                <a:defRPr/>
              </a:pPr>
              <a:t>10/8/2012</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17B35066-E657-4056-8ADE-BAECC7B7F546}" type="slidenum">
              <a:rPr lang="en-US"/>
              <a:pPr>
                <a:defRPr/>
              </a:pPr>
              <a:t>‹#›</a:t>
            </a:fld>
            <a:endParaRPr lang="en-US"/>
          </a:p>
        </p:txBody>
      </p:sp>
    </p:spTree>
    <p:extLst>
      <p:ext uri="{BB962C8B-B14F-4D97-AF65-F5344CB8AC3E}">
        <p14:creationId xmlns:p14="http://schemas.microsoft.com/office/powerpoint/2010/main" val="23826982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54F09742-8405-407E-83E5-8E37EBD0A12C}" type="datetimeFigureOut">
              <a:rPr lang="en-US"/>
              <a:pPr>
                <a:defRPr/>
              </a:pPr>
              <a:t>10/8/2012</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AAEE1057-F6ED-4E22-97E5-20600BDE4714}" type="slidenum">
              <a:rPr lang="en-US"/>
              <a:pPr>
                <a:defRPr/>
              </a:pPr>
              <a:t>‹#›</a:t>
            </a:fld>
            <a:endParaRPr lang="en-US"/>
          </a:p>
        </p:txBody>
      </p:sp>
    </p:spTree>
    <p:extLst>
      <p:ext uri="{BB962C8B-B14F-4D97-AF65-F5344CB8AC3E}">
        <p14:creationId xmlns:p14="http://schemas.microsoft.com/office/powerpoint/2010/main" val="4361788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1906D0B9-F63D-46EF-8D47-31E316854D1E}" type="datetimeFigureOut">
              <a:rPr lang="en-US"/>
              <a:pPr>
                <a:defRPr/>
              </a:pPr>
              <a:t>10/8/2012</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4382414D-802D-45B7-A9D1-3456A4EC3771}" type="slidenum">
              <a:rPr lang="en-US"/>
              <a:pPr>
                <a:defRPr/>
              </a:pPr>
              <a:t>‹#›</a:t>
            </a:fld>
            <a:endParaRPr lang="en-US"/>
          </a:p>
        </p:txBody>
      </p:sp>
    </p:spTree>
    <p:extLst>
      <p:ext uri="{BB962C8B-B14F-4D97-AF65-F5344CB8AC3E}">
        <p14:creationId xmlns:p14="http://schemas.microsoft.com/office/powerpoint/2010/main" val="32537311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9817D48C-2DE5-46A2-813E-9276B673E6E1}" type="datetimeFigureOut">
              <a:rPr lang="en-US"/>
              <a:pPr>
                <a:defRPr/>
              </a:pPr>
              <a:t>10/8/2012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1FF2776-12B9-4DF0-B646-2E391B1FC1A2}" type="slidenum">
              <a:rPr lang="en-US"/>
              <a:pPr>
                <a:defRPr/>
              </a:pPr>
              <a:t>‹#›</a:t>
            </a:fld>
            <a:endParaRPr lang="en-US"/>
          </a:p>
        </p:txBody>
      </p:sp>
    </p:spTree>
    <p:extLst>
      <p:ext uri="{BB962C8B-B14F-4D97-AF65-F5344CB8AC3E}">
        <p14:creationId xmlns:p14="http://schemas.microsoft.com/office/powerpoint/2010/main" val="22136633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4E3A3151-6857-47CF-9C39-8A50FB7BC01A}" type="datetimeFigureOut">
              <a:rPr lang="en-US"/>
              <a:pPr>
                <a:defRPr/>
              </a:pPr>
              <a:t>10/8/2012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8010317-1B8E-438B-8B7D-B0D558B3C215}" type="slidenum">
              <a:rPr lang="en-US"/>
              <a:pPr>
                <a:defRPr/>
              </a:pPr>
              <a:t>‹#›</a:t>
            </a:fld>
            <a:endParaRPr lang="en-US"/>
          </a:p>
        </p:txBody>
      </p:sp>
    </p:spTree>
    <p:extLst>
      <p:ext uri="{BB962C8B-B14F-4D97-AF65-F5344CB8AC3E}">
        <p14:creationId xmlns:p14="http://schemas.microsoft.com/office/powerpoint/2010/main" val="1804797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5185247C-52BB-4006-9511-36F877585DC6}" type="datetimeFigureOut">
              <a:rPr lang="en-US"/>
              <a:pPr>
                <a:defRPr/>
              </a:pPr>
              <a:t>10/8/2012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6F09A281-053E-4C3C-B6D6-8A0EAE10473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3.xml"/><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6.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2"/>
          <p:cNvSpPr>
            <a:spLocks noChangeArrowheads="1"/>
          </p:cNvSpPr>
          <p:nvPr/>
        </p:nvSpPr>
        <p:spPr bwMode="auto">
          <a:xfrm>
            <a:off x="685800" y="2130425"/>
            <a:ext cx="7772400" cy="147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3600">
                <a:cs typeface="Arial" charset="0"/>
              </a:rPr>
              <a:t>Technician License Course</a:t>
            </a:r>
            <a:br>
              <a:rPr lang="en-US" sz="3600">
                <a:cs typeface="Arial" charset="0"/>
              </a:rPr>
            </a:br>
            <a:r>
              <a:rPr lang="en-US" sz="3600">
                <a:cs typeface="Arial" charset="0"/>
              </a:rPr>
              <a:t>Chapter 6</a:t>
            </a:r>
            <a:br>
              <a:rPr lang="en-US" sz="3600">
                <a:cs typeface="Arial" charset="0"/>
              </a:rPr>
            </a:br>
            <a:r>
              <a:rPr lang="en-US" sz="3600">
                <a:cs typeface="Arial" charset="0"/>
              </a:rPr>
              <a:t>Communicating with other hams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dirty="0">
                <a:latin typeface="Calibri" pitchFamily="34" charset="0"/>
              </a:rPr>
              <a:t>Band Plans</a:t>
            </a:r>
          </a:p>
        </p:txBody>
      </p:sp>
      <p:sp>
        <p:nvSpPr>
          <p:cNvPr id="11267"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3200" dirty="0">
                <a:latin typeface="Calibri" pitchFamily="34" charset="0"/>
              </a:rPr>
              <a:t>A band plan is a way of organizing the use of radio frequencies.</a:t>
            </a:r>
          </a:p>
          <a:p>
            <a:pPr marL="742950" lvl="1" indent="-285750">
              <a:spcBef>
                <a:spcPct val="20000"/>
              </a:spcBef>
              <a:buFontTx/>
              <a:buChar char="–"/>
            </a:pPr>
            <a:r>
              <a:rPr lang="en-US" sz="2800" dirty="0">
                <a:latin typeface="Calibri" pitchFamily="34" charset="0"/>
              </a:rPr>
              <a:t>Formal and legal plan.</a:t>
            </a:r>
          </a:p>
          <a:p>
            <a:pPr marL="742950" lvl="1" indent="-285750">
              <a:spcBef>
                <a:spcPct val="20000"/>
              </a:spcBef>
              <a:buFontTx/>
              <a:buChar char="–"/>
            </a:pPr>
            <a:r>
              <a:rPr lang="en-US" sz="2800" dirty="0">
                <a:latin typeface="Calibri" pitchFamily="34" charset="0"/>
              </a:rPr>
              <a:t>Informal – gentleman's agreement</a:t>
            </a:r>
            <a:r>
              <a:rPr lang="en-US" sz="2800" dirty="0" smtClean="0">
                <a:latin typeface="Calibri" pitchFamily="34" charset="0"/>
              </a:rPr>
              <a:t>.</a:t>
            </a:r>
          </a:p>
          <a:p>
            <a:pPr marL="285750" indent="-285750">
              <a:spcBef>
                <a:spcPct val="20000"/>
              </a:spcBef>
              <a:buFontTx/>
              <a:buChar char="–"/>
            </a:pPr>
            <a:r>
              <a:rPr lang="en-US" sz="2800" dirty="0" smtClean="0">
                <a:latin typeface="Calibri" pitchFamily="34" charset="0"/>
              </a:rPr>
              <a:t>HF Band Plans are fairly simple</a:t>
            </a:r>
          </a:p>
          <a:p>
            <a:pPr marL="285750" indent="-285750">
              <a:spcBef>
                <a:spcPct val="20000"/>
              </a:spcBef>
              <a:buFontTx/>
              <a:buChar char="–"/>
            </a:pPr>
            <a:r>
              <a:rPr lang="en-US" sz="2800" dirty="0" smtClean="0">
                <a:latin typeface="Calibri" pitchFamily="34" charset="0"/>
              </a:rPr>
              <a:t>VHF/UHF plans are more complex to cover repeaters satellites and other uses</a:t>
            </a:r>
            <a:endParaRPr lang="en-US" sz="2800" dirty="0">
              <a:latin typeface="Calibri"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Band Plan Terms</a:t>
            </a:r>
            <a:endParaRPr lang="en-US" dirty="0"/>
          </a:p>
        </p:txBody>
      </p:sp>
      <p:sp>
        <p:nvSpPr>
          <p:cNvPr id="3" name="Content Placeholder 2"/>
          <p:cNvSpPr>
            <a:spLocks noGrp="1"/>
          </p:cNvSpPr>
          <p:nvPr>
            <p:ph idx="1"/>
          </p:nvPr>
        </p:nvSpPr>
        <p:spPr/>
        <p:txBody>
          <a:bodyPr/>
          <a:lstStyle/>
          <a:p>
            <a:r>
              <a:rPr lang="en-US" dirty="0" smtClean="0"/>
              <a:t>Weak Signal – for CW SSB long range digital modes to separate it from FM &amp; Repeaters</a:t>
            </a:r>
          </a:p>
          <a:p>
            <a:r>
              <a:rPr lang="en-US" dirty="0" smtClean="0"/>
              <a:t>Satellite Uplinks &amp; downlinks</a:t>
            </a:r>
          </a:p>
          <a:p>
            <a:r>
              <a:rPr lang="en-US" dirty="0" smtClean="0"/>
              <a:t>Simplex - Talking and listening on the same frequency</a:t>
            </a:r>
          </a:p>
          <a:p>
            <a:r>
              <a:rPr lang="en-US" dirty="0" smtClean="0"/>
              <a:t>Simplex Calling Frequency for initiating contact</a:t>
            </a:r>
          </a:p>
          <a:p>
            <a:r>
              <a:rPr lang="en-US" dirty="0" smtClean="0"/>
              <a:t>Repeater inputs &amp; outputs</a:t>
            </a:r>
            <a:endParaRPr lang="en-US" dirty="0"/>
          </a:p>
        </p:txBody>
      </p:sp>
    </p:spTree>
    <p:extLst>
      <p:ext uri="{BB962C8B-B14F-4D97-AF65-F5344CB8AC3E}">
        <p14:creationId xmlns:p14="http://schemas.microsoft.com/office/powerpoint/2010/main" val="1596130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latin typeface="Calibri" pitchFamily="34" charset="0"/>
              </a:rPr>
              <a:t>Making Contacts</a:t>
            </a:r>
          </a:p>
        </p:txBody>
      </p:sp>
      <p:sp>
        <p:nvSpPr>
          <p:cNvPr id="20483"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3200" dirty="0">
                <a:latin typeface="Calibri" pitchFamily="34" charset="0"/>
              </a:rPr>
              <a:t>On repeaters: Simply say your call to establish contact</a:t>
            </a:r>
          </a:p>
          <a:p>
            <a:pPr marL="342900" indent="-342900">
              <a:spcBef>
                <a:spcPct val="20000"/>
              </a:spcBef>
              <a:buFontTx/>
              <a:buChar char="•"/>
            </a:pPr>
            <a:r>
              <a:rPr lang="en-US" sz="3200" dirty="0">
                <a:latin typeface="Calibri" pitchFamily="34" charset="0"/>
              </a:rPr>
              <a:t>On HF, call CQ – I am calling any </a:t>
            </a:r>
            <a:r>
              <a:rPr lang="en-US" sz="3200" dirty="0" smtClean="0">
                <a:latin typeface="Calibri" pitchFamily="34" charset="0"/>
              </a:rPr>
              <a:t>station or answer a CQ Give the other stations call then your call.</a:t>
            </a:r>
            <a:endParaRPr lang="en-US" sz="3200" dirty="0">
              <a:latin typeface="Calibri" pitchFamily="34" charset="0"/>
            </a:endParaRPr>
          </a:p>
          <a:p>
            <a:pPr marL="342900" indent="-342900">
              <a:spcBef>
                <a:spcPct val="20000"/>
              </a:spcBef>
              <a:buFontTx/>
              <a:buChar char="•"/>
            </a:pPr>
            <a:r>
              <a:rPr lang="en-US" sz="3200" dirty="0">
                <a:latin typeface="Calibri" pitchFamily="34" charset="0"/>
              </a:rPr>
              <a:t>Practice using your radio</a:t>
            </a:r>
          </a:p>
          <a:p>
            <a:pPr marL="342900" indent="-342900">
              <a:spcBef>
                <a:spcPct val="20000"/>
              </a:spcBef>
              <a:buFont typeface="Arial" charset="0"/>
              <a:buChar char="•"/>
            </a:pPr>
            <a:r>
              <a:rPr lang="en-US" sz="3200" dirty="0">
                <a:latin typeface="Calibri" pitchFamily="34" charset="0"/>
              </a:rPr>
              <a:t>Off frequency, low batteries or a bad location can cause problems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latin typeface="Calibri" pitchFamily="34" charset="0"/>
              </a:rPr>
              <a:t>Making Contacts</a:t>
            </a:r>
          </a:p>
        </p:txBody>
      </p:sp>
      <p:sp>
        <p:nvSpPr>
          <p:cNvPr id="21507" name="Rectangle 5"/>
          <p:cNvSpPr>
            <a:spLocks noChangeArrowheads="1"/>
          </p:cNvSpPr>
          <p:nvPr/>
        </p:nvSpPr>
        <p:spPr bwMode="auto">
          <a:xfrm>
            <a:off x="569686" y="2053772"/>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3200" dirty="0">
                <a:latin typeface="Calibri" pitchFamily="34" charset="0"/>
              </a:rPr>
              <a:t>Taking turns and breaking-in.</a:t>
            </a:r>
          </a:p>
          <a:p>
            <a:pPr marL="342900" indent="-342900">
              <a:spcBef>
                <a:spcPct val="20000"/>
              </a:spcBef>
              <a:buFontTx/>
              <a:buChar char="•"/>
            </a:pPr>
            <a:r>
              <a:rPr lang="en-US" sz="3200" dirty="0">
                <a:latin typeface="Calibri" pitchFamily="34" charset="0"/>
              </a:rPr>
              <a:t>Nets – groups of operators gathered on a specific frequency for a common interest or purpose.</a:t>
            </a:r>
          </a:p>
          <a:p>
            <a:pPr marL="342900" indent="-342900">
              <a:spcBef>
                <a:spcPct val="20000"/>
              </a:spcBef>
              <a:buFontTx/>
              <a:buChar char="•"/>
            </a:pPr>
            <a:r>
              <a:rPr lang="en-US" sz="3200" dirty="0">
                <a:latin typeface="Calibri" pitchFamily="34" charset="0"/>
              </a:rPr>
              <a:t>Using </a:t>
            </a:r>
            <a:r>
              <a:rPr lang="en-US" sz="3200" dirty="0" smtClean="0">
                <a:latin typeface="Calibri" pitchFamily="34" charset="0"/>
              </a:rPr>
              <a:t>simplex</a:t>
            </a:r>
          </a:p>
          <a:p>
            <a:pPr marL="342900" indent="-342900">
              <a:spcBef>
                <a:spcPct val="20000"/>
              </a:spcBef>
              <a:buFontTx/>
              <a:buChar char="•"/>
            </a:pPr>
            <a:r>
              <a:rPr lang="en-US" sz="3200" dirty="0" smtClean="0">
                <a:latin typeface="Calibri" pitchFamily="34" charset="0"/>
              </a:rPr>
              <a:t>Calling Frequencies</a:t>
            </a:r>
          </a:p>
          <a:p>
            <a:pPr marL="800100" lvl="1" indent="-342900">
              <a:spcBef>
                <a:spcPct val="20000"/>
              </a:spcBef>
              <a:buFontTx/>
              <a:buChar char="•"/>
            </a:pPr>
            <a:r>
              <a:rPr lang="en-US" sz="2800" dirty="0" smtClean="0">
                <a:latin typeface="Calibri" pitchFamily="34" charset="0"/>
              </a:rPr>
              <a:t>SSB 50.125, 144.200, 432.100 MHz</a:t>
            </a:r>
          </a:p>
          <a:p>
            <a:pPr marL="800100" lvl="1" indent="-342900">
              <a:spcBef>
                <a:spcPct val="20000"/>
              </a:spcBef>
              <a:buFontTx/>
              <a:buChar char="•"/>
            </a:pPr>
            <a:r>
              <a:rPr lang="en-US" sz="2800" dirty="0" smtClean="0">
                <a:latin typeface="Calibri" pitchFamily="34" charset="0"/>
              </a:rPr>
              <a:t>FM simplex 52.525, 146.52, </a:t>
            </a:r>
            <a:r>
              <a:rPr lang="en-US" sz="2800" b="1" dirty="0" smtClean="0">
                <a:latin typeface="Calibri" pitchFamily="34" charset="0"/>
              </a:rPr>
              <a:t>446.0</a:t>
            </a:r>
            <a:r>
              <a:rPr lang="en-US" sz="2800" dirty="0" smtClean="0">
                <a:latin typeface="Calibri" pitchFamily="34" charset="0"/>
              </a:rPr>
              <a:t> </a:t>
            </a:r>
            <a:r>
              <a:rPr lang="en-US" sz="2800" dirty="0">
                <a:latin typeface="Calibri" pitchFamily="34" charset="0"/>
              </a:rPr>
              <a:t>MHz</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latin typeface="Calibri" pitchFamily="34" charset="0"/>
              </a:rPr>
              <a:t>What is a Repeater?</a:t>
            </a:r>
          </a:p>
        </p:txBody>
      </p:sp>
      <p:sp>
        <p:nvSpPr>
          <p:cNvPr id="34819" name="Rectangle 8"/>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nSpc>
                <a:spcPct val="90000"/>
              </a:lnSpc>
              <a:spcBef>
                <a:spcPct val="20000"/>
              </a:spcBef>
              <a:buFontTx/>
              <a:buChar char="•"/>
            </a:pPr>
            <a:r>
              <a:rPr lang="en-US" sz="3200">
                <a:latin typeface="Calibri" pitchFamily="34" charset="0"/>
              </a:rPr>
              <a:t>Specialized transmitter/receiver interconnected by computer controller.</a:t>
            </a:r>
          </a:p>
          <a:p>
            <a:pPr marL="342900" indent="-342900">
              <a:lnSpc>
                <a:spcPct val="90000"/>
              </a:lnSpc>
              <a:spcBef>
                <a:spcPct val="20000"/>
              </a:spcBef>
              <a:buFontTx/>
              <a:buChar char="•"/>
            </a:pPr>
            <a:r>
              <a:rPr lang="en-US" sz="3200">
                <a:latin typeface="Calibri" pitchFamily="34" charset="0"/>
              </a:rPr>
              <a:t>Generally located at a high place.</a:t>
            </a:r>
          </a:p>
          <a:p>
            <a:pPr marL="342900" indent="-342900">
              <a:lnSpc>
                <a:spcPct val="90000"/>
              </a:lnSpc>
              <a:spcBef>
                <a:spcPct val="20000"/>
              </a:spcBef>
              <a:buFontTx/>
              <a:buChar char="•"/>
            </a:pPr>
            <a:r>
              <a:rPr lang="en-US" sz="3200">
                <a:latin typeface="Calibri" pitchFamily="34" charset="0"/>
              </a:rPr>
              <a:t>Receives your signal and simultaneously retransmits your signal on a different frequency.</a:t>
            </a:r>
          </a:p>
          <a:p>
            <a:pPr marL="342900" indent="-342900">
              <a:lnSpc>
                <a:spcPct val="90000"/>
              </a:lnSpc>
              <a:spcBef>
                <a:spcPct val="20000"/>
              </a:spcBef>
              <a:buFontTx/>
              <a:buChar char="•"/>
            </a:pPr>
            <a:r>
              <a:rPr lang="en-US" sz="3200">
                <a:latin typeface="Calibri" pitchFamily="34" charset="0"/>
              </a:rPr>
              <a:t>Dramatically extends line-of-sight range.</a:t>
            </a:r>
          </a:p>
          <a:p>
            <a:pPr marL="742950" lvl="1" indent="-285750">
              <a:lnSpc>
                <a:spcPct val="90000"/>
              </a:lnSpc>
              <a:spcBef>
                <a:spcPct val="20000"/>
              </a:spcBef>
              <a:buFontTx/>
              <a:buChar char="–"/>
            </a:pPr>
            <a:r>
              <a:rPr lang="en-US" sz="2800">
                <a:latin typeface="Calibri" pitchFamily="34" charset="0"/>
              </a:rPr>
              <a:t>If both users can see the repeater site.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4" descr="ARRL000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1600" y="457200"/>
            <a:ext cx="6781800" cy="5086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latin typeface="Calibri" pitchFamily="34" charset="0"/>
              </a:rPr>
              <a:t>A Little Vocabulary First</a:t>
            </a:r>
          </a:p>
        </p:txBody>
      </p:sp>
      <p:sp>
        <p:nvSpPr>
          <p:cNvPr id="36867"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3200">
                <a:latin typeface="Calibri" pitchFamily="34" charset="0"/>
              </a:rPr>
              <a:t>Simplex</a:t>
            </a:r>
          </a:p>
          <a:p>
            <a:pPr marL="742950" lvl="1" indent="-285750">
              <a:spcBef>
                <a:spcPct val="20000"/>
              </a:spcBef>
              <a:buFontTx/>
              <a:buChar char="–"/>
            </a:pPr>
            <a:r>
              <a:rPr lang="en-US" sz="2800">
                <a:latin typeface="Calibri" pitchFamily="34" charset="0"/>
              </a:rPr>
              <a:t>Transmitting and receiving on the same frequency.</a:t>
            </a:r>
          </a:p>
          <a:p>
            <a:pPr marL="742950" lvl="1" indent="-285750">
              <a:spcBef>
                <a:spcPct val="20000"/>
              </a:spcBef>
              <a:buFontTx/>
              <a:buChar char="–"/>
            </a:pPr>
            <a:r>
              <a:rPr lang="en-US" sz="2800">
                <a:latin typeface="Calibri" pitchFamily="34" charset="0"/>
              </a:rPr>
              <a:t>Each user takes turns to transmit.</a:t>
            </a:r>
          </a:p>
          <a:p>
            <a:pPr marL="742950" lvl="1" indent="-285750">
              <a:spcBef>
                <a:spcPct val="20000"/>
              </a:spcBef>
              <a:buFontTx/>
              <a:buChar char="–"/>
            </a:pPr>
            <a:r>
              <a:rPr lang="en-US" sz="2800">
                <a:latin typeface="Calibri" pitchFamily="34" charset="0"/>
              </a:rPr>
              <a:t>Is the preferred method if it works.</a:t>
            </a:r>
          </a:p>
          <a:p>
            <a:pPr marL="342900" indent="-342900">
              <a:spcBef>
                <a:spcPct val="20000"/>
              </a:spcBef>
              <a:buFontTx/>
              <a:buChar char="•"/>
            </a:pPr>
            <a:endParaRPr lang="en-US" sz="3200">
              <a:latin typeface="Calibri"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latin typeface="Calibri" pitchFamily="34" charset="0"/>
              </a:rPr>
              <a:t>A Little Vocabulary First</a:t>
            </a:r>
          </a:p>
        </p:txBody>
      </p:sp>
      <p:sp>
        <p:nvSpPr>
          <p:cNvPr id="37891"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nSpc>
                <a:spcPct val="90000"/>
              </a:lnSpc>
              <a:spcBef>
                <a:spcPct val="20000"/>
              </a:spcBef>
              <a:buFontTx/>
              <a:buChar char="•"/>
            </a:pPr>
            <a:r>
              <a:rPr lang="en-US" sz="3200">
                <a:latin typeface="Calibri" pitchFamily="34" charset="0"/>
              </a:rPr>
              <a:t>Duplex</a:t>
            </a:r>
          </a:p>
          <a:p>
            <a:pPr marL="742950" lvl="1" indent="-285750">
              <a:lnSpc>
                <a:spcPct val="90000"/>
              </a:lnSpc>
              <a:spcBef>
                <a:spcPct val="20000"/>
              </a:spcBef>
              <a:buFontTx/>
              <a:buChar char="–"/>
            </a:pPr>
            <a:r>
              <a:rPr lang="en-US" sz="2800">
                <a:latin typeface="Calibri" pitchFamily="34" charset="0"/>
              </a:rPr>
              <a:t>Transmitting on one frequency while simultaneously listening on a different frequency.</a:t>
            </a:r>
          </a:p>
          <a:p>
            <a:pPr marL="742950" lvl="1" indent="-285750">
              <a:lnSpc>
                <a:spcPct val="90000"/>
              </a:lnSpc>
              <a:spcBef>
                <a:spcPct val="20000"/>
              </a:spcBef>
              <a:buFontTx/>
              <a:buChar char="–"/>
            </a:pPr>
            <a:r>
              <a:rPr lang="en-US" sz="2800">
                <a:latin typeface="Calibri" pitchFamily="34" charset="0"/>
              </a:rPr>
              <a:t>Repeaters use duplex.</a:t>
            </a:r>
          </a:p>
          <a:p>
            <a:pPr marL="742950" lvl="1" indent="-285750">
              <a:lnSpc>
                <a:spcPct val="90000"/>
              </a:lnSpc>
              <a:spcBef>
                <a:spcPct val="20000"/>
              </a:spcBef>
              <a:buFontTx/>
              <a:buChar char="–"/>
            </a:pPr>
            <a:r>
              <a:rPr lang="en-US" sz="2800" b="1">
                <a:latin typeface="Calibri" pitchFamily="34" charset="0"/>
              </a:rPr>
              <a:t>Output frequency</a:t>
            </a:r>
            <a:r>
              <a:rPr lang="en-US" sz="2800">
                <a:latin typeface="Calibri" pitchFamily="34" charset="0"/>
              </a:rPr>
              <a:t> – the frequency the repeater transmits on and you listen to.</a:t>
            </a:r>
          </a:p>
          <a:p>
            <a:pPr marL="742950" lvl="1" indent="-285750">
              <a:lnSpc>
                <a:spcPct val="90000"/>
              </a:lnSpc>
              <a:spcBef>
                <a:spcPct val="20000"/>
              </a:spcBef>
              <a:buFontTx/>
              <a:buChar char="–"/>
            </a:pPr>
            <a:r>
              <a:rPr lang="en-US" sz="2800" b="1">
                <a:latin typeface="Calibri" pitchFamily="34" charset="0"/>
              </a:rPr>
              <a:t>Input frequency</a:t>
            </a:r>
            <a:r>
              <a:rPr lang="en-US" sz="2800">
                <a:latin typeface="Calibri" pitchFamily="34" charset="0"/>
              </a:rPr>
              <a:t> – the frequency the repeater listens to and you transmit on.</a:t>
            </a:r>
          </a:p>
          <a:p>
            <a:pPr marL="342900" indent="-342900">
              <a:lnSpc>
                <a:spcPct val="90000"/>
              </a:lnSpc>
              <a:spcBef>
                <a:spcPct val="20000"/>
              </a:spcBef>
              <a:buFontTx/>
              <a:buChar char="•"/>
            </a:pPr>
            <a:endParaRPr lang="en-US" sz="3200">
              <a:latin typeface="Calibri"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000">
                <a:latin typeface="Calibri" pitchFamily="34" charset="0"/>
              </a:rPr>
              <a:t>Things to Know to Use a Repeater</a:t>
            </a:r>
          </a:p>
        </p:txBody>
      </p:sp>
      <p:sp>
        <p:nvSpPr>
          <p:cNvPr id="38915"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3200" dirty="0">
                <a:latin typeface="Calibri" pitchFamily="34" charset="0"/>
              </a:rPr>
              <a:t>Output frequency.</a:t>
            </a:r>
          </a:p>
          <a:p>
            <a:pPr marL="342900" indent="-342900">
              <a:spcBef>
                <a:spcPct val="20000"/>
              </a:spcBef>
              <a:buFontTx/>
              <a:buChar char="•"/>
            </a:pPr>
            <a:r>
              <a:rPr lang="en-US" sz="3200" dirty="0">
                <a:latin typeface="Calibri" pitchFamily="34" charset="0"/>
              </a:rPr>
              <a:t>Frequency split.</a:t>
            </a:r>
          </a:p>
          <a:p>
            <a:pPr marL="742950" lvl="1" indent="-285750">
              <a:spcBef>
                <a:spcPct val="20000"/>
              </a:spcBef>
              <a:buFontTx/>
              <a:buChar char="–"/>
            </a:pPr>
            <a:r>
              <a:rPr lang="en-US" sz="2800" dirty="0">
                <a:latin typeface="Calibri" pitchFamily="34" charset="0"/>
              </a:rPr>
              <a:t>and therefore the input frequency.</a:t>
            </a:r>
          </a:p>
          <a:p>
            <a:pPr marL="342900" indent="-342900">
              <a:spcBef>
                <a:spcPct val="20000"/>
              </a:spcBef>
              <a:buFontTx/>
              <a:buChar char="•"/>
            </a:pPr>
            <a:r>
              <a:rPr lang="en-US" sz="3200" dirty="0">
                <a:latin typeface="Calibri" pitchFamily="34" charset="0"/>
              </a:rPr>
              <a:t>Repeater access tones (if any</a:t>
            </a:r>
            <a:r>
              <a:rPr lang="en-US" sz="3200" dirty="0" smtClean="0">
                <a:latin typeface="Calibri" pitchFamily="34" charset="0"/>
              </a:rPr>
              <a:t>).</a:t>
            </a:r>
          </a:p>
          <a:p>
            <a:pPr marL="342900" indent="-342900">
              <a:spcBef>
                <a:spcPct val="20000"/>
              </a:spcBef>
              <a:buFontTx/>
              <a:buChar char="•"/>
            </a:pPr>
            <a:r>
              <a:rPr lang="en-US" sz="3200" dirty="0" smtClean="0">
                <a:latin typeface="Calibri" pitchFamily="34" charset="0"/>
              </a:rPr>
              <a:t>All information can be found in a repeater directory</a:t>
            </a:r>
            <a:endParaRPr lang="en-US" sz="3200" dirty="0">
              <a:latin typeface="Calibri"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latin typeface="Calibri" pitchFamily="34" charset="0"/>
              </a:rPr>
              <a:t>Repeater Output Frequency</a:t>
            </a:r>
          </a:p>
        </p:txBody>
      </p:sp>
      <p:sp>
        <p:nvSpPr>
          <p:cNvPr id="39939"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2800">
                <a:latin typeface="Calibri" pitchFamily="34" charset="0"/>
              </a:rPr>
              <a:t>Repeaters are frequently identified by their output frequency.</a:t>
            </a:r>
          </a:p>
          <a:p>
            <a:pPr marL="742950" lvl="1" indent="-285750">
              <a:spcBef>
                <a:spcPct val="20000"/>
              </a:spcBef>
              <a:buFontTx/>
              <a:buChar char="–"/>
            </a:pPr>
            <a:r>
              <a:rPr lang="en-US">
                <a:latin typeface="Calibri" pitchFamily="34" charset="0"/>
              </a:rPr>
              <a:t>“Meet you on the 443.50 machine.”</a:t>
            </a:r>
          </a:p>
          <a:p>
            <a:pPr marL="1143000" lvl="2" indent="-228600">
              <a:spcBef>
                <a:spcPct val="20000"/>
              </a:spcBef>
              <a:buFontTx/>
              <a:buChar char="•"/>
            </a:pPr>
            <a:r>
              <a:rPr lang="en-US" sz="2000">
                <a:latin typeface="Calibri" pitchFamily="34" charset="0"/>
              </a:rPr>
              <a:t>Here the specific frequency is used.</a:t>
            </a:r>
          </a:p>
          <a:p>
            <a:pPr marL="742950" lvl="1" indent="-285750">
              <a:spcBef>
                <a:spcPct val="20000"/>
              </a:spcBef>
              <a:buFontTx/>
              <a:buChar char="–"/>
            </a:pPr>
            <a:r>
              <a:rPr lang="en-US">
                <a:latin typeface="Calibri" pitchFamily="34" charset="0"/>
              </a:rPr>
              <a:t>“Let’s go to 94.”</a:t>
            </a:r>
          </a:p>
          <a:p>
            <a:pPr marL="1143000" lvl="2" indent="-228600">
              <a:spcBef>
                <a:spcPct val="20000"/>
              </a:spcBef>
              <a:buFontTx/>
              <a:buChar char="•"/>
            </a:pPr>
            <a:r>
              <a:rPr lang="en-US" sz="2000">
                <a:latin typeface="Calibri" pitchFamily="34" charset="0"/>
              </a:rPr>
              <a:t>Here an abbreviation for a standard repeater channel is used meaning 146.94 MHz.</a:t>
            </a:r>
          </a:p>
          <a:p>
            <a:pPr marL="742950" lvl="1" indent="-285750">
              <a:spcBef>
                <a:spcPct val="20000"/>
              </a:spcBef>
              <a:buFontTx/>
              <a:buChar char="–"/>
            </a:pPr>
            <a:r>
              <a:rPr lang="en-US">
                <a:latin typeface="Calibri" pitchFamily="34" charset="0"/>
              </a:rPr>
              <a:t>“How about the NARL repeater?”</a:t>
            </a:r>
          </a:p>
          <a:p>
            <a:pPr marL="1143000" lvl="2" indent="-228600">
              <a:spcBef>
                <a:spcPct val="20000"/>
              </a:spcBef>
              <a:buFontTx/>
              <a:buChar char="•"/>
            </a:pPr>
            <a:r>
              <a:rPr lang="en-US" sz="2000">
                <a:latin typeface="Calibri" pitchFamily="34" charset="0"/>
              </a:rPr>
              <a:t>Here the repeater is referenced by the sponsoring club name.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7"/>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000">
                <a:latin typeface="Calibri" pitchFamily="34" charset="0"/>
              </a:rPr>
              <a:t>The Typical Telephone Conversation</a:t>
            </a:r>
          </a:p>
        </p:txBody>
      </p:sp>
      <p:sp>
        <p:nvSpPr>
          <p:cNvPr id="3075" name="Rectangle 8"/>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3200">
                <a:latin typeface="Calibri" pitchFamily="34" charset="0"/>
              </a:rPr>
              <a:t>Greeting.</a:t>
            </a:r>
          </a:p>
          <a:p>
            <a:pPr marL="342900" indent="-342900">
              <a:spcBef>
                <a:spcPct val="20000"/>
              </a:spcBef>
              <a:buFontTx/>
              <a:buChar char="•"/>
            </a:pPr>
            <a:r>
              <a:rPr lang="en-US" sz="3200">
                <a:latin typeface="Calibri" pitchFamily="34" charset="0"/>
              </a:rPr>
              <a:t>Identify who is participating.</a:t>
            </a:r>
          </a:p>
          <a:p>
            <a:pPr marL="342900" indent="-342900">
              <a:spcBef>
                <a:spcPct val="20000"/>
              </a:spcBef>
              <a:buFontTx/>
              <a:buChar char="•"/>
            </a:pPr>
            <a:r>
              <a:rPr lang="en-US" sz="3200">
                <a:latin typeface="Calibri" pitchFamily="34" charset="0"/>
              </a:rPr>
              <a:t>Exchange information, generally taking turns.</a:t>
            </a:r>
          </a:p>
          <a:p>
            <a:pPr marL="342900" indent="-342900">
              <a:spcBef>
                <a:spcPct val="20000"/>
              </a:spcBef>
              <a:buFontTx/>
              <a:buChar char="•"/>
            </a:pPr>
            <a:r>
              <a:rPr lang="en-US" sz="3200">
                <a:latin typeface="Calibri" pitchFamily="34" charset="0"/>
              </a:rPr>
              <a:t>Salutations.</a:t>
            </a:r>
          </a:p>
          <a:p>
            <a:pPr marL="342900" indent="-342900">
              <a:spcBef>
                <a:spcPct val="20000"/>
              </a:spcBef>
              <a:buFontTx/>
              <a:buChar char="•"/>
            </a:pPr>
            <a:r>
              <a:rPr lang="en-US" sz="3200">
                <a:latin typeface="Calibri" pitchFamily="34" charset="0"/>
              </a:rPr>
              <a:t>End the conversation.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latin typeface="Calibri" pitchFamily="34" charset="0"/>
              </a:rPr>
              <a:t>Repeater Frequency Split</a:t>
            </a:r>
          </a:p>
        </p:txBody>
      </p:sp>
      <p:sp>
        <p:nvSpPr>
          <p:cNvPr id="40963" name="Rectangle 5"/>
          <p:cNvSpPr>
            <a:spLocks noChangeArrowheads="1"/>
          </p:cNvSpPr>
          <p:nvPr/>
        </p:nvSpPr>
        <p:spPr bwMode="auto">
          <a:xfrm>
            <a:off x="685800" y="1752600"/>
            <a:ext cx="38100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nSpc>
                <a:spcPct val="90000"/>
              </a:lnSpc>
              <a:spcBef>
                <a:spcPct val="20000"/>
              </a:spcBef>
              <a:buFontTx/>
              <a:buChar char="•"/>
            </a:pPr>
            <a:r>
              <a:rPr lang="en-US" sz="2800">
                <a:latin typeface="Calibri" pitchFamily="34" charset="0"/>
              </a:rPr>
              <a:t>The split, shifts, or offset frequencies are standardized to help facilitate repeater use.</a:t>
            </a:r>
          </a:p>
          <a:p>
            <a:pPr marL="342900" indent="-342900">
              <a:lnSpc>
                <a:spcPct val="90000"/>
              </a:lnSpc>
              <a:spcBef>
                <a:spcPct val="20000"/>
              </a:spcBef>
              <a:buFontTx/>
              <a:buChar char="•"/>
            </a:pPr>
            <a:r>
              <a:rPr lang="en-US" sz="2800">
                <a:latin typeface="Calibri" pitchFamily="34" charset="0"/>
              </a:rPr>
              <a:t>There are + and – shifts depending on the plan.</a:t>
            </a:r>
          </a:p>
          <a:p>
            <a:pPr marL="342900" indent="-342900">
              <a:lnSpc>
                <a:spcPct val="90000"/>
              </a:lnSpc>
              <a:spcBef>
                <a:spcPct val="20000"/>
              </a:spcBef>
              <a:buFontTx/>
              <a:buChar char="•"/>
            </a:pPr>
            <a:r>
              <a:rPr lang="en-US" sz="2800">
                <a:latin typeface="Calibri" pitchFamily="34" charset="0"/>
              </a:rPr>
              <a:t>Different bands have different standardized amounts of shift.</a:t>
            </a:r>
          </a:p>
        </p:txBody>
      </p:sp>
      <p:pic>
        <p:nvPicPr>
          <p:cNvPr id="40964" name="Picture 6" descr="HRLM-Tab3-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5800" y="1981200"/>
            <a:ext cx="4083050" cy="3689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4"/>
          <p:cNvSpPr>
            <a:spLocks noChangeArrowheads="1"/>
          </p:cNvSpPr>
          <p:nvPr/>
        </p:nvSpPr>
        <p:spPr bwMode="auto">
          <a:xfrm>
            <a:off x="685800" y="3810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latin typeface="Calibri" pitchFamily="34" charset="0"/>
              </a:rPr>
              <a:t>Repeater Access Tones</a:t>
            </a:r>
          </a:p>
        </p:txBody>
      </p:sp>
      <p:sp>
        <p:nvSpPr>
          <p:cNvPr id="41987" name="Rectangle 5"/>
          <p:cNvSpPr>
            <a:spLocks noChangeArrowheads="1"/>
          </p:cNvSpPr>
          <p:nvPr/>
        </p:nvSpPr>
        <p:spPr bwMode="auto">
          <a:xfrm>
            <a:off x="685800" y="1524000"/>
            <a:ext cx="7772400"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nSpc>
                <a:spcPct val="80000"/>
              </a:lnSpc>
              <a:spcBef>
                <a:spcPct val="20000"/>
              </a:spcBef>
              <a:buFontTx/>
              <a:buChar char="•"/>
            </a:pPr>
            <a:r>
              <a:rPr lang="en-US" sz="2600">
                <a:latin typeface="Calibri" pitchFamily="34" charset="0"/>
              </a:rPr>
              <a:t>Sometimes multiple repeaters can be accessed at the same time unintentionally.</a:t>
            </a:r>
          </a:p>
          <a:p>
            <a:pPr marL="342900" indent="-342900">
              <a:lnSpc>
                <a:spcPct val="80000"/>
              </a:lnSpc>
              <a:spcBef>
                <a:spcPct val="20000"/>
              </a:spcBef>
              <a:buFontTx/>
              <a:buChar char="•"/>
            </a:pPr>
            <a:r>
              <a:rPr lang="en-US" sz="2600">
                <a:latin typeface="Calibri" pitchFamily="34" charset="0"/>
              </a:rPr>
              <a:t>To preclude unintentional access, some repeaters require a special subaudible tone to be present before the repeater controller will recognize the signal as a valid signal and turn on the repeater.</a:t>
            </a:r>
          </a:p>
          <a:p>
            <a:pPr marL="342900" indent="-342900">
              <a:lnSpc>
                <a:spcPct val="80000"/>
              </a:lnSpc>
              <a:spcBef>
                <a:spcPct val="20000"/>
              </a:spcBef>
              <a:buFontTx/>
              <a:buChar char="•"/>
            </a:pPr>
            <a:r>
              <a:rPr lang="en-US" sz="2600">
                <a:latin typeface="Calibri" pitchFamily="34" charset="0"/>
              </a:rPr>
              <a:t>These tones are called by various names (depending on equipment manufacturer).</a:t>
            </a:r>
          </a:p>
          <a:p>
            <a:pPr marL="742950" lvl="1" indent="-285750">
              <a:lnSpc>
                <a:spcPct val="80000"/>
              </a:lnSpc>
              <a:spcBef>
                <a:spcPct val="20000"/>
              </a:spcBef>
              <a:buFontTx/>
              <a:buChar char="–"/>
            </a:pPr>
            <a:r>
              <a:rPr lang="en-US">
                <a:latin typeface="Calibri" pitchFamily="34" charset="0"/>
              </a:rPr>
              <a:t>CTCSS (continuous tone coded squelch system)</a:t>
            </a:r>
          </a:p>
          <a:p>
            <a:pPr marL="742950" lvl="1" indent="-285750">
              <a:lnSpc>
                <a:spcPct val="80000"/>
              </a:lnSpc>
              <a:spcBef>
                <a:spcPct val="20000"/>
              </a:spcBef>
              <a:buFontTx/>
              <a:buChar char="–"/>
            </a:pPr>
            <a:r>
              <a:rPr lang="en-US">
                <a:latin typeface="Calibri" pitchFamily="34" charset="0"/>
              </a:rPr>
              <a:t>PL (a Motorola trade name for CTCSS)</a:t>
            </a:r>
          </a:p>
          <a:p>
            <a:pPr marL="742950" lvl="1" indent="-285750">
              <a:lnSpc>
                <a:spcPct val="80000"/>
              </a:lnSpc>
              <a:spcBef>
                <a:spcPct val="20000"/>
              </a:spcBef>
              <a:buFontTx/>
              <a:buChar char="–"/>
            </a:pPr>
            <a:r>
              <a:rPr lang="en-US">
                <a:latin typeface="Calibri" pitchFamily="34" charset="0"/>
              </a:rPr>
              <a:t>Privacy codes or tones</a:t>
            </a:r>
          </a:p>
          <a:p>
            <a:pPr marL="742950" lvl="1" indent="-285750">
              <a:lnSpc>
                <a:spcPct val="80000"/>
              </a:lnSpc>
              <a:spcBef>
                <a:spcPct val="20000"/>
              </a:spcBef>
              <a:buFontTx/>
              <a:buChar char="–"/>
            </a:pPr>
            <a:r>
              <a:rPr lang="en-US">
                <a:latin typeface="Calibri" pitchFamily="34" charset="0"/>
              </a:rPr>
              <a:t>DCS (digital coded squelch)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latin typeface="Calibri" pitchFamily="34" charset="0"/>
              </a:rPr>
              <a:t>Repeater Access Tones</a:t>
            </a:r>
          </a:p>
        </p:txBody>
      </p:sp>
      <p:sp>
        <p:nvSpPr>
          <p:cNvPr id="43011" name="Rectangle 3"/>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3200">
                <a:latin typeface="Calibri" pitchFamily="34" charset="0"/>
              </a:rPr>
              <a:t>Access tones are usually published along with repeater frequencies.</a:t>
            </a:r>
          </a:p>
          <a:p>
            <a:pPr marL="342900" indent="-342900">
              <a:spcBef>
                <a:spcPct val="20000"/>
              </a:spcBef>
              <a:buFontTx/>
              <a:buChar char="•"/>
            </a:pPr>
            <a:r>
              <a:rPr lang="en-US" sz="3200">
                <a:latin typeface="Calibri" pitchFamily="34" charset="0"/>
              </a:rPr>
              <a:t>Could also be announced when the repeater identifies.</a:t>
            </a:r>
          </a:p>
          <a:p>
            <a:pPr marL="742950" lvl="1" indent="-285750">
              <a:spcBef>
                <a:spcPct val="20000"/>
              </a:spcBef>
              <a:buFontTx/>
              <a:buChar char="–"/>
            </a:pPr>
            <a:r>
              <a:rPr lang="en-US" sz="2800">
                <a:latin typeface="Calibri" pitchFamily="34" charset="0"/>
              </a:rPr>
              <a:t>“PL is 123.0”</a:t>
            </a:r>
          </a:p>
          <a:p>
            <a:pPr marL="342900" indent="-342900">
              <a:spcBef>
                <a:spcPct val="20000"/>
              </a:spcBef>
              <a:buFontTx/>
              <a:buChar char="•"/>
            </a:pPr>
            <a:r>
              <a:rPr lang="en-US" sz="3200">
                <a:latin typeface="Calibri" pitchFamily="34" charset="0"/>
              </a:rPr>
              <a:t>Tones are generally programmed into the radio along with frequency and offset.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latin typeface="Calibri" pitchFamily="34" charset="0"/>
              </a:rPr>
              <a:t>Repeater Controller</a:t>
            </a:r>
          </a:p>
        </p:txBody>
      </p:sp>
      <p:sp>
        <p:nvSpPr>
          <p:cNvPr id="44035"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2800" dirty="0">
                <a:latin typeface="Calibri" pitchFamily="34" charset="0"/>
              </a:rPr>
              <a:t>Computer that controls the repeater operation.</a:t>
            </a:r>
          </a:p>
          <a:p>
            <a:pPr marL="742950" lvl="1" indent="-285750">
              <a:spcBef>
                <a:spcPct val="20000"/>
              </a:spcBef>
              <a:buFontTx/>
              <a:buChar char="–"/>
            </a:pPr>
            <a:r>
              <a:rPr lang="en-US" dirty="0">
                <a:latin typeface="Calibri" pitchFamily="34" charset="0"/>
              </a:rPr>
              <a:t>Station identification (Morse code or synthesized voice).</a:t>
            </a:r>
          </a:p>
          <a:p>
            <a:pPr marL="1143000" lvl="2" indent="-228600">
              <a:spcBef>
                <a:spcPct val="20000"/>
              </a:spcBef>
              <a:buFontTx/>
              <a:buChar char="•"/>
            </a:pPr>
            <a:r>
              <a:rPr lang="en-US" sz="2000" dirty="0">
                <a:latin typeface="Calibri" pitchFamily="34" charset="0"/>
              </a:rPr>
              <a:t>Same ID requirements as you have.</a:t>
            </a:r>
          </a:p>
          <a:p>
            <a:pPr marL="742950" lvl="1" indent="-285750">
              <a:spcBef>
                <a:spcPct val="20000"/>
              </a:spcBef>
              <a:buFontTx/>
              <a:buChar char="–"/>
            </a:pPr>
            <a:r>
              <a:rPr lang="en-US" dirty="0">
                <a:latin typeface="Calibri" pitchFamily="34" charset="0"/>
              </a:rPr>
              <a:t>Time-out protection.</a:t>
            </a:r>
          </a:p>
          <a:p>
            <a:pPr marL="1143000" lvl="2" indent="-228600">
              <a:spcBef>
                <a:spcPct val="20000"/>
              </a:spcBef>
              <a:buFontTx/>
              <a:buChar char="•"/>
            </a:pPr>
            <a:r>
              <a:rPr lang="en-US" sz="2000" dirty="0">
                <a:latin typeface="Calibri" pitchFamily="34" charset="0"/>
              </a:rPr>
              <a:t>Sometimes called the alligator.</a:t>
            </a:r>
          </a:p>
          <a:p>
            <a:pPr marL="1143000" lvl="2" indent="-228600">
              <a:spcBef>
                <a:spcPct val="20000"/>
              </a:spcBef>
              <a:buFontTx/>
              <a:buChar char="•"/>
            </a:pPr>
            <a:r>
              <a:rPr lang="en-US" sz="2000" dirty="0">
                <a:latin typeface="Calibri" pitchFamily="34" charset="0"/>
              </a:rPr>
              <a:t>Protects against continuous transmission in the event of a stuck PTT or long winded hams.</a:t>
            </a:r>
          </a:p>
          <a:p>
            <a:pPr marL="742950" lvl="1" indent="-285750">
              <a:spcBef>
                <a:spcPct val="20000"/>
              </a:spcBef>
              <a:buFontTx/>
              <a:buChar char="–"/>
            </a:pPr>
            <a:r>
              <a:rPr lang="en-US" dirty="0">
                <a:latin typeface="Calibri" pitchFamily="34" charset="0"/>
              </a:rPr>
              <a:t>Courtesy tone – repeater time-out timer reset</a:t>
            </a:r>
            <a:r>
              <a:rPr lang="en-US" dirty="0" smtClean="0">
                <a:latin typeface="Calibri" pitchFamily="34" charset="0"/>
              </a:rPr>
              <a:t>.</a:t>
            </a:r>
          </a:p>
          <a:p>
            <a:pPr marL="457200" indent="-457200">
              <a:spcBef>
                <a:spcPct val="20000"/>
              </a:spcBef>
              <a:buFont typeface="Arial" pitchFamily="34" charset="0"/>
              <a:buChar char="•"/>
            </a:pPr>
            <a:r>
              <a:rPr lang="en-US" sz="2800" dirty="0" smtClean="0">
                <a:latin typeface="Calibri" pitchFamily="34" charset="0"/>
              </a:rPr>
              <a:t>Some Repeaters use auxiliary stations to transmit signals from a remote receiver to the repeater for retransmission</a:t>
            </a:r>
            <a:endParaRPr lang="en-US" sz="2800" dirty="0">
              <a:latin typeface="Calibri" pitchFamily="34"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a Repeater</a:t>
            </a:r>
            <a:endParaRPr lang="en-US" dirty="0"/>
          </a:p>
        </p:txBody>
      </p:sp>
      <p:sp>
        <p:nvSpPr>
          <p:cNvPr id="3" name="Content Placeholder 2"/>
          <p:cNvSpPr>
            <a:spLocks noGrp="1"/>
          </p:cNvSpPr>
          <p:nvPr>
            <p:ph idx="1"/>
          </p:nvPr>
        </p:nvSpPr>
        <p:spPr/>
        <p:txBody>
          <a:bodyPr/>
          <a:lstStyle/>
          <a:p>
            <a:r>
              <a:rPr lang="en-US" dirty="0" smtClean="0"/>
              <a:t>To contact someone you heard on a repeater:</a:t>
            </a:r>
          </a:p>
          <a:p>
            <a:pPr lvl="1"/>
            <a:r>
              <a:rPr lang="en-US" dirty="0" smtClean="0"/>
              <a:t>Say his call then your call</a:t>
            </a:r>
          </a:p>
          <a:p>
            <a:r>
              <a:rPr lang="en-US" dirty="0" smtClean="0"/>
              <a:t>To contact anyone on the repeater</a:t>
            </a:r>
          </a:p>
          <a:p>
            <a:pPr lvl="1"/>
            <a:r>
              <a:rPr lang="en-US" dirty="0"/>
              <a:t>J</a:t>
            </a:r>
            <a:r>
              <a:rPr lang="en-US" dirty="0" smtClean="0"/>
              <a:t>ust give your call</a:t>
            </a:r>
          </a:p>
          <a:p>
            <a:r>
              <a:rPr lang="en-US" dirty="0" smtClean="0"/>
              <a:t>Keep your Transmissions short</a:t>
            </a:r>
          </a:p>
          <a:p>
            <a:pPr lvl="1"/>
            <a:r>
              <a:rPr lang="en-US" dirty="0" smtClean="0"/>
              <a:t>Allow a little time for stations to break in</a:t>
            </a:r>
          </a:p>
          <a:p>
            <a:pPr lvl="1"/>
            <a:r>
              <a:rPr lang="en-US" dirty="0" smtClean="0"/>
              <a:t>To break in give your call between transmissions</a:t>
            </a:r>
            <a:endParaRPr lang="en-US" dirty="0"/>
          </a:p>
        </p:txBody>
      </p:sp>
    </p:spTree>
    <p:extLst>
      <p:ext uri="{BB962C8B-B14F-4D97-AF65-F5344CB8AC3E}">
        <p14:creationId xmlns:p14="http://schemas.microsoft.com/office/powerpoint/2010/main" val="6723093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Repeaters &amp; The Internet</a:t>
            </a:r>
            <a:endParaRPr lang="en-US" dirty="0"/>
          </a:p>
        </p:txBody>
      </p:sp>
      <p:sp>
        <p:nvSpPr>
          <p:cNvPr id="3" name="Content Placeholder 2"/>
          <p:cNvSpPr>
            <a:spLocks noGrp="1"/>
          </p:cNvSpPr>
          <p:nvPr>
            <p:ph idx="1"/>
          </p:nvPr>
        </p:nvSpPr>
        <p:spPr/>
        <p:txBody>
          <a:bodyPr/>
          <a:lstStyle/>
          <a:p>
            <a:r>
              <a:rPr lang="en-US" dirty="0" smtClean="0"/>
              <a:t>Some repeaters may be linked via the internet</a:t>
            </a:r>
          </a:p>
          <a:p>
            <a:r>
              <a:rPr lang="en-US" dirty="0" smtClean="0"/>
              <a:t>Internet Radio Linking Project (IRLP)</a:t>
            </a:r>
          </a:p>
          <a:p>
            <a:pPr lvl="1"/>
            <a:r>
              <a:rPr lang="en-US" dirty="0" smtClean="0"/>
              <a:t>Uses VoIP technology to link repeaters</a:t>
            </a:r>
          </a:p>
          <a:p>
            <a:r>
              <a:rPr lang="en-US" dirty="0" smtClean="0"/>
              <a:t>To use on a repeater so equipped:</a:t>
            </a:r>
          </a:p>
          <a:p>
            <a:pPr lvl="1"/>
            <a:r>
              <a:rPr lang="en-US" dirty="0" smtClean="0"/>
              <a:t>Use Keypad to turn on the IRLP connection</a:t>
            </a:r>
          </a:p>
          <a:p>
            <a:pPr lvl="1"/>
            <a:r>
              <a:rPr lang="en-US" dirty="0" smtClean="0"/>
              <a:t>Use Keypad to enter IRLP node of the remote repeater</a:t>
            </a:r>
          </a:p>
          <a:p>
            <a:pPr lvl="1"/>
            <a:r>
              <a:rPr lang="en-US" dirty="0" smtClean="0"/>
              <a:t>Once Connection is made operate like normal</a:t>
            </a:r>
            <a:endParaRPr lang="en-US" dirty="0"/>
          </a:p>
        </p:txBody>
      </p:sp>
    </p:spTree>
    <p:extLst>
      <p:ext uri="{BB962C8B-B14F-4D97-AF65-F5344CB8AC3E}">
        <p14:creationId xmlns:p14="http://schemas.microsoft.com/office/powerpoint/2010/main" val="223503416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Quiz Time </a:t>
            </a:r>
            <a:endParaRPr lang="en-US" dirty="0"/>
          </a:p>
        </p:txBody>
      </p:sp>
      <p:sp>
        <p:nvSpPr>
          <p:cNvPr id="3" name="Content Placeholder 2"/>
          <p:cNvSpPr>
            <a:spLocks noGrp="1"/>
          </p:cNvSpPr>
          <p:nvPr>
            <p:ph idx="1"/>
          </p:nvPr>
        </p:nvSpPr>
        <p:spPr/>
        <p:txBody>
          <a:bodyPr/>
          <a:lstStyle/>
          <a:p>
            <a:r>
              <a:rPr lang="en-US" smtClean="0"/>
              <a:t>Chapter 6.1 to 6.4</a:t>
            </a:r>
            <a:endParaRPr lang="en-US" dirty="0"/>
          </a:p>
        </p:txBody>
      </p:sp>
    </p:spTree>
    <p:extLst>
      <p:ext uri="{BB962C8B-B14F-4D97-AF65-F5344CB8AC3E}">
        <p14:creationId xmlns:p14="http://schemas.microsoft.com/office/powerpoint/2010/main" val="29991694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Chapter 6 Key</a:t>
            </a:r>
            <a:endParaRPr lang="en-US" dirty="0"/>
          </a:p>
        </p:txBody>
      </p:sp>
      <p:sp>
        <p:nvSpPr>
          <p:cNvPr id="7" name="Content Placeholder 6"/>
          <p:cNvSpPr>
            <a:spLocks noGrp="1"/>
          </p:cNvSpPr>
          <p:nvPr>
            <p:ph sz="half" idx="1"/>
          </p:nvPr>
        </p:nvSpPr>
        <p:spPr/>
        <p:txBody>
          <a:bodyPr/>
          <a:lstStyle/>
          <a:p>
            <a:r>
              <a:rPr lang="en-US" sz="2000" b="1" dirty="0"/>
              <a:t>Section 6.1</a:t>
            </a:r>
            <a:endParaRPr lang="en-US" sz="2000" dirty="0"/>
          </a:p>
          <a:p>
            <a:r>
              <a:rPr lang="en-US" sz="2000" dirty="0"/>
              <a:t>T2B10		</a:t>
            </a:r>
            <a:r>
              <a:rPr lang="en-US" sz="2000" b="1" u="heavy" dirty="0"/>
              <a:t>A</a:t>
            </a:r>
            <a:r>
              <a:rPr lang="en-US" sz="2000" dirty="0"/>
              <a:t>  B  C  D  </a:t>
            </a:r>
          </a:p>
          <a:p>
            <a:r>
              <a:rPr lang="en-US" sz="2000" dirty="0"/>
              <a:t>T2B11		A  </a:t>
            </a:r>
            <a:r>
              <a:rPr lang="en-US" sz="2000" b="1" u="heavy" dirty="0"/>
              <a:t>B</a:t>
            </a:r>
            <a:r>
              <a:rPr lang="en-US" sz="2000" dirty="0"/>
              <a:t>  C  D  </a:t>
            </a:r>
          </a:p>
          <a:p>
            <a:r>
              <a:rPr lang="en-US" sz="2000" dirty="0"/>
              <a:t>T8C05		</a:t>
            </a:r>
            <a:r>
              <a:rPr lang="en-US" sz="2000" b="1" u="heavy" dirty="0"/>
              <a:t>A</a:t>
            </a:r>
            <a:r>
              <a:rPr lang="en-US" sz="2000" dirty="0"/>
              <a:t>  B  C  D  </a:t>
            </a:r>
          </a:p>
          <a:p>
            <a:r>
              <a:rPr lang="en-US" sz="2000" b="1" dirty="0"/>
              <a:t>Section 6.2</a:t>
            </a:r>
            <a:endParaRPr lang="en-US" sz="2000" dirty="0"/>
          </a:p>
          <a:p>
            <a:r>
              <a:rPr lang="en-US" sz="2000" dirty="0"/>
              <a:t>T2B01		A  B  </a:t>
            </a:r>
            <a:r>
              <a:rPr lang="en-US" sz="2000" b="1" u="heavy" dirty="0"/>
              <a:t>C</a:t>
            </a:r>
            <a:r>
              <a:rPr lang="en-US" sz="2000" dirty="0"/>
              <a:t>  D  </a:t>
            </a:r>
          </a:p>
          <a:p>
            <a:r>
              <a:rPr lang="en-US" sz="2000" b="1" dirty="0"/>
              <a:t>Section 6.3</a:t>
            </a:r>
            <a:endParaRPr lang="en-US" sz="2000" dirty="0"/>
          </a:p>
          <a:p>
            <a:r>
              <a:rPr lang="en-US" sz="2000" dirty="0"/>
              <a:t>T2A02		A  B  C  </a:t>
            </a:r>
            <a:r>
              <a:rPr lang="en-US" sz="2000" b="1" u="heavy" dirty="0"/>
              <a:t>D</a:t>
            </a:r>
            <a:r>
              <a:rPr lang="en-US" sz="2000" dirty="0"/>
              <a:t>  </a:t>
            </a:r>
          </a:p>
          <a:p>
            <a:r>
              <a:rPr lang="en-US" sz="2000" dirty="0"/>
              <a:t>T2A04		A  </a:t>
            </a:r>
            <a:r>
              <a:rPr lang="en-US" sz="2000" b="1" u="heavy" dirty="0"/>
              <a:t>B</a:t>
            </a:r>
            <a:r>
              <a:rPr lang="en-US" sz="2000" dirty="0"/>
              <a:t>  C  D  </a:t>
            </a:r>
          </a:p>
          <a:p>
            <a:r>
              <a:rPr lang="en-US" sz="2000" dirty="0"/>
              <a:t>T2A05		A  B  </a:t>
            </a:r>
            <a:r>
              <a:rPr lang="en-US" sz="2000" b="1" u="heavy" dirty="0"/>
              <a:t>C</a:t>
            </a:r>
            <a:r>
              <a:rPr lang="en-US" sz="2000" dirty="0"/>
              <a:t>  D  </a:t>
            </a:r>
          </a:p>
          <a:p>
            <a:r>
              <a:rPr lang="en-US" sz="2000" dirty="0"/>
              <a:t>T2A08		A  B  C  </a:t>
            </a:r>
            <a:r>
              <a:rPr lang="en-US" sz="2000" b="1" u="heavy" dirty="0"/>
              <a:t>D</a:t>
            </a:r>
            <a:r>
              <a:rPr lang="en-US" sz="2000" dirty="0"/>
              <a:t> </a:t>
            </a:r>
            <a:endParaRPr lang="en-US" sz="2000" dirty="0"/>
          </a:p>
        </p:txBody>
      </p:sp>
      <p:sp>
        <p:nvSpPr>
          <p:cNvPr id="8" name="Content Placeholder 7"/>
          <p:cNvSpPr>
            <a:spLocks noGrp="1"/>
          </p:cNvSpPr>
          <p:nvPr>
            <p:ph sz="half" idx="2"/>
          </p:nvPr>
        </p:nvSpPr>
        <p:spPr/>
        <p:txBody>
          <a:bodyPr/>
          <a:lstStyle/>
          <a:p>
            <a:r>
              <a:rPr lang="en-US" sz="2000" dirty="0"/>
              <a:t>T2A09		A  </a:t>
            </a:r>
            <a:r>
              <a:rPr lang="en-US" sz="2000" b="1" u="heavy" dirty="0"/>
              <a:t>B</a:t>
            </a:r>
            <a:r>
              <a:rPr lang="en-US" sz="2000" dirty="0"/>
              <a:t>  C  D  </a:t>
            </a:r>
          </a:p>
          <a:p>
            <a:r>
              <a:rPr lang="en-US" sz="2000" dirty="0"/>
              <a:t>T2B10		A  B  C  </a:t>
            </a:r>
            <a:r>
              <a:rPr lang="en-US" sz="2000" b="1" u="heavy" dirty="0"/>
              <a:t>D</a:t>
            </a:r>
            <a:r>
              <a:rPr lang="en-US" sz="2000" dirty="0"/>
              <a:t>  </a:t>
            </a:r>
          </a:p>
          <a:p>
            <a:r>
              <a:rPr lang="en-US" sz="2000" b="1" dirty="0"/>
              <a:t>Section 6.4</a:t>
            </a:r>
            <a:endParaRPr lang="en-US" sz="2000" dirty="0"/>
          </a:p>
          <a:p>
            <a:r>
              <a:rPr lang="en-US" sz="2000" dirty="0"/>
              <a:t>T1A11		A  B  </a:t>
            </a:r>
            <a:r>
              <a:rPr lang="en-US" sz="2000" b="1" u="heavy" dirty="0"/>
              <a:t>C</a:t>
            </a:r>
            <a:r>
              <a:rPr lang="en-US" sz="2000" dirty="0"/>
              <a:t>  D  </a:t>
            </a:r>
          </a:p>
          <a:p>
            <a:r>
              <a:rPr lang="en-US" sz="2000" dirty="0"/>
              <a:t>T2A01		A  </a:t>
            </a:r>
            <a:r>
              <a:rPr lang="en-US" sz="2000" b="1" u="heavy" dirty="0"/>
              <a:t>B</a:t>
            </a:r>
            <a:r>
              <a:rPr lang="en-US" sz="2000" dirty="0"/>
              <a:t>  C  D  </a:t>
            </a:r>
          </a:p>
          <a:p>
            <a:r>
              <a:rPr lang="en-US" sz="2000" dirty="0"/>
              <a:t>T2A03		</a:t>
            </a:r>
            <a:r>
              <a:rPr lang="en-US" sz="2000" b="1" u="heavy" dirty="0"/>
              <a:t>A</a:t>
            </a:r>
            <a:r>
              <a:rPr lang="en-US" sz="2000" dirty="0"/>
              <a:t>  B  C  D  </a:t>
            </a:r>
          </a:p>
          <a:p>
            <a:r>
              <a:rPr lang="en-US" sz="2000" dirty="0"/>
              <a:t>T2B02		A  B  C  </a:t>
            </a:r>
            <a:r>
              <a:rPr lang="en-US" sz="2000" b="1" u="heavy" dirty="0"/>
              <a:t>D</a:t>
            </a:r>
            <a:r>
              <a:rPr lang="en-US" sz="2000" dirty="0"/>
              <a:t>  </a:t>
            </a:r>
          </a:p>
          <a:p>
            <a:r>
              <a:rPr lang="en-US" sz="2000" dirty="0"/>
              <a:t>T2B04		A  B  C  </a:t>
            </a:r>
            <a:r>
              <a:rPr lang="en-US" sz="2000" b="1" u="heavy" dirty="0"/>
              <a:t>D</a:t>
            </a:r>
            <a:r>
              <a:rPr lang="en-US" sz="2000" dirty="0"/>
              <a:t>  </a:t>
            </a:r>
          </a:p>
          <a:p>
            <a:r>
              <a:rPr lang="en-US" sz="2000" dirty="0"/>
              <a:t>T4B11		A  B  </a:t>
            </a:r>
            <a:r>
              <a:rPr lang="en-US" sz="2000" b="1" u="heavy" dirty="0"/>
              <a:t>C</a:t>
            </a:r>
            <a:r>
              <a:rPr lang="en-US" sz="2000" dirty="0"/>
              <a:t>  D  </a:t>
            </a:r>
          </a:p>
          <a:p>
            <a:r>
              <a:rPr lang="en-US" sz="2000" dirty="0"/>
              <a:t>T8C09		A  B  </a:t>
            </a:r>
            <a:r>
              <a:rPr lang="en-US" sz="2000" b="1" u="heavy" dirty="0"/>
              <a:t>C</a:t>
            </a:r>
            <a:r>
              <a:rPr lang="en-US" sz="2000" dirty="0"/>
              <a:t>  D  </a:t>
            </a:r>
          </a:p>
          <a:p>
            <a:r>
              <a:rPr lang="en-US" sz="2000" dirty="0"/>
              <a:t>T8C10		A  B  C  </a:t>
            </a:r>
            <a:r>
              <a:rPr lang="en-US" sz="2000" b="1" u="heavy" dirty="0"/>
              <a:t>D</a:t>
            </a:r>
            <a:r>
              <a:rPr lang="en-US" sz="2000" dirty="0"/>
              <a:t>  </a:t>
            </a:r>
          </a:p>
          <a:p>
            <a:endParaRPr lang="en-US" sz="2000" dirty="0"/>
          </a:p>
        </p:txBody>
      </p:sp>
    </p:spTree>
    <p:extLst>
      <p:ext uri="{BB962C8B-B14F-4D97-AF65-F5344CB8AC3E}">
        <p14:creationId xmlns:p14="http://schemas.microsoft.com/office/powerpoint/2010/main" val="327457765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7"/>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latin typeface="Calibri" pitchFamily="34" charset="0"/>
              </a:rPr>
              <a:t>Nets</a:t>
            </a:r>
          </a:p>
        </p:txBody>
      </p:sp>
      <p:sp>
        <p:nvSpPr>
          <p:cNvPr id="3075" name="Rectangle 8"/>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3200">
                <a:latin typeface="Calibri" pitchFamily="34" charset="0"/>
              </a:rPr>
              <a:t>Net is short for “Network”</a:t>
            </a:r>
          </a:p>
          <a:p>
            <a:pPr marL="742950" lvl="1" indent="-285750">
              <a:spcBef>
                <a:spcPct val="20000"/>
              </a:spcBef>
              <a:buFontTx/>
              <a:buChar char="–"/>
            </a:pPr>
            <a:r>
              <a:rPr lang="en-US" sz="2800">
                <a:latin typeface="Calibri" pitchFamily="34" charset="0"/>
              </a:rPr>
              <a:t>Evolved over the years to share and exchange information in an organized and efficient way with accuracy</a:t>
            </a:r>
          </a:p>
          <a:p>
            <a:pPr marL="342900" indent="-342900">
              <a:spcBef>
                <a:spcPct val="20000"/>
              </a:spcBef>
              <a:buFontTx/>
              <a:buChar char="•"/>
            </a:pPr>
            <a:r>
              <a:rPr lang="en-US" sz="3200">
                <a:latin typeface="Calibri" pitchFamily="34" charset="0"/>
              </a:rPr>
              <a:t>Social nets</a:t>
            </a:r>
          </a:p>
          <a:p>
            <a:pPr marL="342900" indent="-342900">
              <a:spcBef>
                <a:spcPct val="20000"/>
              </a:spcBef>
              <a:buFontTx/>
              <a:buChar char="•"/>
            </a:pPr>
            <a:r>
              <a:rPr lang="en-US" sz="3200">
                <a:latin typeface="Calibri" pitchFamily="34" charset="0"/>
              </a:rPr>
              <a:t>Traffic nets</a:t>
            </a:r>
          </a:p>
          <a:p>
            <a:pPr marL="342900" indent="-342900">
              <a:spcBef>
                <a:spcPct val="20000"/>
              </a:spcBef>
              <a:buFontTx/>
              <a:buChar char="•"/>
            </a:pPr>
            <a:r>
              <a:rPr lang="en-US" sz="3200">
                <a:latin typeface="Calibri" pitchFamily="34" charset="0"/>
              </a:rPr>
              <a:t>Emergency and public service nets.</a:t>
            </a:r>
          </a:p>
        </p:txBody>
      </p:sp>
    </p:spTree>
    <p:extLst>
      <p:ext uri="{BB962C8B-B14F-4D97-AF65-F5344CB8AC3E}">
        <p14:creationId xmlns:p14="http://schemas.microsoft.com/office/powerpoint/2010/main" val="427745524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latin typeface="Calibri" pitchFamily="34" charset="0"/>
              </a:rPr>
              <a:t>Traffic Nets</a:t>
            </a:r>
          </a:p>
        </p:txBody>
      </p:sp>
      <p:sp>
        <p:nvSpPr>
          <p:cNvPr id="4099"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3200">
                <a:latin typeface="Calibri" pitchFamily="34" charset="0"/>
              </a:rPr>
              <a:t>Traffic refers to formal messages that are relayed via ham radio</a:t>
            </a:r>
          </a:p>
          <a:p>
            <a:pPr marL="342900" indent="-342900">
              <a:spcBef>
                <a:spcPct val="20000"/>
              </a:spcBef>
              <a:buFontTx/>
              <a:buChar char="•"/>
            </a:pPr>
            <a:r>
              <a:rPr lang="en-US" sz="3200">
                <a:latin typeface="Calibri" pitchFamily="34" charset="0"/>
              </a:rPr>
              <a:t>Formal structure to ensure accuracy – National Traffic System (NTS)</a:t>
            </a:r>
          </a:p>
          <a:p>
            <a:pPr marL="742950" lvl="1" indent="-285750">
              <a:spcBef>
                <a:spcPct val="20000"/>
              </a:spcBef>
              <a:buFontTx/>
              <a:buChar char="–"/>
            </a:pPr>
            <a:r>
              <a:rPr lang="en-US" sz="2800">
                <a:latin typeface="Calibri" pitchFamily="34" charset="0"/>
              </a:rPr>
              <a:t>Procedures</a:t>
            </a:r>
          </a:p>
          <a:p>
            <a:pPr marL="742950" lvl="1" indent="-285750">
              <a:spcBef>
                <a:spcPct val="20000"/>
              </a:spcBef>
              <a:buFontTx/>
              <a:buChar char="–"/>
            </a:pPr>
            <a:r>
              <a:rPr lang="en-US" sz="2800">
                <a:latin typeface="Calibri" pitchFamily="34" charset="0"/>
              </a:rPr>
              <a:t>Accountability</a:t>
            </a:r>
          </a:p>
          <a:p>
            <a:pPr marL="342900" indent="-342900">
              <a:spcBef>
                <a:spcPct val="20000"/>
              </a:spcBef>
              <a:buFontTx/>
              <a:buChar char="•"/>
            </a:pPr>
            <a:endParaRPr lang="en-US" sz="3200">
              <a:latin typeface="Calibri" pitchFamily="34" charset="0"/>
            </a:endParaRPr>
          </a:p>
        </p:txBody>
      </p:sp>
    </p:spTree>
    <p:extLst>
      <p:ext uri="{BB962C8B-B14F-4D97-AF65-F5344CB8AC3E}">
        <p14:creationId xmlns:p14="http://schemas.microsoft.com/office/powerpoint/2010/main" val="22342170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latin typeface="Calibri" pitchFamily="34" charset="0"/>
              </a:rPr>
              <a:t>The Typical Ham Contact (QSO)</a:t>
            </a:r>
          </a:p>
        </p:txBody>
      </p:sp>
      <p:sp>
        <p:nvSpPr>
          <p:cNvPr id="4099"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3200">
                <a:latin typeface="Calibri" pitchFamily="34" charset="0"/>
              </a:rPr>
              <a:t>Greeting.</a:t>
            </a:r>
          </a:p>
          <a:p>
            <a:pPr marL="342900" indent="-342900">
              <a:spcBef>
                <a:spcPct val="20000"/>
              </a:spcBef>
              <a:buFontTx/>
              <a:buChar char="•"/>
            </a:pPr>
            <a:r>
              <a:rPr lang="en-US" sz="3200">
                <a:latin typeface="Calibri" pitchFamily="34" charset="0"/>
              </a:rPr>
              <a:t>Identify who is participating.</a:t>
            </a:r>
          </a:p>
          <a:p>
            <a:pPr marL="342900" indent="-342900">
              <a:spcBef>
                <a:spcPct val="20000"/>
              </a:spcBef>
              <a:buFontTx/>
              <a:buChar char="•"/>
            </a:pPr>
            <a:r>
              <a:rPr lang="en-US" sz="3200">
                <a:latin typeface="Calibri" pitchFamily="34" charset="0"/>
              </a:rPr>
              <a:t>Exchange information, generally taking turns.</a:t>
            </a:r>
          </a:p>
          <a:p>
            <a:pPr marL="342900" indent="-342900">
              <a:spcBef>
                <a:spcPct val="20000"/>
              </a:spcBef>
              <a:buFontTx/>
              <a:buChar char="•"/>
            </a:pPr>
            <a:r>
              <a:rPr lang="en-US" sz="3200">
                <a:latin typeface="Calibri" pitchFamily="34" charset="0"/>
              </a:rPr>
              <a:t>Salutations.</a:t>
            </a:r>
          </a:p>
          <a:p>
            <a:pPr marL="342900" indent="-342900">
              <a:spcBef>
                <a:spcPct val="20000"/>
              </a:spcBef>
              <a:buFontTx/>
              <a:buChar char="•"/>
            </a:pPr>
            <a:r>
              <a:rPr lang="en-US" sz="3200">
                <a:latin typeface="Calibri" pitchFamily="34" charset="0"/>
              </a:rPr>
              <a:t>End the conversation.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000">
                <a:latin typeface="Calibri" pitchFamily="34" charset="0"/>
              </a:rPr>
              <a:t>Emergency and Public Service Nets</a:t>
            </a:r>
          </a:p>
        </p:txBody>
      </p:sp>
      <p:sp>
        <p:nvSpPr>
          <p:cNvPr id="5123"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3200">
                <a:latin typeface="Calibri" pitchFamily="34" charset="0"/>
              </a:rPr>
              <a:t>Public service nets – training for emergency nets</a:t>
            </a:r>
          </a:p>
          <a:p>
            <a:pPr marL="742950" lvl="1" indent="-285750">
              <a:spcBef>
                <a:spcPct val="20000"/>
              </a:spcBef>
              <a:buFontTx/>
              <a:buChar char="–"/>
            </a:pPr>
            <a:r>
              <a:rPr lang="en-US" sz="2800">
                <a:latin typeface="Calibri" pitchFamily="34" charset="0"/>
              </a:rPr>
              <a:t>Training for ham operators as well as emergency groups and managers supported by Amateur Radio</a:t>
            </a:r>
          </a:p>
          <a:p>
            <a:pPr marL="342900" indent="-342900">
              <a:spcBef>
                <a:spcPct val="20000"/>
              </a:spcBef>
              <a:buFontTx/>
              <a:buChar char="•"/>
            </a:pPr>
            <a:r>
              <a:rPr lang="en-US" sz="3200">
                <a:latin typeface="Calibri" pitchFamily="34" charset="0"/>
              </a:rPr>
              <a:t>Emergency nets</a:t>
            </a:r>
          </a:p>
          <a:p>
            <a:pPr marL="342900" indent="-342900">
              <a:spcBef>
                <a:spcPct val="20000"/>
              </a:spcBef>
              <a:buFontTx/>
              <a:buChar char="•"/>
            </a:pPr>
            <a:endParaRPr lang="en-US" sz="3200">
              <a:latin typeface="Calibri" pitchFamily="34" charset="0"/>
            </a:endParaRPr>
          </a:p>
        </p:txBody>
      </p:sp>
    </p:spTree>
    <p:extLst>
      <p:ext uri="{BB962C8B-B14F-4D97-AF65-F5344CB8AC3E}">
        <p14:creationId xmlns:p14="http://schemas.microsoft.com/office/powerpoint/2010/main" val="95048249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latin typeface="Calibri" pitchFamily="34" charset="0"/>
              </a:rPr>
              <a:t>Net Structure</a:t>
            </a:r>
          </a:p>
        </p:txBody>
      </p:sp>
      <p:sp>
        <p:nvSpPr>
          <p:cNvPr id="6147"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2800" dirty="0">
                <a:latin typeface="Calibri" pitchFamily="34" charset="0"/>
              </a:rPr>
              <a:t>Net Control Station (NCS)</a:t>
            </a:r>
          </a:p>
          <a:p>
            <a:pPr marL="742950" lvl="1" indent="-285750">
              <a:spcBef>
                <a:spcPct val="20000"/>
              </a:spcBef>
              <a:buFontTx/>
              <a:buChar char="–"/>
            </a:pPr>
            <a:r>
              <a:rPr lang="en-US" dirty="0">
                <a:latin typeface="Calibri" pitchFamily="34" charset="0"/>
              </a:rPr>
              <a:t>Traffic cop who controls the flow of information</a:t>
            </a:r>
          </a:p>
          <a:p>
            <a:pPr marL="342900" indent="-342900">
              <a:spcBef>
                <a:spcPct val="20000"/>
              </a:spcBef>
              <a:buFontTx/>
              <a:buChar char="•"/>
            </a:pPr>
            <a:r>
              <a:rPr lang="en-US" sz="2800" dirty="0">
                <a:latin typeface="Calibri" pitchFamily="34" charset="0"/>
              </a:rPr>
              <a:t>Check-in and check-out procedures</a:t>
            </a:r>
          </a:p>
          <a:p>
            <a:pPr marL="342900" indent="-342900">
              <a:spcBef>
                <a:spcPct val="20000"/>
              </a:spcBef>
              <a:buFontTx/>
              <a:buChar char="•"/>
            </a:pPr>
            <a:r>
              <a:rPr lang="en-US" sz="2800" dirty="0">
                <a:latin typeface="Calibri" pitchFamily="34" charset="0"/>
              </a:rPr>
              <a:t>Communications discipline vital</a:t>
            </a:r>
          </a:p>
          <a:p>
            <a:pPr marL="742950" lvl="1" indent="-285750">
              <a:spcBef>
                <a:spcPct val="20000"/>
              </a:spcBef>
              <a:buFontTx/>
              <a:buChar char="–"/>
            </a:pPr>
            <a:r>
              <a:rPr lang="en-US" dirty="0">
                <a:latin typeface="Calibri" pitchFamily="34" charset="0"/>
              </a:rPr>
              <a:t>Learn and follow procedures</a:t>
            </a:r>
          </a:p>
          <a:p>
            <a:pPr marL="742950" lvl="1" indent="-285750">
              <a:spcBef>
                <a:spcPct val="20000"/>
              </a:spcBef>
              <a:buFontTx/>
              <a:buChar char="–"/>
            </a:pPr>
            <a:r>
              <a:rPr lang="en-US" dirty="0">
                <a:latin typeface="Calibri" pitchFamily="34" charset="0"/>
              </a:rPr>
              <a:t>Speak only when directed, and only to whom directed</a:t>
            </a:r>
          </a:p>
          <a:p>
            <a:pPr marL="742950" lvl="1" indent="-285750">
              <a:spcBef>
                <a:spcPct val="20000"/>
              </a:spcBef>
              <a:buFontTx/>
              <a:buChar char="–"/>
            </a:pPr>
            <a:r>
              <a:rPr lang="en-US" dirty="0">
                <a:latin typeface="Calibri" pitchFamily="34" charset="0"/>
              </a:rPr>
              <a:t>Follow through with your </a:t>
            </a:r>
            <a:r>
              <a:rPr lang="en-US" dirty="0" smtClean="0">
                <a:latin typeface="Calibri" pitchFamily="34" charset="0"/>
              </a:rPr>
              <a:t>commitments</a:t>
            </a:r>
          </a:p>
          <a:p>
            <a:pPr marL="285750" indent="-285750">
              <a:spcBef>
                <a:spcPct val="20000"/>
              </a:spcBef>
              <a:buFont typeface="Arial" pitchFamily="34" charset="0"/>
              <a:buChar char="•"/>
            </a:pPr>
            <a:r>
              <a:rPr lang="en-US" sz="2800" dirty="0" smtClean="0">
                <a:latin typeface="Calibri" pitchFamily="34" charset="0"/>
              </a:rPr>
              <a:t>If you have priority or emergency traffic get the attention of the NCS</a:t>
            </a:r>
          </a:p>
          <a:p>
            <a:pPr marL="742950" lvl="1" indent="-285750">
              <a:spcBef>
                <a:spcPct val="20000"/>
              </a:spcBef>
              <a:buFont typeface="Arial" pitchFamily="34" charset="0"/>
              <a:buChar char="•"/>
            </a:pPr>
            <a:r>
              <a:rPr lang="en-US" dirty="0" smtClean="0">
                <a:latin typeface="Calibri" pitchFamily="34" charset="0"/>
              </a:rPr>
              <a:t>Say Priority or Emergency followed by your call</a:t>
            </a:r>
            <a:endParaRPr lang="en-US" dirty="0">
              <a:latin typeface="Calibri" pitchFamily="34" charset="0"/>
            </a:endParaRPr>
          </a:p>
          <a:p>
            <a:pPr marL="342900" indent="-342900">
              <a:spcBef>
                <a:spcPct val="20000"/>
              </a:spcBef>
              <a:buFontTx/>
              <a:buChar char="•"/>
            </a:pPr>
            <a:endParaRPr lang="en-US" sz="2800" dirty="0">
              <a:latin typeface="Calibri" pitchFamily="34" charset="0"/>
            </a:endParaRPr>
          </a:p>
        </p:txBody>
      </p:sp>
    </p:spTree>
    <p:extLst>
      <p:ext uri="{BB962C8B-B14F-4D97-AF65-F5344CB8AC3E}">
        <p14:creationId xmlns:p14="http://schemas.microsoft.com/office/powerpoint/2010/main" val="75610733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4" descr="HRLM4-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1600" y="609600"/>
            <a:ext cx="6705600" cy="5024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4497891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000">
                <a:latin typeface="Calibri" pitchFamily="34" charset="0"/>
              </a:rPr>
              <a:t>Supporting Emergency Operations</a:t>
            </a:r>
          </a:p>
        </p:txBody>
      </p:sp>
      <p:sp>
        <p:nvSpPr>
          <p:cNvPr id="18435"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3200">
                <a:latin typeface="Calibri" pitchFamily="34" charset="0"/>
              </a:rPr>
              <a:t>One of the pivotal reasons for the existence of Amateur Radio.</a:t>
            </a:r>
          </a:p>
          <a:p>
            <a:pPr marL="342900" indent="-342900">
              <a:spcBef>
                <a:spcPct val="20000"/>
              </a:spcBef>
              <a:buFontTx/>
              <a:buChar char="•"/>
            </a:pPr>
            <a:r>
              <a:rPr lang="en-US" sz="3200">
                <a:latin typeface="Calibri" pitchFamily="34" charset="0"/>
              </a:rPr>
              <a:t>You will be licensed communicators.</a:t>
            </a:r>
          </a:p>
          <a:p>
            <a:pPr marL="742950" lvl="1" indent="-285750">
              <a:spcBef>
                <a:spcPct val="20000"/>
              </a:spcBef>
              <a:buFontTx/>
              <a:buChar char="–"/>
            </a:pPr>
            <a:r>
              <a:rPr lang="en-US" sz="2800">
                <a:latin typeface="Calibri" pitchFamily="34" charset="0"/>
              </a:rPr>
              <a:t>Get involved and use what you have learned.</a:t>
            </a:r>
          </a:p>
          <a:p>
            <a:pPr marL="342900" indent="-342900">
              <a:spcBef>
                <a:spcPct val="20000"/>
              </a:spcBef>
              <a:buFontTx/>
              <a:buChar char="•"/>
            </a:pPr>
            <a:r>
              <a:rPr lang="en-US" sz="3200">
                <a:latin typeface="Calibri" pitchFamily="34" charset="0"/>
              </a:rPr>
              <a:t>Know where you fit in the overall emergency management team.</a:t>
            </a:r>
          </a:p>
        </p:txBody>
      </p:sp>
    </p:spTree>
    <p:extLst>
      <p:ext uri="{BB962C8B-B14F-4D97-AF65-F5344CB8AC3E}">
        <p14:creationId xmlns:p14="http://schemas.microsoft.com/office/powerpoint/2010/main" val="382224084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latin typeface="Calibri" pitchFamily="34" charset="0"/>
              </a:rPr>
              <a:t>EMCOMM Organizations</a:t>
            </a:r>
          </a:p>
        </p:txBody>
      </p:sp>
      <p:sp>
        <p:nvSpPr>
          <p:cNvPr id="19459" name="Rectangle 5"/>
          <p:cNvSpPr>
            <a:spLocks noChangeArrowheads="1"/>
          </p:cNvSpPr>
          <p:nvPr/>
        </p:nvSpPr>
        <p:spPr bwMode="auto">
          <a:xfrm>
            <a:off x="685800" y="17526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3200">
                <a:latin typeface="Calibri" pitchFamily="34" charset="0"/>
              </a:rPr>
              <a:t>Radio Amateur Civil Emergency Service (RACES).</a:t>
            </a:r>
          </a:p>
          <a:p>
            <a:pPr marL="742950" lvl="1" indent="-285750">
              <a:spcBef>
                <a:spcPct val="20000"/>
              </a:spcBef>
              <a:buFontTx/>
              <a:buChar char="–"/>
            </a:pPr>
            <a:r>
              <a:rPr lang="en-US" sz="2800">
                <a:latin typeface="Calibri" pitchFamily="34" charset="0"/>
              </a:rPr>
              <a:t>Supports civil emergencies.</a:t>
            </a:r>
          </a:p>
          <a:p>
            <a:pPr marL="742950" lvl="1" indent="-285750">
              <a:spcBef>
                <a:spcPct val="20000"/>
              </a:spcBef>
              <a:buFontTx/>
              <a:buChar char="–"/>
            </a:pPr>
            <a:r>
              <a:rPr lang="en-US" sz="2800">
                <a:latin typeface="Calibri" pitchFamily="34" charset="0"/>
              </a:rPr>
              <a:t>National in scope.</a:t>
            </a:r>
          </a:p>
          <a:p>
            <a:pPr marL="342900" indent="-342900">
              <a:spcBef>
                <a:spcPct val="20000"/>
              </a:spcBef>
              <a:buFontTx/>
              <a:buChar char="•"/>
            </a:pPr>
            <a:r>
              <a:rPr lang="en-US" sz="3200">
                <a:latin typeface="Calibri" pitchFamily="34" charset="0"/>
              </a:rPr>
              <a:t>Amateur Radio Emergency Service (ARES).</a:t>
            </a:r>
          </a:p>
          <a:p>
            <a:pPr marL="742950" lvl="1" indent="-285750">
              <a:spcBef>
                <a:spcPct val="20000"/>
              </a:spcBef>
              <a:buFontTx/>
              <a:buChar char="–"/>
            </a:pPr>
            <a:r>
              <a:rPr lang="en-US" sz="2800">
                <a:latin typeface="Calibri" pitchFamily="34" charset="0"/>
              </a:rPr>
              <a:t>Local and regional in scope.</a:t>
            </a:r>
          </a:p>
          <a:p>
            <a:pPr marL="742950" lvl="1" indent="-285750">
              <a:spcBef>
                <a:spcPct val="20000"/>
              </a:spcBef>
              <a:buFontTx/>
              <a:buChar char="–"/>
            </a:pPr>
            <a:r>
              <a:rPr lang="en-US" sz="2800">
                <a:latin typeface="Calibri" pitchFamily="34" charset="0"/>
              </a:rPr>
              <a:t>Supports non-governmental agencies.</a:t>
            </a:r>
          </a:p>
        </p:txBody>
      </p:sp>
    </p:spTree>
    <p:extLst>
      <p:ext uri="{BB962C8B-B14F-4D97-AF65-F5344CB8AC3E}">
        <p14:creationId xmlns:p14="http://schemas.microsoft.com/office/powerpoint/2010/main" val="242804003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4"/>
          <p:cNvSpPr>
            <a:spLocks noChangeArrowheads="1"/>
          </p:cNvSpPr>
          <p:nvPr/>
        </p:nvSpPr>
        <p:spPr bwMode="auto">
          <a:xfrm>
            <a:off x="685800" y="4572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latin typeface="Calibri" pitchFamily="34" charset="0"/>
              </a:rPr>
              <a:t>EMCOMM Tips</a:t>
            </a:r>
          </a:p>
        </p:txBody>
      </p:sp>
      <p:sp>
        <p:nvSpPr>
          <p:cNvPr id="20483" name="Rectangle 5"/>
          <p:cNvSpPr>
            <a:spLocks noChangeArrowheads="1"/>
          </p:cNvSpPr>
          <p:nvPr/>
        </p:nvSpPr>
        <p:spPr bwMode="auto">
          <a:xfrm>
            <a:off x="685800" y="1676400"/>
            <a:ext cx="7772400"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nSpc>
                <a:spcPct val="90000"/>
              </a:lnSpc>
              <a:spcBef>
                <a:spcPct val="20000"/>
              </a:spcBef>
              <a:buFontTx/>
              <a:buChar char="•"/>
            </a:pPr>
            <a:r>
              <a:rPr lang="en-US" sz="2800" dirty="0">
                <a:latin typeface="Calibri" pitchFamily="34" charset="0"/>
              </a:rPr>
              <a:t>Don’t become part of the problem.</a:t>
            </a:r>
          </a:p>
          <a:p>
            <a:pPr marL="342900" indent="-342900">
              <a:lnSpc>
                <a:spcPct val="90000"/>
              </a:lnSpc>
              <a:spcBef>
                <a:spcPct val="20000"/>
              </a:spcBef>
              <a:buFontTx/>
              <a:buChar char="•"/>
            </a:pPr>
            <a:r>
              <a:rPr lang="en-US" sz="2800" dirty="0">
                <a:latin typeface="Calibri" pitchFamily="34" charset="0"/>
              </a:rPr>
              <a:t>You are a communicator, not a decision or policy maker.</a:t>
            </a:r>
          </a:p>
          <a:p>
            <a:pPr marL="342900" indent="-342900">
              <a:lnSpc>
                <a:spcPct val="90000"/>
              </a:lnSpc>
              <a:spcBef>
                <a:spcPct val="20000"/>
              </a:spcBef>
              <a:buFontTx/>
              <a:buChar char="•"/>
            </a:pPr>
            <a:r>
              <a:rPr lang="en-US" sz="2800" dirty="0">
                <a:latin typeface="Calibri" pitchFamily="34" charset="0"/>
              </a:rPr>
              <a:t>Don’t give out unauthorized information.</a:t>
            </a:r>
          </a:p>
          <a:p>
            <a:pPr marL="342900" indent="-342900">
              <a:lnSpc>
                <a:spcPct val="90000"/>
              </a:lnSpc>
              <a:spcBef>
                <a:spcPct val="20000"/>
              </a:spcBef>
              <a:buFontTx/>
              <a:buChar char="•"/>
            </a:pPr>
            <a:r>
              <a:rPr lang="en-US" sz="2800" dirty="0">
                <a:latin typeface="Calibri" pitchFamily="34" charset="0"/>
              </a:rPr>
              <a:t>Know your abilities and limitations-keep yourself safe.</a:t>
            </a:r>
          </a:p>
          <a:p>
            <a:pPr marL="342900" indent="-342900">
              <a:lnSpc>
                <a:spcPct val="90000"/>
              </a:lnSpc>
              <a:spcBef>
                <a:spcPct val="20000"/>
              </a:spcBef>
              <a:buFontTx/>
              <a:buChar char="•"/>
            </a:pPr>
            <a:r>
              <a:rPr lang="en-US" sz="2800" dirty="0">
                <a:latin typeface="Calibri" pitchFamily="34" charset="0"/>
              </a:rPr>
              <a:t>Follow radio discipline and net procedures.</a:t>
            </a:r>
          </a:p>
          <a:p>
            <a:pPr marL="342900" indent="-342900">
              <a:lnSpc>
                <a:spcPct val="90000"/>
              </a:lnSpc>
              <a:spcBef>
                <a:spcPct val="20000"/>
              </a:spcBef>
              <a:buFontTx/>
              <a:buChar char="•"/>
            </a:pPr>
            <a:r>
              <a:rPr lang="en-US" sz="2800" dirty="0">
                <a:latin typeface="Calibri" pitchFamily="34" charset="0"/>
              </a:rPr>
              <a:t>Protect personal information-ham radio communications is a ‘party line</a:t>
            </a:r>
            <a:r>
              <a:rPr lang="en-US" sz="2800" dirty="0" smtClean="0">
                <a:latin typeface="Calibri" pitchFamily="34" charset="0"/>
              </a:rPr>
              <a:t>.”</a:t>
            </a:r>
          </a:p>
          <a:p>
            <a:pPr marL="342900" indent="-342900">
              <a:lnSpc>
                <a:spcPct val="90000"/>
              </a:lnSpc>
              <a:spcBef>
                <a:spcPct val="20000"/>
              </a:spcBef>
              <a:buFontTx/>
              <a:buChar char="•"/>
            </a:pPr>
            <a:r>
              <a:rPr lang="en-US" sz="2800" dirty="0" smtClean="0">
                <a:latin typeface="Calibri" pitchFamily="34" charset="0"/>
              </a:rPr>
              <a:t>FCC Rules still apply</a:t>
            </a:r>
            <a:endParaRPr lang="en-US" sz="2800" dirty="0">
              <a:latin typeface="Calibri" pitchFamily="34" charset="0"/>
            </a:endParaRPr>
          </a:p>
        </p:txBody>
      </p:sp>
    </p:spTree>
    <p:extLst>
      <p:ext uri="{BB962C8B-B14F-4D97-AF65-F5344CB8AC3E}">
        <p14:creationId xmlns:p14="http://schemas.microsoft.com/office/powerpoint/2010/main" val="32254806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latin typeface="Calibri" pitchFamily="34" charset="0"/>
              </a:rPr>
              <a:t>Emergency Declarations</a:t>
            </a:r>
          </a:p>
        </p:txBody>
      </p:sp>
      <p:sp>
        <p:nvSpPr>
          <p:cNvPr id="21507"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3200">
                <a:latin typeface="Calibri" pitchFamily="34" charset="0"/>
              </a:rPr>
              <a:t>FCC may declare a Temporary State of Communications Emergency.</a:t>
            </a:r>
          </a:p>
          <a:p>
            <a:pPr marL="742950" lvl="1" indent="-285750">
              <a:spcBef>
                <a:spcPct val="20000"/>
              </a:spcBef>
              <a:buFontTx/>
              <a:buChar char="–"/>
            </a:pPr>
            <a:r>
              <a:rPr lang="en-US" sz="2800">
                <a:latin typeface="Calibri" pitchFamily="34" charset="0"/>
              </a:rPr>
              <a:t>Includes details of conditions and rules to be followed.</a:t>
            </a:r>
          </a:p>
          <a:p>
            <a:pPr marL="742950" lvl="1" indent="-285750">
              <a:spcBef>
                <a:spcPct val="20000"/>
              </a:spcBef>
              <a:buFontTx/>
              <a:buChar char="–"/>
            </a:pPr>
            <a:r>
              <a:rPr lang="en-US" sz="2800">
                <a:latin typeface="Calibri" pitchFamily="34" charset="0"/>
              </a:rPr>
              <a:t>Specifics communicated through web sites and ARRL bulletins, the NTS, and on-the-air.</a:t>
            </a:r>
          </a:p>
          <a:p>
            <a:pPr marL="742950" lvl="1" indent="-285750">
              <a:spcBef>
                <a:spcPct val="20000"/>
              </a:spcBef>
              <a:buFontTx/>
              <a:buChar char="–"/>
            </a:pPr>
            <a:r>
              <a:rPr lang="en-US" sz="2800">
                <a:latin typeface="Calibri" pitchFamily="34" charset="0"/>
              </a:rPr>
              <a:t>Avoid operating on restricted frequencies unless engaged in relief efforts.</a:t>
            </a:r>
          </a:p>
        </p:txBody>
      </p:sp>
    </p:spTree>
    <p:extLst>
      <p:ext uri="{BB962C8B-B14F-4D97-AF65-F5344CB8AC3E}">
        <p14:creationId xmlns:p14="http://schemas.microsoft.com/office/powerpoint/2010/main" val="287452531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EMMCOM and your Employer</a:t>
            </a:r>
            <a:endParaRPr lang="en-US" dirty="0"/>
          </a:p>
        </p:txBody>
      </p:sp>
      <p:sp>
        <p:nvSpPr>
          <p:cNvPr id="3" name="Content Placeholder 2"/>
          <p:cNvSpPr>
            <a:spLocks noGrp="1"/>
          </p:cNvSpPr>
          <p:nvPr>
            <p:ph idx="1"/>
          </p:nvPr>
        </p:nvSpPr>
        <p:spPr/>
        <p:txBody>
          <a:bodyPr/>
          <a:lstStyle/>
          <a:p>
            <a:r>
              <a:rPr lang="en-US" dirty="0" smtClean="0"/>
              <a:t>Beware: “No amateur shall transmit … communications in which the licensee or control operator has a pecuniary interest, including on behalf of an employer</a:t>
            </a:r>
          </a:p>
          <a:p>
            <a:r>
              <a:rPr lang="en-US" dirty="0" smtClean="0"/>
              <a:t>Participating in Training organized by your employer can violate this.</a:t>
            </a:r>
          </a:p>
          <a:p>
            <a:pPr lvl="1"/>
            <a:r>
              <a:rPr lang="en-US" dirty="0" smtClean="0"/>
              <a:t>Exception: Employer is a government agency and a written wavier has been obtained from the FCC.</a:t>
            </a:r>
          </a:p>
        </p:txBody>
      </p:sp>
    </p:spTree>
    <p:extLst>
      <p:ext uri="{BB962C8B-B14F-4D97-AF65-F5344CB8AC3E}">
        <p14:creationId xmlns:p14="http://schemas.microsoft.com/office/powerpoint/2010/main" val="322838582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000">
                <a:latin typeface="Calibri" pitchFamily="34" charset="0"/>
              </a:rPr>
              <a:t>Making and Answering Distress Calls</a:t>
            </a:r>
          </a:p>
        </p:txBody>
      </p:sp>
      <p:sp>
        <p:nvSpPr>
          <p:cNvPr id="22531"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2800">
                <a:latin typeface="Calibri" pitchFamily="34" charset="0"/>
              </a:rPr>
              <a:t>Rule number one – speak in plain language!</a:t>
            </a:r>
          </a:p>
          <a:p>
            <a:pPr marL="342900" indent="-342900">
              <a:spcBef>
                <a:spcPct val="20000"/>
              </a:spcBef>
              <a:buFontTx/>
              <a:buChar char="•"/>
            </a:pPr>
            <a:r>
              <a:rPr lang="en-US" sz="2800">
                <a:latin typeface="Calibri" pitchFamily="34" charset="0"/>
              </a:rPr>
              <a:t>Mayday (voice); SOS (Morse code) are flags</a:t>
            </a:r>
          </a:p>
          <a:p>
            <a:pPr marL="342900" indent="-342900">
              <a:spcBef>
                <a:spcPct val="20000"/>
              </a:spcBef>
              <a:buFontTx/>
              <a:buChar char="•"/>
            </a:pPr>
            <a:r>
              <a:rPr lang="en-US" sz="2800">
                <a:latin typeface="Calibri" pitchFamily="34" charset="0"/>
              </a:rPr>
              <a:t>Identify</a:t>
            </a:r>
          </a:p>
          <a:p>
            <a:pPr marL="342900" indent="-342900">
              <a:spcBef>
                <a:spcPct val="20000"/>
              </a:spcBef>
              <a:buFontTx/>
              <a:buChar char="•"/>
            </a:pPr>
            <a:r>
              <a:rPr lang="en-US" sz="2800">
                <a:latin typeface="Calibri" pitchFamily="34" charset="0"/>
              </a:rPr>
              <a:t>Give location</a:t>
            </a:r>
          </a:p>
          <a:p>
            <a:pPr marL="342900" indent="-342900">
              <a:spcBef>
                <a:spcPct val="20000"/>
              </a:spcBef>
              <a:buFontTx/>
              <a:buChar char="•"/>
            </a:pPr>
            <a:r>
              <a:rPr lang="en-US" sz="2800">
                <a:latin typeface="Calibri" pitchFamily="34" charset="0"/>
              </a:rPr>
              <a:t>State the situation</a:t>
            </a:r>
          </a:p>
          <a:p>
            <a:pPr marL="342900" indent="-342900">
              <a:spcBef>
                <a:spcPct val="20000"/>
              </a:spcBef>
              <a:buFontTx/>
              <a:buChar char="•"/>
            </a:pPr>
            <a:r>
              <a:rPr lang="en-US" sz="2800">
                <a:latin typeface="Calibri" pitchFamily="34" charset="0"/>
              </a:rPr>
              <a:t>Describe assistance required</a:t>
            </a:r>
          </a:p>
          <a:p>
            <a:pPr marL="342900" indent="-342900">
              <a:spcBef>
                <a:spcPct val="20000"/>
              </a:spcBef>
              <a:buFontTx/>
              <a:buChar char="•"/>
            </a:pPr>
            <a:r>
              <a:rPr lang="en-US" sz="2800">
                <a:latin typeface="Calibri" pitchFamily="34" charset="0"/>
              </a:rPr>
              <a:t>Provide other important information</a:t>
            </a:r>
          </a:p>
        </p:txBody>
      </p:sp>
    </p:spTree>
    <p:extLst>
      <p:ext uri="{BB962C8B-B14F-4D97-AF65-F5344CB8AC3E}">
        <p14:creationId xmlns:p14="http://schemas.microsoft.com/office/powerpoint/2010/main" val="236424872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latin typeface="Calibri" pitchFamily="34" charset="0"/>
              </a:rPr>
              <a:t>Tactical Communications</a:t>
            </a:r>
          </a:p>
        </p:txBody>
      </p:sp>
      <p:sp>
        <p:nvSpPr>
          <p:cNvPr id="23555"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3200">
                <a:latin typeface="Calibri" pitchFamily="34" charset="0"/>
              </a:rPr>
              <a:t>Tactical Call Signs.</a:t>
            </a:r>
          </a:p>
          <a:p>
            <a:pPr marL="742950" lvl="1" indent="-285750">
              <a:spcBef>
                <a:spcPct val="20000"/>
              </a:spcBef>
              <a:buFontTx/>
              <a:buChar char="–"/>
            </a:pPr>
            <a:r>
              <a:rPr lang="en-US" sz="2800">
                <a:latin typeface="Calibri" pitchFamily="34" charset="0"/>
              </a:rPr>
              <a:t>Facilitate communications.</a:t>
            </a:r>
          </a:p>
          <a:p>
            <a:pPr marL="742950" lvl="1" indent="-285750">
              <a:spcBef>
                <a:spcPct val="20000"/>
              </a:spcBef>
              <a:buFontTx/>
              <a:buChar char="–"/>
            </a:pPr>
            <a:r>
              <a:rPr lang="en-US" sz="2800">
                <a:latin typeface="Calibri" pitchFamily="34" charset="0"/>
              </a:rPr>
              <a:t>Location or function specific.</a:t>
            </a:r>
          </a:p>
          <a:p>
            <a:pPr marL="742950" lvl="1" indent="-285750">
              <a:spcBef>
                <a:spcPct val="20000"/>
              </a:spcBef>
              <a:buFontTx/>
              <a:buChar char="–"/>
            </a:pPr>
            <a:r>
              <a:rPr lang="en-US" sz="2800">
                <a:latin typeface="Calibri" pitchFamily="34" charset="0"/>
              </a:rPr>
              <a:t>Transcends operator changes.</a:t>
            </a:r>
          </a:p>
          <a:p>
            <a:pPr marL="342900" indent="-342900">
              <a:spcBef>
                <a:spcPct val="20000"/>
              </a:spcBef>
              <a:buFontTx/>
              <a:buChar char="•"/>
            </a:pPr>
            <a:r>
              <a:rPr lang="en-US" sz="3200">
                <a:latin typeface="Calibri" pitchFamily="34" charset="0"/>
              </a:rPr>
              <a:t>FCC ID rules still apply.</a:t>
            </a:r>
          </a:p>
        </p:txBody>
      </p:sp>
    </p:spTree>
    <p:extLst>
      <p:ext uri="{BB962C8B-B14F-4D97-AF65-F5344CB8AC3E}">
        <p14:creationId xmlns:p14="http://schemas.microsoft.com/office/powerpoint/2010/main" val="18142643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latin typeface="Calibri" pitchFamily="34" charset="0"/>
              </a:rPr>
              <a:t>Radio Manners</a:t>
            </a:r>
          </a:p>
        </p:txBody>
      </p:sp>
      <p:sp>
        <p:nvSpPr>
          <p:cNvPr id="5123"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3200" dirty="0">
                <a:latin typeface="Calibri" pitchFamily="34" charset="0"/>
              </a:rPr>
              <a:t>Speak clearly and distinctly</a:t>
            </a:r>
          </a:p>
          <a:p>
            <a:pPr marL="342900" indent="-342900">
              <a:spcBef>
                <a:spcPct val="20000"/>
              </a:spcBef>
              <a:buFontTx/>
              <a:buChar char="•"/>
            </a:pPr>
            <a:r>
              <a:rPr lang="en-US" sz="3200" dirty="0">
                <a:latin typeface="Calibri" pitchFamily="34" charset="0"/>
              </a:rPr>
              <a:t>Giant party line – choose topics accordingly</a:t>
            </a:r>
          </a:p>
          <a:p>
            <a:pPr marL="342900" indent="-342900">
              <a:spcBef>
                <a:spcPct val="20000"/>
              </a:spcBef>
              <a:buFontTx/>
              <a:buChar char="•"/>
            </a:pPr>
            <a:r>
              <a:rPr lang="en-US" sz="3200" dirty="0">
                <a:latin typeface="Calibri" pitchFamily="34" charset="0"/>
              </a:rPr>
              <a:t>Shared use of </a:t>
            </a:r>
            <a:r>
              <a:rPr lang="en-US" sz="3200" dirty="0" smtClean="0">
                <a:latin typeface="Calibri" pitchFamily="34" charset="0"/>
              </a:rPr>
              <a:t>frequencies</a:t>
            </a:r>
          </a:p>
          <a:p>
            <a:pPr marL="342900" indent="-342900">
              <a:spcBef>
                <a:spcPct val="20000"/>
              </a:spcBef>
              <a:buFontTx/>
              <a:buChar char="•"/>
            </a:pPr>
            <a:r>
              <a:rPr lang="en-US" sz="3200" dirty="0">
                <a:latin typeface="Calibri" pitchFamily="34" charset="0"/>
              </a:rPr>
              <a:t>Use of phonetics.</a:t>
            </a:r>
          </a:p>
          <a:p>
            <a:pPr marL="342900" indent="-342900">
              <a:spcBef>
                <a:spcPct val="20000"/>
              </a:spcBef>
              <a:buFontTx/>
              <a:buChar char="•"/>
            </a:pPr>
            <a:r>
              <a:rPr lang="en-US" sz="3200" dirty="0">
                <a:latin typeface="Calibri" pitchFamily="34" charset="0"/>
              </a:rPr>
              <a:t>Station identification (FCC 10 minute rule)</a:t>
            </a:r>
          </a:p>
          <a:p>
            <a:pPr marL="342900" indent="-342900">
              <a:spcBef>
                <a:spcPct val="20000"/>
              </a:spcBef>
              <a:buFontTx/>
              <a:buChar char="•"/>
            </a:pPr>
            <a:r>
              <a:rPr lang="en-US" sz="3200" dirty="0">
                <a:latin typeface="Calibri" pitchFamily="34" charset="0"/>
              </a:rPr>
              <a:t>Schedules with other stations</a:t>
            </a:r>
          </a:p>
          <a:p>
            <a:pPr marL="342900" indent="-342900">
              <a:spcBef>
                <a:spcPct val="20000"/>
              </a:spcBef>
              <a:buFontTx/>
              <a:buChar char="•"/>
            </a:pPr>
            <a:endParaRPr lang="en-US" sz="3200" dirty="0">
              <a:latin typeface="Calibri" pitchFamily="34"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latin typeface="Calibri" pitchFamily="34" charset="0"/>
              </a:rPr>
              <a:t>Emergency Equipment</a:t>
            </a:r>
          </a:p>
        </p:txBody>
      </p:sp>
      <p:sp>
        <p:nvSpPr>
          <p:cNvPr id="24579"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3200">
                <a:latin typeface="Calibri" pitchFamily="34" charset="0"/>
              </a:rPr>
              <a:t>“Go-kits”</a:t>
            </a:r>
          </a:p>
          <a:p>
            <a:pPr marL="742950" lvl="1" indent="-285750">
              <a:spcBef>
                <a:spcPct val="20000"/>
              </a:spcBef>
              <a:buFontTx/>
              <a:buChar char="–"/>
            </a:pPr>
            <a:r>
              <a:rPr lang="en-US" sz="2800">
                <a:latin typeface="Calibri" pitchFamily="34" charset="0"/>
              </a:rPr>
              <a:t>Portable ham radio equipment.</a:t>
            </a:r>
          </a:p>
          <a:p>
            <a:pPr marL="742950" lvl="1" indent="-285750">
              <a:spcBef>
                <a:spcPct val="20000"/>
              </a:spcBef>
              <a:buFontTx/>
              <a:buChar char="–"/>
            </a:pPr>
            <a:r>
              <a:rPr lang="en-US" sz="2800">
                <a:latin typeface="Calibri" pitchFamily="34" charset="0"/>
              </a:rPr>
              <a:t>Emergency power sources.</a:t>
            </a:r>
          </a:p>
          <a:p>
            <a:pPr marL="742950" lvl="1" indent="-285750">
              <a:spcBef>
                <a:spcPct val="20000"/>
              </a:spcBef>
              <a:buFontTx/>
              <a:buChar char="–"/>
            </a:pPr>
            <a:r>
              <a:rPr lang="en-US" sz="2800">
                <a:latin typeface="Calibri" pitchFamily="34" charset="0"/>
              </a:rPr>
              <a:t>Personal survival supplies and equipment.</a:t>
            </a:r>
          </a:p>
        </p:txBody>
      </p:sp>
    </p:spTree>
    <p:extLst>
      <p:ext uri="{BB962C8B-B14F-4D97-AF65-F5344CB8AC3E}">
        <p14:creationId xmlns:p14="http://schemas.microsoft.com/office/powerpoint/2010/main" val="161551379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latin typeface="Calibri" pitchFamily="34" charset="0"/>
              </a:rPr>
              <a:t>EMCOMM Training</a:t>
            </a:r>
          </a:p>
        </p:txBody>
      </p:sp>
      <p:sp>
        <p:nvSpPr>
          <p:cNvPr id="25603" name="Rectangle 5"/>
          <p:cNvSpPr>
            <a:spLocks noChangeArrowheads="1"/>
          </p:cNvSpPr>
          <p:nvPr/>
        </p:nvSpPr>
        <p:spPr bwMode="auto">
          <a:xfrm>
            <a:off x="685800" y="17526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nSpc>
                <a:spcPct val="80000"/>
              </a:lnSpc>
              <a:spcBef>
                <a:spcPct val="20000"/>
              </a:spcBef>
              <a:buFontTx/>
              <a:buChar char="•"/>
            </a:pPr>
            <a:r>
              <a:rPr lang="en-US" sz="2800">
                <a:latin typeface="Calibri" pitchFamily="34" charset="0"/>
              </a:rPr>
              <a:t>If you are going to participate in EMCOMM, get training.</a:t>
            </a:r>
          </a:p>
          <a:p>
            <a:pPr marL="342900" indent="-342900">
              <a:lnSpc>
                <a:spcPct val="80000"/>
              </a:lnSpc>
              <a:spcBef>
                <a:spcPct val="20000"/>
              </a:spcBef>
              <a:buFontTx/>
              <a:buChar char="•"/>
            </a:pPr>
            <a:r>
              <a:rPr lang="en-US" sz="2800">
                <a:latin typeface="Calibri" pitchFamily="34" charset="0"/>
              </a:rPr>
              <a:t>Actively participate in EMCOMM activities.</a:t>
            </a:r>
          </a:p>
          <a:p>
            <a:pPr marL="742950" lvl="1" indent="-285750">
              <a:lnSpc>
                <a:spcPct val="80000"/>
              </a:lnSpc>
              <a:spcBef>
                <a:spcPct val="20000"/>
              </a:spcBef>
              <a:buFontTx/>
              <a:buChar char="–"/>
            </a:pPr>
            <a:r>
              <a:rPr lang="en-US">
                <a:latin typeface="Calibri" pitchFamily="34" charset="0"/>
              </a:rPr>
              <a:t>Nets</a:t>
            </a:r>
          </a:p>
          <a:p>
            <a:pPr marL="742950" lvl="1" indent="-285750">
              <a:lnSpc>
                <a:spcPct val="80000"/>
              </a:lnSpc>
              <a:spcBef>
                <a:spcPct val="20000"/>
              </a:spcBef>
              <a:buFontTx/>
              <a:buChar char="–"/>
            </a:pPr>
            <a:r>
              <a:rPr lang="en-US">
                <a:latin typeface="Calibri" pitchFamily="34" charset="0"/>
              </a:rPr>
              <a:t>Public service activities</a:t>
            </a:r>
          </a:p>
          <a:p>
            <a:pPr marL="742950" lvl="1" indent="-285750">
              <a:lnSpc>
                <a:spcPct val="80000"/>
              </a:lnSpc>
              <a:spcBef>
                <a:spcPct val="20000"/>
              </a:spcBef>
              <a:buFontTx/>
              <a:buChar char="–"/>
            </a:pPr>
            <a:r>
              <a:rPr lang="en-US">
                <a:latin typeface="Calibri" pitchFamily="34" charset="0"/>
              </a:rPr>
              <a:t>Attend community meetings and get involved in your community.</a:t>
            </a:r>
          </a:p>
          <a:p>
            <a:pPr marL="342900" indent="-342900">
              <a:lnSpc>
                <a:spcPct val="80000"/>
              </a:lnSpc>
              <a:spcBef>
                <a:spcPct val="20000"/>
              </a:spcBef>
              <a:buFontTx/>
              <a:buChar char="•"/>
            </a:pPr>
            <a:r>
              <a:rPr lang="en-US" sz="2800">
                <a:latin typeface="Calibri" pitchFamily="34" charset="0"/>
              </a:rPr>
              <a:t>Take EMCOMM courses.</a:t>
            </a:r>
          </a:p>
          <a:p>
            <a:pPr marL="742950" lvl="1" indent="-285750">
              <a:lnSpc>
                <a:spcPct val="80000"/>
              </a:lnSpc>
              <a:spcBef>
                <a:spcPct val="20000"/>
              </a:spcBef>
              <a:buFontTx/>
              <a:buChar char="–"/>
            </a:pPr>
            <a:r>
              <a:rPr lang="en-US">
                <a:latin typeface="Calibri" pitchFamily="34" charset="0"/>
              </a:rPr>
              <a:t>ARRL EMCOMM courses</a:t>
            </a:r>
          </a:p>
          <a:p>
            <a:pPr marL="742950" lvl="1" indent="-285750">
              <a:lnSpc>
                <a:spcPct val="80000"/>
              </a:lnSpc>
              <a:spcBef>
                <a:spcPct val="20000"/>
              </a:spcBef>
              <a:buFontTx/>
              <a:buChar char="–"/>
            </a:pPr>
            <a:r>
              <a:rPr lang="en-US">
                <a:latin typeface="Calibri" pitchFamily="34" charset="0"/>
              </a:rPr>
              <a:t>NIMS and FEMA courses</a:t>
            </a:r>
          </a:p>
        </p:txBody>
      </p:sp>
    </p:spTree>
    <p:extLst>
      <p:ext uri="{BB962C8B-B14F-4D97-AF65-F5344CB8AC3E}">
        <p14:creationId xmlns:p14="http://schemas.microsoft.com/office/powerpoint/2010/main" val="101316719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Quiz Time</a:t>
            </a:r>
            <a:endParaRPr lang="en-US" dirty="0"/>
          </a:p>
        </p:txBody>
      </p:sp>
      <p:sp>
        <p:nvSpPr>
          <p:cNvPr id="3" name="Content Placeholder 2"/>
          <p:cNvSpPr>
            <a:spLocks noGrp="1"/>
          </p:cNvSpPr>
          <p:nvPr>
            <p:ph idx="1"/>
          </p:nvPr>
        </p:nvSpPr>
        <p:spPr/>
        <p:txBody>
          <a:bodyPr/>
          <a:lstStyle/>
          <a:p>
            <a:r>
              <a:rPr lang="en-US" dirty="0" smtClean="0"/>
              <a:t>Chapter 6.5 &amp; 6.6</a:t>
            </a:r>
            <a:endParaRPr lang="en-US" dirty="0"/>
          </a:p>
        </p:txBody>
      </p:sp>
    </p:spTree>
    <p:extLst>
      <p:ext uri="{BB962C8B-B14F-4D97-AF65-F5344CB8AC3E}">
        <p14:creationId xmlns:p14="http://schemas.microsoft.com/office/powerpoint/2010/main" val="324571749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Chapter 6.7 Key</a:t>
            </a:r>
            <a:endParaRPr lang="en-US"/>
          </a:p>
        </p:txBody>
      </p:sp>
      <p:sp>
        <p:nvSpPr>
          <p:cNvPr id="5" name="Content Placeholder 4"/>
          <p:cNvSpPr>
            <a:spLocks noGrp="1"/>
          </p:cNvSpPr>
          <p:nvPr>
            <p:ph sz="half" idx="1"/>
          </p:nvPr>
        </p:nvSpPr>
        <p:spPr/>
        <p:txBody>
          <a:bodyPr/>
          <a:lstStyle/>
          <a:p>
            <a:r>
              <a:rPr lang="en-US" sz="2000" dirty="0"/>
              <a:t>T1A06		A  B  </a:t>
            </a:r>
            <a:r>
              <a:rPr lang="en-US" sz="2000" b="1" u="heavy" dirty="0"/>
              <a:t>C</a:t>
            </a:r>
            <a:r>
              <a:rPr lang="en-US" sz="2000" dirty="0"/>
              <a:t>  D  </a:t>
            </a:r>
          </a:p>
          <a:p>
            <a:r>
              <a:rPr lang="en-US" sz="2000" dirty="0"/>
              <a:t>T1A07		A  B  </a:t>
            </a:r>
            <a:r>
              <a:rPr lang="en-US" sz="2000" b="1" u="heavy" dirty="0"/>
              <a:t>C</a:t>
            </a:r>
            <a:r>
              <a:rPr lang="en-US" sz="2000" dirty="0"/>
              <a:t>  D  </a:t>
            </a:r>
          </a:p>
          <a:p>
            <a:r>
              <a:rPr lang="en-US" sz="2000" dirty="0"/>
              <a:t>T1A09		A  </a:t>
            </a:r>
            <a:r>
              <a:rPr lang="en-US" sz="2000" b="1" u="heavy" dirty="0"/>
              <a:t>B</a:t>
            </a:r>
            <a:r>
              <a:rPr lang="en-US" sz="2000" dirty="0"/>
              <a:t>  C  D  </a:t>
            </a:r>
          </a:p>
          <a:p>
            <a:r>
              <a:rPr lang="en-US" sz="2000" dirty="0"/>
              <a:t>T8B01		A  B  C  </a:t>
            </a:r>
            <a:r>
              <a:rPr lang="en-US" sz="2000" b="1" u="heavy" dirty="0"/>
              <a:t>D</a:t>
            </a:r>
            <a:r>
              <a:rPr lang="en-US" sz="2000" dirty="0"/>
              <a:t>  </a:t>
            </a:r>
          </a:p>
          <a:p>
            <a:r>
              <a:rPr lang="en-US" sz="2000" dirty="0"/>
              <a:t>T8B02		A  </a:t>
            </a:r>
            <a:r>
              <a:rPr lang="en-US" sz="2000" b="1" u="heavy" dirty="0"/>
              <a:t>B</a:t>
            </a:r>
            <a:r>
              <a:rPr lang="en-US" sz="2000" dirty="0"/>
              <a:t>  C  D  </a:t>
            </a:r>
          </a:p>
          <a:p>
            <a:r>
              <a:rPr lang="en-US" sz="2000" dirty="0"/>
              <a:t>T8B03		</a:t>
            </a:r>
            <a:r>
              <a:rPr lang="en-US" sz="2000" b="1" u="heavy" dirty="0"/>
              <a:t>A</a:t>
            </a:r>
            <a:r>
              <a:rPr lang="en-US" sz="2000" dirty="0"/>
              <a:t>  B  C  D  </a:t>
            </a:r>
          </a:p>
          <a:p>
            <a:r>
              <a:rPr lang="en-US" sz="2000" dirty="0"/>
              <a:t>T8B04		A  </a:t>
            </a:r>
            <a:r>
              <a:rPr lang="en-US" sz="2000" b="1" u="heavy" dirty="0"/>
              <a:t>B</a:t>
            </a:r>
            <a:r>
              <a:rPr lang="en-US" sz="2000" dirty="0"/>
              <a:t>  C  D  </a:t>
            </a:r>
          </a:p>
          <a:p>
            <a:r>
              <a:rPr lang="en-US" sz="2000" dirty="0"/>
              <a:t>T8B05		A  B  C  </a:t>
            </a:r>
            <a:r>
              <a:rPr lang="en-US" sz="2000" b="1" u="heavy" dirty="0"/>
              <a:t>D</a:t>
            </a:r>
            <a:r>
              <a:rPr lang="en-US" sz="2000" dirty="0"/>
              <a:t>  </a:t>
            </a:r>
          </a:p>
          <a:p>
            <a:r>
              <a:rPr lang="en-US" sz="2000" dirty="0"/>
              <a:t>T8B06		A  B  C  </a:t>
            </a:r>
            <a:r>
              <a:rPr lang="en-US" sz="2000" b="1" u="heavy" dirty="0"/>
              <a:t>D</a:t>
            </a:r>
            <a:r>
              <a:rPr lang="en-US" sz="2000" dirty="0"/>
              <a:t>  </a:t>
            </a:r>
          </a:p>
          <a:p>
            <a:r>
              <a:rPr lang="en-US" sz="2000" dirty="0"/>
              <a:t>T8B07		A  B  </a:t>
            </a:r>
            <a:r>
              <a:rPr lang="en-US" sz="2000" b="1" u="heavy" dirty="0"/>
              <a:t>C</a:t>
            </a:r>
            <a:r>
              <a:rPr lang="en-US" sz="2000" dirty="0"/>
              <a:t>  D  </a:t>
            </a:r>
          </a:p>
          <a:p>
            <a:r>
              <a:rPr lang="en-US" sz="2000" dirty="0"/>
              <a:t>T8B08		A  </a:t>
            </a:r>
            <a:r>
              <a:rPr lang="en-US" sz="2000" b="1" u="heavy" dirty="0"/>
              <a:t>B</a:t>
            </a:r>
            <a:r>
              <a:rPr lang="en-US" sz="2000" dirty="0"/>
              <a:t>  C  D  </a:t>
            </a:r>
          </a:p>
        </p:txBody>
      </p:sp>
      <p:sp>
        <p:nvSpPr>
          <p:cNvPr id="6" name="Content Placeholder 5"/>
          <p:cNvSpPr>
            <a:spLocks noGrp="1"/>
          </p:cNvSpPr>
          <p:nvPr>
            <p:ph sz="half" idx="2"/>
          </p:nvPr>
        </p:nvSpPr>
        <p:spPr/>
        <p:txBody>
          <a:bodyPr/>
          <a:lstStyle/>
          <a:p>
            <a:r>
              <a:rPr lang="en-US" sz="2000" dirty="0"/>
              <a:t>T8B09		A  </a:t>
            </a:r>
            <a:r>
              <a:rPr lang="en-US" sz="2000" b="1" u="heavy" dirty="0"/>
              <a:t>B</a:t>
            </a:r>
            <a:r>
              <a:rPr lang="en-US" sz="2000" dirty="0"/>
              <a:t>  C  D  </a:t>
            </a:r>
          </a:p>
          <a:p>
            <a:r>
              <a:rPr lang="en-US" sz="2000" dirty="0"/>
              <a:t>T8B10		A  </a:t>
            </a:r>
            <a:r>
              <a:rPr lang="en-US" sz="2000" b="1" u="heavy" dirty="0"/>
              <a:t>B</a:t>
            </a:r>
            <a:r>
              <a:rPr lang="en-US" sz="2000" dirty="0"/>
              <a:t>  C  D  </a:t>
            </a:r>
          </a:p>
          <a:p>
            <a:r>
              <a:rPr lang="en-US" sz="2000" dirty="0"/>
              <a:t>T8B11		A  B  </a:t>
            </a:r>
            <a:r>
              <a:rPr lang="en-US" sz="2000" b="1" u="heavy" dirty="0"/>
              <a:t>C</a:t>
            </a:r>
            <a:r>
              <a:rPr lang="en-US" sz="2000" dirty="0"/>
              <a:t>  D  </a:t>
            </a:r>
          </a:p>
          <a:p>
            <a:r>
              <a:rPr lang="en-US" sz="2000" dirty="0"/>
              <a:t>T8C01		A  B  </a:t>
            </a:r>
            <a:r>
              <a:rPr lang="en-US" sz="2000" b="1" u="heavy" dirty="0"/>
              <a:t>C</a:t>
            </a:r>
            <a:r>
              <a:rPr lang="en-US" sz="2000" dirty="0"/>
              <a:t>  D  </a:t>
            </a:r>
          </a:p>
          <a:p>
            <a:r>
              <a:rPr lang="en-US" sz="2000" dirty="0"/>
              <a:t>T8C02		A  </a:t>
            </a:r>
            <a:r>
              <a:rPr lang="en-US" sz="2000" b="1" u="heavy" dirty="0"/>
              <a:t>B</a:t>
            </a:r>
            <a:r>
              <a:rPr lang="en-US" sz="2000" dirty="0"/>
              <a:t>  C  D  </a:t>
            </a:r>
          </a:p>
          <a:p>
            <a:r>
              <a:rPr lang="en-US" sz="2000" dirty="0"/>
              <a:t>T8C03		</a:t>
            </a:r>
            <a:r>
              <a:rPr lang="en-US" sz="2000" b="1" u="heavy" dirty="0"/>
              <a:t>A</a:t>
            </a:r>
            <a:r>
              <a:rPr lang="en-US" sz="2000" dirty="0"/>
              <a:t>  B  C  D  </a:t>
            </a:r>
          </a:p>
          <a:p>
            <a:r>
              <a:rPr lang="en-US" sz="2000" dirty="0"/>
              <a:t>T8C04		A  B  </a:t>
            </a:r>
            <a:r>
              <a:rPr lang="en-US" sz="2000" b="1" u="heavy" dirty="0"/>
              <a:t>C</a:t>
            </a:r>
            <a:r>
              <a:rPr lang="en-US" sz="2000" dirty="0"/>
              <a:t>  D  </a:t>
            </a:r>
          </a:p>
          <a:p>
            <a:r>
              <a:rPr lang="en-US" sz="2000" dirty="0"/>
              <a:t>T8C07		A  </a:t>
            </a:r>
            <a:r>
              <a:rPr lang="en-US" sz="2000" b="1" u="heavy" dirty="0"/>
              <a:t>B</a:t>
            </a:r>
            <a:r>
              <a:rPr lang="en-US" sz="2000" dirty="0"/>
              <a:t>  C  D  </a:t>
            </a:r>
          </a:p>
          <a:p>
            <a:r>
              <a:rPr lang="en-US" sz="2000" dirty="0"/>
              <a:t>T8C08		A  B  </a:t>
            </a:r>
            <a:r>
              <a:rPr lang="en-US" sz="2000" b="1" u="heavy" dirty="0"/>
              <a:t>C</a:t>
            </a:r>
            <a:r>
              <a:rPr lang="en-US" sz="2000" dirty="0"/>
              <a:t>  D  </a:t>
            </a:r>
          </a:p>
          <a:p>
            <a:r>
              <a:rPr lang="en-US" sz="2000" dirty="0"/>
              <a:t>T8D04		A  B  </a:t>
            </a:r>
            <a:r>
              <a:rPr lang="en-US" sz="2000" b="1" u="heavy" dirty="0"/>
              <a:t>C</a:t>
            </a:r>
            <a:r>
              <a:rPr lang="en-US" sz="2000" dirty="0"/>
              <a:t>  D  </a:t>
            </a:r>
          </a:p>
          <a:p>
            <a:endParaRPr lang="en-US" dirty="0"/>
          </a:p>
        </p:txBody>
      </p:sp>
    </p:spTree>
    <p:extLst>
      <p:ext uri="{BB962C8B-B14F-4D97-AF65-F5344CB8AC3E}">
        <p14:creationId xmlns:p14="http://schemas.microsoft.com/office/powerpoint/2010/main" val="163004713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latin typeface="Calibri" pitchFamily="34" charset="0"/>
              </a:rPr>
              <a:t>Awards, DXing, Contests</a:t>
            </a:r>
          </a:p>
        </p:txBody>
      </p:sp>
      <p:sp>
        <p:nvSpPr>
          <p:cNvPr id="34819" name="Rectangle 8"/>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3200">
                <a:latin typeface="Calibri" pitchFamily="34" charset="0"/>
              </a:rPr>
              <a:t>On-air activities provide incentive to get on the radio</a:t>
            </a:r>
          </a:p>
          <a:p>
            <a:pPr marL="342900" indent="-342900">
              <a:spcBef>
                <a:spcPct val="20000"/>
              </a:spcBef>
              <a:buFontTx/>
              <a:buChar char="•"/>
            </a:pPr>
            <a:r>
              <a:rPr lang="en-US" sz="3200">
                <a:latin typeface="Calibri" pitchFamily="34" charset="0"/>
              </a:rPr>
              <a:t>Learn about propagation as you search for specific stations on various bands</a:t>
            </a:r>
          </a:p>
          <a:p>
            <a:pPr marL="342900" indent="-342900">
              <a:spcBef>
                <a:spcPct val="20000"/>
              </a:spcBef>
              <a:buFontTx/>
              <a:buChar char="•"/>
            </a:pPr>
            <a:r>
              <a:rPr lang="en-US" sz="3200">
                <a:latin typeface="Calibri" pitchFamily="34" charset="0"/>
              </a:rPr>
              <a:t>Improve operating skills</a:t>
            </a:r>
          </a:p>
          <a:p>
            <a:pPr marL="342900" indent="-342900">
              <a:spcBef>
                <a:spcPct val="20000"/>
              </a:spcBef>
              <a:buFontTx/>
              <a:buChar char="•"/>
            </a:pPr>
            <a:r>
              <a:rPr lang="en-US" sz="3200">
                <a:latin typeface="Calibri" pitchFamily="34" charset="0"/>
              </a:rPr>
              <a:t>Fun!</a:t>
            </a:r>
          </a:p>
        </p:txBody>
      </p:sp>
    </p:spTree>
    <p:extLst>
      <p:ext uri="{BB962C8B-B14F-4D97-AF65-F5344CB8AC3E}">
        <p14:creationId xmlns:p14="http://schemas.microsoft.com/office/powerpoint/2010/main" val="162038343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latin typeface="Calibri" pitchFamily="34" charset="0"/>
              </a:rPr>
              <a:t>Awards</a:t>
            </a:r>
          </a:p>
        </p:txBody>
      </p:sp>
      <p:sp>
        <p:nvSpPr>
          <p:cNvPr id="35843" name="Rectangle 8"/>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3200">
                <a:latin typeface="Calibri" pitchFamily="34" charset="0"/>
              </a:rPr>
              <a:t>DXCC</a:t>
            </a:r>
          </a:p>
          <a:p>
            <a:pPr marL="742950" lvl="1" indent="-285750">
              <a:spcBef>
                <a:spcPct val="20000"/>
              </a:spcBef>
              <a:buFontTx/>
              <a:buChar char="–"/>
            </a:pPr>
            <a:r>
              <a:rPr lang="en-US" sz="2800">
                <a:latin typeface="Calibri" pitchFamily="34" charset="0"/>
              </a:rPr>
              <a:t>Contacting 100 different entities (countries) </a:t>
            </a:r>
          </a:p>
          <a:p>
            <a:pPr marL="342900" indent="-342900">
              <a:spcBef>
                <a:spcPct val="20000"/>
              </a:spcBef>
              <a:buFontTx/>
              <a:buChar char="•"/>
            </a:pPr>
            <a:r>
              <a:rPr lang="en-US" sz="3200">
                <a:latin typeface="Calibri" pitchFamily="34" charset="0"/>
              </a:rPr>
              <a:t>WAS</a:t>
            </a:r>
          </a:p>
          <a:p>
            <a:pPr marL="742950" lvl="1" indent="-285750">
              <a:spcBef>
                <a:spcPct val="20000"/>
              </a:spcBef>
              <a:buFontTx/>
              <a:buChar char="–"/>
            </a:pPr>
            <a:r>
              <a:rPr lang="en-US" sz="2800">
                <a:latin typeface="Calibri" pitchFamily="34" charset="0"/>
              </a:rPr>
              <a:t>Contacting 50 states</a:t>
            </a:r>
          </a:p>
          <a:p>
            <a:pPr marL="342900" indent="-342900">
              <a:spcBef>
                <a:spcPct val="20000"/>
              </a:spcBef>
              <a:buFontTx/>
              <a:buChar char="•"/>
            </a:pPr>
            <a:r>
              <a:rPr lang="en-US" sz="3200">
                <a:latin typeface="Calibri" pitchFamily="34" charset="0"/>
              </a:rPr>
              <a:t>VUCC</a:t>
            </a:r>
          </a:p>
          <a:p>
            <a:pPr marL="742950" lvl="1" indent="-285750">
              <a:spcBef>
                <a:spcPct val="20000"/>
              </a:spcBef>
              <a:buFontTx/>
              <a:buChar char="–"/>
            </a:pPr>
            <a:r>
              <a:rPr lang="en-US" sz="2800">
                <a:latin typeface="Calibri" pitchFamily="34" charset="0"/>
              </a:rPr>
              <a:t>Contacting 100 grid squares on VHF/UHF</a:t>
            </a:r>
          </a:p>
          <a:p>
            <a:pPr marL="342900" indent="-342900">
              <a:spcBef>
                <a:spcPct val="20000"/>
              </a:spcBef>
              <a:buFontTx/>
              <a:buChar char="•"/>
            </a:pPr>
            <a:endParaRPr lang="en-US" sz="3200">
              <a:latin typeface="Calibri" pitchFamily="34" charset="0"/>
            </a:endParaRPr>
          </a:p>
        </p:txBody>
      </p:sp>
    </p:spTree>
    <p:extLst>
      <p:ext uri="{BB962C8B-B14F-4D97-AF65-F5344CB8AC3E}">
        <p14:creationId xmlns:p14="http://schemas.microsoft.com/office/powerpoint/2010/main" val="57936365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latin typeface="Calibri" pitchFamily="34" charset="0"/>
              </a:rPr>
              <a:t>DXing</a:t>
            </a:r>
          </a:p>
        </p:txBody>
      </p:sp>
      <p:sp>
        <p:nvSpPr>
          <p:cNvPr id="36867" name="Rectangle 8"/>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742950" lvl="1" indent="-285750">
              <a:spcBef>
                <a:spcPct val="20000"/>
              </a:spcBef>
              <a:buFont typeface="Arial" charset="0"/>
              <a:buChar char="•"/>
            </a:pPr>
            <a:r>
              <a:rPr lang="en-US" sz="2800" dirty="0">
                <a:latin typeface="Calibri" pitchFamily="34" charset="0"/>
              </a:rPr>
              <a:t>Contacting stations far away – a tradition since the first days of radio.</a:t>
            </a:r>
          </a:p>
          <a:p>
            <a:pPr marL="742950" lvl="1" indent="-285750">
              <a:spcBef>
                <a:spcPct val="20000"/>
              </a:spcBef>
              <a:buFont typeface="Arial" charset="0"/>
              <a:buChar char="•"/>
            </a:pPr>
            <a:r>
              <a:rPr lang="en-US" sz="2800" dirty="0">
                <a:latin typeface="Calibri" pitchFamily="34" charset="0"/>
              </a:rPr>
              <a:t>On HF, usually means contacting stations in other countries</a:t>
            </a:r>
          </a:p>
          <a:p>
            <a:pPr marL="742950" lvl="1" indent="-285750">
              <a:spcBef>
                <a:spcPct val="20000"/>
              </a:spcBef>
              <a:buFont typeface="Arial" charset="0"/>
              <a:buChar char="•"/>
            </a:pPr>
            <a:r>
              <a:rPr lang="en-US" sz="2800" dirty="0">
                <a:latin typeface="Calibri" pitchFamily="34" charset="0"/>
              </a:rPr>
              <a:t>On VHF/UHF, means contacting stations outside your normal coverage </a:t>
            </a:r>
            <a:r>
              <a:rPr lang="en-US" sz="2800" dirty="0" smtClean="0">
                <a:latin typeface="Calibri" pitchFamily="34" charset="0"/>
              </a:rPr>
              <a:t>area</a:t>
            </a:r>
          </a:p>
          <a:p>
            <a:pPr marL="1200150" lvl="2" indent="-285750">
              <a:spcBef>
                <a:spcPct val="20000"/>
              </a:spcBef>
              <a:buFont typeface="Arial" charset="0"/>
              <a:buChar char="•"/>
            </a:pPr>
            <a:r>
              <a:rPr lang="en-US" sz="2800" dirty="0" smtClean="0">
                <a:latin typeface="Calibri" pitchFamily="34" charset="0"/>
              </a:rPr>
              <a:t>AKA weak signal communications</a:t>
            </a:r>
          </a:p>
          <a:p>
            <a:pPr marL="1200150" lvl="2" indent="-285750">
              <a:spcBef>
                <a:spcPct val="20000"/>
              </a:spcBef>
              <a:buFont typeface="Arial" charset="0"/>
              <a:buChar char="•"/>
            </a:pPr>
            <a:r>
              <a:rPr lang="en-US" sz="2800" dirty="0" smtClean="0">
                <a:latin typeface="Calibri" pitchFamily="34" charset="0"/>
              </a:rPr>
              <a:t>Need Multimode Transceiver</a:t>
            </a:r>
          </a:p>
          <a:p>
            <a:pPr marL="1200150" lvl="2" indent="-285750">
              <a:spcBef>
                <a:spcPct val="20000"/>
              </a:spcBef>
              <a:buFont typeface="Arial" charset="0"/>
              <a:buChar char="•"/>
            </a:pPr>
            <a:r>
              <a:rPr lang="en-US" sz="2800" dirty="0" smtClean="0">
                <a:latin typeface="Calibri" pitchFamily="34" charset="0"/>
              </a:rPr>
              <a:t>Need Horizontal Antenna (Prefer high Gain)</a:t>
            </a:r>
            <a:endParaRPr lang="en-US" sz="2800" dirty="0">
              <a:latin typeface="Calibri" pitchFamily="34" charset="0"/>
            </a:endParaRPr>
          </a:p>
          <a:p>
            <a:pPr marL="742950" lvl="1" indent="-285750">
              <a:spcBef>
                <a:spcPct val="20000"/>
              </a:spcBef>
              <a:buFont typeface="Arial" charset="0"/>
              <a:buChar char="•"/>
            </a:pPr>
            <a:endParaRPr lang="en-US" sz="3200" dirty="0">
              <a:latin typeface="Calibri" pitchFamily="34" charset="0"/>
            </a:endParaRPr>
          </a:p>
          <a:p>
            <a:pPr marL="342900" indent="-342900">
              <a:spcBef>
                <a:spcPct val="20000"/>
              </a:spcBef>
              <a:buFontTx/>
              <a:buChar char="•"/>
            </a:pPr>
            <a:endParaRPr lang="en-US" sz="3200" dirty="0">
              <a:latin typeface="Calibri" pitchFamily="34" charset="0"/>
            </a:endParaRPr>
          </a:p>
        </p:txBody>
      </p:sp>
    </p:spTree>
    <p:extLst>
      <p:ext uri="{BB962C8B-B14F-4D97-AF65-F5344CB8AC3E}">
        <p14:creationId xmlns:p14="http://schemas.microsoft.com/office/powerpoint/2010/main" val="14495390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latin typeface="Calibri" pitchFamily="34" charset="0"/>
              </a:rPr>
              <a:t>Contests</a:t>
            </a:r>
          </a:p>
        </p:txBody>
      </p:sp>
      <p:sp>
        <p:nvSpPr>
          <p:cNvPr id="37891" name="Rectangle 5"/>
          <p:cNvSpPr>
            <a:spLocks noChangeArrowheads="1"/>
          </p:cNvSpPr>
          <p:nvPr/>
        </p:nvSpPr>
        <p:spPr bwMode="auto">
          <a:xfrm>
            <a:off x="1676400" y="1752600"/>
            <a:ext cx="59436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3200">
                <a:latin typeface="Calibri" pitchFamily="34" charset="0"/>
              </a:rPr>
              <a:t>ARRL Sweepstakes</a:t>
            </a:r>
          </a:p>
          <a:p>
            <a:pPr marL="342900" indent="-342900">
              <a:spcBef>
                <a:spcPct val="20000"/>
              </a:spcBef>
              <a:buFontTx/>
              <a:buChar char="•"/>
            </a:pPr>
            <a:r>
              <a:rPr lang="en-US" sz="3200">
                <a:latin typeface="Calibri" pitchFamily="34" charset="0"/>
              </a:rPr>
              <a:t>State QSO Parties</a:t>
            </a:r>
          </a:p>
          <a:p>
            <a:pPr marL="342900" indent="-342900">
              <a:spcBef>
                <a:spcPct val="20000"/>
              </a:spcBef>
              <a:buFontTx/>
              <a:buChar char="•"/>
            </a:pPr>
            <a:r>
              <a:rPr lang="en-US" sz="3200">
                <a:latin typeface="Calibri" pitchFamily="34" charset="0"/>
              </a:rPr>
              <a:t>VHF/UHF contests</a:t>
            </a:r>
          </a:p>
          <a:p>
            <a:pPr marL="342900" indent="-342900">
              <a:spcBef>
                <a:spcPct val="20000"/>
              </a:spcBef>
              <a:buFontTx/>
              <a:buChar char="•"/>
            </a:pPr>
            <a:r>
              <a:rPr lang="en-US" sz="3200">
                <a:latin typeface="Calibri" pitchFamily="34" charset="0"/>
              </a:rPr>
              <a:t>RTTY contests</a:t>
            </a:r>
          </a:p>
          <a:p>
            <a:pPr marL="342900" indent="-342900">
              <a:spcBef>
                <a:spcPct val="20000"/>
              </a:spcBef>
              <a:buFontTx/>
              <a:buChar char="•"/>
            </a:pPr>
            <a:r>
              <a:rPr lang="en-US" sz="3200">
                <a:latin typeface="Calibri" pitchFamily="34" charset="0"/>
              </a:rPr>
              <a:t>CQ World Wide DX Contest</a:t>
            </a:r>
          </a:p>
          <a:p>
            <a:pPr marL="342900" indent="-342900">
              <a:spcBef>
                <a:spcPct val="20000"/>
              </a:spcBef>
              <a:buFontTx/>
              <a:buChar char="•"/>
            </a:pPr>
            <a:r>
              <a:rPr lang="en-US" sz="3200">
                <a:latin typeface="Calibri" pitchFamily="34" charset="0"/>
              </a:rPr>
              <a:t>Contest calendars</a:t>
            </a:r>
          </a:p>
        </p:txBody>
      </p:sp>
    </p:spTree>
    <p:extLst>
      <p:ext uri="{BB962C8B-B14F-4D97-AF65-F5344CB8AC3E}">
        <p14:creationId xmlns:p14="http://schemas.microsoft.com/office/powerpoint/2010/main" val="257680486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latin typeface="Calibri" pitchFamily="34" charset="0"/>
              </a:rPr>
              <a:t>Field Day</a:t>
            </a:r>
          </a:p>
        </p:txBody>
      </p:sp>
      <p:sp>
        <p:nvSpPr>
          <p:cNvPr id="38915" name="Rectangle 5"/>
          <p:cNvSpPr>
            <a:spLocks noChangeArrowheads="1"/>
          </p:cNvSpPr>
          <p:nvPr/>
        </p:nvSpPr>
        <p:spPr bwMode="auto">
          <a:xfrm>
            <a:off x="838200" y="1752600"/>
            <a:ext cx="75438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3200">
                <a:latin typeface="Calibri" pitchFamily="34" charset="0"/>
              </a:rPr>
              <a:t>Emergency communications training with a competitive spirit</a:t>
            </a:r>
          </a:p>
          <a:p>
            <a:pPr marL="342900" indent="-342900">
              <a:spcBef>
                <a:spcPct val="20000"/>
              </a:spcBef>
              <a:buFontTx/>
              <a:buChar char="•"/>
            </a:pPr>
            <a:r>
              <a:rPr lang="en-US" sz="3200">
                <a:latin typeface="Calibri" pitchFamily="34" charset="0"/>
              </a:rPr>
              <a:t>Set up portable station and antenna (in the field, mobile, anywhere!) and make as many contacts as possible</a:t>
            </a:r>
          </a:p>
          <a:p>
            <a:pPr marL="342900" indent="-342900">
              <a:spcBef>
                <a:spcPct val="20000"/>
              </a:spcBef>
              <a:buFontTx/>
              <a:buChar char="•"/>
            </a:pPr>
            <a:r>
              <a:rPr lang="en-US" sz="3200">
                <a:latin typeface="Calibri" pitchFamily="34" charset="0"/>
              </a:rPr>
              <a:t>Get started with your local club or group – great way to get involved</a:t>
            </a:r>
          </a:p>
        </p:txBody>
      </p:sp>
    </p:spTree>
    <p:extLst>
      <p:ext uri="{BB962C8B-B14F-4D97-AF65-F5344CB8AC3E}">
        <p14:creationId xmlns:p14="http://schemas.microsoft.com/office/powerpoint/2010/main" val="225718244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latin typeface="Calibri" pitchFamily="34" charset="0"/>
              </a:rPr>
              <a:t>Special Events</a:t>
            </a:r>
          </a:p>
        </p:txBody>
      </p:sp>
      <p:sp>
        <p:nvSpPr>
          <p:cNvPr id="39939"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3200">
                <a:latin typeface="Calibri" pitchFamily="34" charset="0"/>
              </a:rPr>
              <a:t>Special Event stations are set up to commemorate some significant local event.</a:t>
            </a:r>
          </a:p>
          <a:p>
            <a:pPr marL="342900" indent="-342900">
              <a:spcBef>
                <a:spcPct val="20000"/>
              </a:spcBef>
              <a:buFontTx/>
              <a:buChar char="•"/>
            </a:pPr>
            <a:r>
              <a:rPr lang="en-US" sz="3200">
                <a:latin typeface="Calibri" pitchFamily="34" charset="0"/>
              </a:rPr>
              <a:t>Usually stations are demonstration stations set up for public display.</a:t>
            </a:r>
          </a:p>
          <a:p>
            <a:pPr marL="342900" indent="-342900">
              <a:spcBef>
                <a:spcPct val="20000"/>
              </a:spcBef>
              <a:buFontTx/>
              <a:buChar char="•"/>
            </a:pPr>
            <a:r>
              <a:rPr lang="en-US" sz="3200">
                <a:latin typeface="Calibri" pitchFamily="34" charset="0"/>
              </a:rPr>
              <a:t>Commemorative certificates are awarded for contacting the stations.</a:t>
            </a:r>
          </a:p>
        </p:txBody>
      </p:sp>
    </p:spTree>
    <p:extLst>
      <p:ext uri="{BB962C8B-B14F-4D97-AF65-F5344CB8AC3E}">
        <p14:creationId xmlns:p14="http://schemas.microsoft.com/office/powerpoint/2010/main" val="30222327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nchor="t"/>
          <a:lstStyle/>
          <a:p>
            <a:r>
              <a:rPr lang="en-US" smtClean="0"/>
              <a:t>Phonetics</a:t>
            </a:r>
          </a:p>
        </p:txBody>
      </p:sp>
      <p:sp>
        <p:nvSpPr>
          <p:cNvPr id="7171" name="Content Placeholder 2"/>
          <p:cNvSpPr>
            <a:spLocks noGrp="1"/>
          </p:cNvSpPr>
          <p:nvPr>
            <p:ph idx="1"/>
          </p:nvPr>
        </p:nvSpPr>
        <p:spPr/>
        <p:txBody>
          <a:bodyPr/>
          <a:lstStyle/>
          <a:p>
            <a:r>
              <a:rPr lang="en-US" smtClean="0"/>
              <a:t>Use the ITU Phonetics Alphabet (page 6-2)</a:t>
            </a:r>
          </a:p>
          <a:p>
            <a:r>
              <a:rPr lang="en-US" smtClean="0"/>
              <a:t>It is slightly different that that used by US Military</a:t>
            </a:r>
          </a:p>
          <a:p>
            <a:r>
              <a:rPr lang="en-US" smtClean="0"/>
              <a:t>My Call – Kilo Six Papa Juliet</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latin typeface="Calibri" pitchFamily="34" charset="0"/>
              </a:rPr>
              <a:t>Radio Direction Finding</a:t>
            </a:r>
          </a:p>
        </p:txBody>
      </p:sp>
      <p:sp>
        <p:nvSpPr>
          <p:cNvPr id="40963"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3200">
                <a:latin typeface="Calibri" pitchFamily="34" charset="0"/>
              </a:rPr>
              <a:t>Useful for locating interference or noise sources</a:t>
            </a:r>
          </a:p>
          <a:p>
            <a:pPr marL="342900" indent="-342900">
              <a:spcBef>
                <a:spcPct val="20000"/>
              </a:spcBef>
              <a:buFontTx/>
              <a:buChar char="•"/>
            </a:pPr>
            <a:r>
              <a:rPr lang="en-US" sz="3200">
                <a:latin typeface="Calibri" pitchFamily="34" charset="0"/>
              </a:rPr>
              <a:t>Works best with a directional antenna</a:t>
            </a:r>
          </a:p>
          <a:p>
            <a:pPr marL="342900" indent="-342900">
              <a:spcBef>
                <a:spcPct val="20000"/>
              </a:spcBef>
              <a:buFontTx/>
              <a:buChar char="•"/>
            </a:pPr>
            <a:r>
              <a:rPr lang="en-US" sz="3200">
                <a:latin typeface="Calibri" pitchFamily="34" charset="0"/>
              </a:rPr>
              <a:t>“Fox hunting” competitions on FM offer a fun opportunity to learn how to do it</a:t>
            </a:r>
          </a:p>
          <a:p>
            <a:pPr marL="342900" indent="-342900">
              <a:spcBef>
                <a:spcPct val="20000"/>
              </a:spcBef>
              <a:buFontTx/>
              <a:buChar char="•"/>
            </a:pPr>
            <a:r>
              <a:rPr lang="en-US" sz="3200">
                <a:latin typeface="Calibri" pitchFamily="34" charset="0"/>
              </a:rPr>
              <a:t>Good training for search and rescue</a:t>
            </a:r>
          </a:p>
        </p:txBody>
      </p:sp>
    </p:spTree>
    <p:extLst>
      <p:ext uri="{BB962C8B-B14F-4D97-AF65-F5344CB8AC3E}">
        <p14:creationId xmlns:p14="http://schemas.microsoft.com/office/powerpoint/2010/main" val="343858672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latin typeface="Calibri" pitchFamily="34" charset="0"/>
              </a:rPr>
              <a:t>Amateur Satellites</a:t>
            </a:r>
          </a:p>
        </p:txBody>
      </p:sp>
      <p:sp>
        <p:nvSpPr>
          <p:cNvPr id="41987" name="Rectangle 5"/>
          <p:cNvSpPr>
            <a:spLocks noChangeArrowheads="1"/>
          </p:cNvSpPr>
          <p:nvPr/>
        </p:nvSpPr>
        <p:spPr bwMode="auto">
          <a:xfrm>
            <a:off x="685800" y="16764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2800" dirty="0">
                <a:latin typeface="Calibri" pitchFamily="34" charset="0"/>
              </a:rPr>
              <a:t>OSCAR</a:t>
            </a:r>
          </a:p>
          <a:p>
            <a:pPr marL="742950" lvl="1" indent="-285750">
              <a:spcBef>
                <a:spcPct val="20000"/>
              </a:spcBef>
              <a:buFontTx/>
              <a:buChar char="–"/>
            </a:pPr>
            <a:r>
              <a:rPr lang="en-US" sz="2800" b="1" u="sng" dirty="0">
                <a:latin typeface="Calibri" pitchFamily="34" charset="0"/>
              </a:rPr>
              <a:t>O</a:t>
            </a:r>
            <a:r>
              <a:rPr lang="en-US" sz="2800" dirty="0">
                <a:latin typeface="Calibri" pitchFamily="34" charset="0"/>
              </a:rPr>
              <a:t>rbiting </a:t>
            </a:r>
            <a:r>
              <a:rPr lang="en-US" sz="2800" b="1" u="sng" dirty="0">
                <a:latin typeface="Calibri" pitchFamily="34" charset="0"/>
              </a:rPr>
              <a:t>S</a:t>
            </a:r>
            <a:r>
              <a:rPr lang="en-US" sz="2800" dirty="0">
                <a:latin typeface="Calibri" pitchFamily="34" charset="0"/>
              </a:rPr>
              <a:t>atellites </a:t>
            </a:r>
            <a:r>
              <a:rPr lang="en-US" sz="2800" b="1" u="sng" dirty="0">
                <a:latin typeface="Calibri" pitchFamily="34" charset="0"/>
              </a:rPr>
              <a:t>C</a:t>
            </a:r>
            <a:r>
              <a:rPr lang="en-US" sz="2800" dirty="0">
                <a:latin typeface="Calibri" pitchFamily="34" charset="0"/>
              </a:rPr>
              <a:t>arrying </a:t>
            </a:r>
            <a:r>
              <a:rPr lang="en-US" sz="2800" b="1" dirty="0">
                <a:latin typeface="Calibri" pitchFamily="34" charset="0"/>
              </a:rPr>
              <a:t>A</a:t>
            </a:r>
            <a:r>
              <a:rPr lang="en-US" sz="2800" dirty="0">
                <a:latin typeface="Calibri" pitchFamily="34" charset="0"/>
              </a:rPr>
              <a:t>mateur </a:t>
            </a:r>
            <a:r>
              <a:rPr lang="en-US" sz="2800" b="1" u="sng" dirty="0">
                <a:latin typeface="Calibri" pitchFamily="34" charset="0"/>
              </a:rPr>
              <a:t>R</a:t>
            </a:r>
            <a:r>
              <a:rPr lang="en-US" sz="2800" dirty="0">
                <a:latin typeface="Calibri" pitchFamily="34" charset="0"/>
              </a:rPr>
              <a:t>adio.</a:t>
            </a:r>
          </a:p>
          <a:p>
            <a:pPr marL="342900" indent="-342900">
              <a:spcBef>
                <a:spcPct val="20000"/>
              </a:spcBef>
              <a:buFontTx/>
              <a:buChar char="•"/>
            </a:pPr>
            <a:r>
              <a:rPr lang="en-US" sz="2800" dirty="0">
                <a:latin typeface="Calibri" pitchFamily="34" charset="0"/>
              </a:rPr>
              <a:t>Modes</a:t>
            </a:r>
          </a:p>
          <a:p>
            <a:pPr marL="742950" lvl="1" indent="-285750">
              <a:spcBef>
                <a:spcPct val="20000"/>
              </a:spcBef>
              <a:buFontTx/>
              <a:buChar char="–"/>
            </a:pPr>
            <a:r>
              <a:rPr lang="en-US" sz="2800" dirty="0">
                <a:latin typeface="Calibri" pitchFamily="34" charset="0"/>
              </a:rPr>
              <a:t>FM</a:t>
            </a:r>
          </a:p>
          <a:p>
            <a:pPr marL="742950" lvl="1" indent="-285750">
              <a:spcBef>
                <a:spcPct val="20000"/>
              </a:spcBef>
              <a:buFontTx/>
              <a:buChar char="–"/>
            </a:pPr>
            <a:r>
              <a:rPr lang="en-US" sz="2800" dirty="0">
                <a:latin typeface="Calibri" pitchFamily="34" charset="0"/>
              </a:rPr>
              <a:t>Analog (SSB and CW)</a:t>
            </a:r>
          </a:p>
          <a:p>
            <a:pPr marL="742950" lvl="1" indent="-285750">
              <a:spcBef>
                <a:spcPct val="20000"/>
              </a:spcBef>
              <a:buFontTx/>
              <a:buChar char="–"/>
            </a:pPr>
            <a:r>
              <a:rPr lang="en-US" sz="2800" dirty="0" smtClean="0">
                <a:latin typeface="Calibri" pitchFamily="34" charset="0"/>
              </a:rPr>
              <a:t>Digital (FM packet)</a:t>
            </a:r>
            <a:endParaRPr lang="en-US" sz="2800" dirty="0">
              <a:latin typeface="Calibri" pitchFamily="34" charset="0"/>
            </a:endParaRPr>
          </a:p>
          <a:p>
            <a:pPr marL="342900" indent="-342900">
              <a:spcBef>
                <a:spcPct val="20000"/>
              </a:spcBef>
              <a:buFontTx/>
              <a:buChar char="•"/>
            </a:pPr>
            <a:r>
              <a:rPr lang="en-US" sz="2800" dirty="0" smtClean="0">
                <a:latin typeface="Calibri" pitchFamily="34" charset="0"/>
              </a:rPr>
              <a:t>You can use if you are licensed for Uplink</a:t>
            </a:r>
          </a:p>
          <a:p>
            <a:pPr marL="800100" lvl="1" indent="-342900">
              <a:spcBef>
                <a:spcPct val="20000"/>
              </a:spcBef>
              <a:buFontTx/>
              <a:buChar char="•"/>
            </a:pPr>
            <a:r>
              <a:rPr lang="en-US" sz="2800" dirty="0" smtClean="0">
                <a:latin typeface="Calibri" pitchFamily="34" charset="0"/>
              </a:rPr>
              <a:t>Use Minimum power necessary</a:t>
            </a:r>
            <a:endParaRPr lang="en-US" sz="2800" dirty="0">
              <a:latin typeface="Calibri" pitchFamily="34" charset="0"/>
            </a:endParaRPr>
          </a:p>
          <a:p>
            <a:pPr marL="342900" indent="-342900">
              <a:spcBef>
                <a:spcPct val="20000"/>
              </a:spcBef>
              <a:buFontTx/>
              <a:buChar char="•"/>
            </a:pPr>
            <a:r>
              <a:rPr lang="en-US" sz="2800" dirty="0" smtClean="0">
                <a:latin typeface="Calibri" pitchFamily="34" charset="0"/>
              </a:rPr>
              <a:t>International Space Station.</a:t>
            </a:r>
          </a:p>
          <a:p>
            <a:pPr marL="342900" indent="-342900">
              <a:spcBef>
                <a:spcPct val="20000"/>
              </a:spcBef>
              <a:buFontTx/>
              <a:buChar char="•"/>
            </a:pPr>
            <a:endParaRPr lang="en-US" sz="3200" dirty="0">
              <a:latin typeface="Calibri" pitchFamily="34" charset="0"/>
            </a:endParaRPr>
          </a:p>
        </p:txBody>
      </p:sp>
    </p:spTree>
    <p:extLst>
      <p:ext uri="{BB962C8B-B14F-4D97-AF65-F5344CB8AC3E}">
        <p14:creationId xmlns:p14="http://schemas.microsoft.com/office/powerpoint/2010/main" val="89327255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latin typeface="Calibri" pitchFamily="34" charset="0"/>
              </a:rPr>
              <a:t>Satellite Terms</a:t>
            </a:r>
          </a:p>
        </p:txBody>
      </p:sp>
      <p:sp>
        <p:nvSpPr>
          <p:cNvPr id="43011"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2400" dirty="0">
                <a:latin typeface="Calibri" pitchFamily="34" charset="0"/>
              </a:rPr>
              <a:t>Uplink – Earth stations transmit to </a:t>
            </a:r>
            <a:r>
              <a:rPr lang="en-US" sz="2400" dirty="0" smtClean="0">
                <a:latin typeface="Calibri" pitchFamily="34" charset="0"/>
              </a:rPr>
              <a:t>satellite</a:t>
            </a:r>
          </a:p>
          <a:p>
            <a:pPr marL="800100" lvl="1" indent="-342900">
              <a:spcBef>
                <a:spcPct val="20000"/>
              </a:spcBef>
              <a:buFontTx/>
              <a:buChar char="•"/>
            </a:pPr>
            <a:r>
              <a:rPr lang="en-US" sz="2400" dirty="0" err="1" smtClean="0">
                <a:latin typeface="Calibri" pitchFamily="34" charset="0"/>
              </a:rPr>
              <a:t>Telecommand</a:t>
            </a:r>
            <a:r>
              <a:rPr lang="en-US" sz="2400" dirty="0" smtClean="0">
                <a:latin typeface="Calibri" pitchFamily="34" charset="0"/>
              </a:rPr>
              <a:t>: One way transmission to initiate functions</a:t>
            </a:r>
            <a:endParaRPr lang="en-US" sz="2400" dirty="0">
              <a:latin typeface="Calibri" pitchFamily="34" charset="0"/>
            </a:endParaRPr>
          </a:p>
          <a:p>
            <a:pPr marL="342900" indent="-342900">
              <a:spcBef>
                <a:spcPct val="20000"/>
              </a:spcBef>
              <a:buFontTx/>
              <a:buChar char="•"/>
            </a:pPr>
            <a:r>
              <a:rPr lang="en-US" sz="2400" dirty="0">
                <a:latin typeface="Calibri" pitchFamily="34" charset="0"/>
              </a:rPr>
              <a:t>Downlink – Satellite transmits to stations on </a:t>
            </a:r>
            <a:r>
              <a:rPr lang="en-US" sz="2400" dirty="0" smtClean="0">
                <a:latin typeface="Calibri" pitchFamily="34" charset="0"/>
              </a:rPr>
              <a:t>Earth</a:t>
            </a:r>
          </a:p>
          <a:p>
            <a:pPr marL="800100" lvl="1" indent="-342900">
              <a:spcBef>
                <a:spcPct val="20000"/>
              </a:spcBef>
              <a:buFontTx/>
              <a:buChar char="•"/>
            </a:pPr>
            <a:r>
              <a:rPr lang="en-US" sz="2400" dirty="0" smtClean="0">
                <a:latin typeface="Calibri" pitchFamily="34" charset="0"/>
              </a:rPr>
              <a:t>Telemetry: One way transmission of measurements</a:t>
            </a:r>
            <a:endParaRPr lang="en-US" sz="2400" dirty="0">
              <a:latin typeface="Calibri" pitchFamily="34" charset="0"/>
            </a:endParaRPr>
          </a:p>
          <a:p>
            <a:pPr marL="342900" indent="-342900">
              <a:spcBef>
                <a:spcPct val="20000"/>
              </a:spcBef>
              <a:buFontTx/>
              <a:buChar char="•"/>
            </a:pPr>
            <a:r>
              <a:rPr lang="en-US" sz="2400" dirty="0">
                <a:latin typeface="Calibri" pitchFamily="34" charset="0"/>
              </a:rPr>
              <a:t>Beacon – signal from satellite with information about satellite operating conditions</a:t>
            </a:r>
          </a:p>
          <a:p>
            <a:pPr marL="342900" indent="-342900">
              <a:spcBef>
                <a:spcPct val="20000"/>
              </a:spcBef>
              <a:buFontTx/>
              <a:buChar char="•"/>
            </a:pPr>
            <a:r>
              <a:rPr lang="en-US" sz="2400" dirty="0">
                <a:latin typeface="Calibri" pitchFamily="34" charset="0"/>
              </a:rPr>
              <a:t>Doppler shift – shift in frequency due to relative motion between satellite and Earth station</a:t>
            </a:r>
          </a:p>
          <a:p>
            <a:pPr marL="342900" indent="-342900">
              <a:spcBef>
                <a:spcPct val="20000"/>
              </a:spcBef>
              <a:buFontTx/>
              <a:buChar char="•"/>
            </a:pPr>
            <a:r>
              <a:rPr lang="en-US" sz="2400" dirty="0">
                <a:latin typeface="Calibri" pitchFamily="34" charset="0"/>
              </a:rPr>
              <a:t>LEO – Low earth orbit</a:t>
            </a:r>
          </a:p>
          <a:p>
            <a:pPr marL="342900" indent="-342900">
              <a:spcBef>
                <a:spcPct val="20000"/>
              </a:spcBef>
              <a:buFontTx/>
              <a:buChar char="•"/>
            </a:pPr>
            <a:endParaRPr lang="en-US" sz="2400" dirty="0">
              <a:latin typeface="Calibri" pitchFamily="34" charset="0"/>
            </a:endParaRPr>
          </a:p>
          <a:p>
            <a:pPr marL="342900" indent="-342900">
              <a:spcBef>
                <a:spcPct val="20000"/>
              </a:spcBef>
              <a:buFontTx/>
              <a:buChar char="•"/>
            </a:pPr>
            <a:endParaRPr lang="en-US" sz="3200" dirty="0">
              <a:latin typeface="Calibri" pitchFamily="34" charset="0"/>
            </a:endParaRPr>
          </a:p>
        </p:txBody>
      </p:sp>
    </p:spTree>
    <p:extLst>
      <p:ext uri="{BB962C8B-B14F-4D97-AF65-F5344CB8AC3E}">
        <p14:creationId xmlns:p14="http://schemas.microsoft.com/office/powerpoint/2010/main" val="221896513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latin typeface="Calibri" pitchFamily="34" charset="0"/>
              </a:rPr>
              <a:t>Satellite Terms</a:t>
            </a:r>
          </a:p>
        </p:txBody>
      </p:sp>
      <p:sp>
        <p:nvSpPr>
          <p:cNvPr id="128005"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2800">
                <a:latin typeface="Calibri" pitchFamily="34" charset="0"/>
              </a:rPr>
              <a:t>Spin fading – caused by rotation of satellite</a:t>
            </a:r>
          </a:p>
          <a:p>
            <a:pPr marL="342900" indent="-342900">
              <a:spcBef>
                <a:spcPct val="20000"/>
              </a:spcBef>
              <a:buFontTx/>
              <a:buChar char="•"/>
            </a:pPr>
            <a:r>
              <a:rPr lang="en-US" sz="2800">
                <a:latin typeface="Calibri" pitchFamily="34" charset="0"/>
              </a:rPr>
              <a:t>Pacsat – packet radio satellite</a:t>
            </a:r>
          </a:p>
          <a:p>
            <a:pPr marL="342900" indent="-342900">
              <a:spcBef>
                <a:spcPct val="20000"/>
              </a:spcBef>
              <a:buFontTx/>
              <a:buChar char="•"/>
            </a:pPr>
            <a:r>
              <a:rPr lang="en-US" sz="2800">
                <a:latin typeface="Calibri" pitchFamily="34" charset="0"/>
              </a:rPr>
              <a:t>Tracking software – gives beam heading and times when satellite is in view</a:t>
            </a:r>
          </a:p>
          <a:p>
            <a:pPr marL="342900" indent="-342900">
              <a:spcBef>
                <a:spcPct val="20000"/>
              </a:spcBef>
              <a:buFontTx/>
              <a:buChar char="•"/>
            </a:pPr>
            <a:r>
              <a:rPr lang="en-US" sz="2800">
                <a:latin typeface="Calibri" pitchFamily="34" charset="0"/>
              </a:rPr>
              <a:t>Mode – bands satellite is using for uplink and downlink (eg Mode U/V = 70 cm uplink, 2 meters downlink)</a:t>
            </a:r>
          </a:p>
        </p:txBody>
      </p:sp>
    </p:spTree>
    <p:extLst>
      <p:ext uri="{BB962C8B-B14F-4D97-AF65-F5344CB8AC3E}">
        <p14:creationId xmlns:p14="http://schemas.microsoft.com/office/powerpoint/2010/main" val="275457182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128005">
                                            <p:txEl>
                                              <p:pRg st="0" end="0"/>
                                            </p:txEl>
                                          </p:spTgt>
                                        </p:tgtEl>
                                        <p:attrNameLst>
                                          <p:attrName>style.visibility</p:attrName>
                                        </p:attrNameLst>
                                      </p:cBhvr>
                                      <p:to>
                                        <p:strVal val="visible"/>
                                      </p:to>
                                    </p:set>
                                    <p:anim calcmode="lin" valueType="num">
                                      <p:cBhvr>
                                        <p:cTn id="7" dur="3000" fill="hold"/>
                                        <p:tgtEl>
                                          <p:spTgt spid="128005">
                                            <p:txEl>
                                              <p:pRg st="0" end="0"/>
                                            </p:txEl>
                                          </p:spTgt>
                                        </p:tgtEl>
                                        <p:attrNameLst>
                                          <p:attrName>ppt_w</p:attrName>
                                        </p:attrNameLst>
                                      </p:cBhvr>
                                      <p:tavLst>
                                        <p:tav tm="0">
                                          <p:val>
                                            <p:strVal val="#ppt_w*0.70"/>
                                          </p:val>
                                        </p:tav>
                                        <p:tav tm="100000">
                                          <p:val>
                                            <p:strVal val="#ppt_w"/>
                                          </p:val>
                                        </p:tav>
                                      </p:tavLst>
                                    </p:anim>
                                    <p:anim calcmode="lin" valueType="num">
                                      <p:cBhvr>
                                        <p:cTn id="8" dur="3000" fill="hold"/>
                                        <p:tgtEl>
                                          <p:spTgt spid="128005">
                                            <p:txEl>
                                              <p:pRg st="0" end="0"/>
                                            </p:txEl>
                                          </p:spTgt>
                                        </p:tgtEl>
                                        <p:attrNameLst>
                                          <p:attrName>ppt_h</p:attrName>
                                        </p:attrNameLst>
                                      </p:cBhvr>
                                      <p:tavLst>
                                        <p:tav tm="0">
                                          <p:val>
                                            <p:strVal val="#ppt_h"/>
                                          </p:val>
                                        </p:tav>
                                        <p:tav tm="100000">
                                          <p:val>
                                            <p:strVal val="#ppt_h"/>
                                          </p:val>
                                        </p:tav>
                                      </p:tavLst>
                                    </p:anim>
                                    <p:animEffect transition="in" filter="fade">
                                      <p:cBhvr>
                                        <p:cTn id="9" dur="3000"/>
                                        <p:tgtEl>
                                          <p:spTgt spid="128005">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3" name="AO51 FM1.wav"/>
                                        </p:tgtEl>
                                      </p:cMediaNode>
                                    </p:audio>
                                  </p:subTnLst>
                                </p:cTn>
                              </p:par>
                            </p:childTnLst>
                          </p:cTn>
                        </p:par>
                      </p:childTnLst>
                    </p:cTn>
                  </p:par>
                  <p:par>
                    <p:cTn id="10" fill="hold" nodeType="clickPar">
                      <p:stCondLst>
                        <p:cond delay="indefinite"/>
                      </p:stCondLst>
                      <p:childTnLst>
                        <p:par>
                          <p:cTn id="11" fill="hold" nodeType="withGroup">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128005">
                                            <p:txEl>
                                              <p:pRg st="1" end="1"/>
                                            </p:txEl>
                                          </p:spTgt>
                                        </p:tgtEl>
                                        <p:attrNameLst>
                                          <p:attrName>style.visibility</p:attrName>
                                        </p:attrNameLst>
                                      </p:cBhvr>
                                      <p:to>
                                        <p:strVal val="visible"/>
                                      </p:to>
                                    </p:set>
                                    <p:anim calcmode="lin" valueType="num">
                                      <p:cBhvr>
                                        <p:cTn id="14" dur="3000" fill="hold"/>
                                        <p:tgtEl>
                                          <p:spTgt spid="128005">
                                            <p:txEl>
                                              <p:pRg st="1" end="1"/>
                                            </p:txEl>
                                          </p:spTgt>
                                        </p:tgtEl>
                                        <p:attrNameLst>
                                          <p:attrName>ppt_w</p:attrName>
                                        </p:attrNameLst>
                                      </p:cBhvr>
                                      <p:tavLst>
                                        <p:tav tm="0">
                                          <p:val>
                                            <p:strVal val="#ppt_w*0.70"/>
                                          </p:val>
                                        </p:tav>
                                        <p:tav tm="100000">
                                          <p:val>
                                            <p:strVal val="#ppt_w"/>
                                          </p:val>
                                        </p:tav>
                                      </p:tavLst>
                                    </p:anim>
                                    <p:anim calcmode="lin" valueType="num">
                                      <p:cBhvr>
                                        <p:cTn id="15" dur="3000" fill="hold"/>
                                        <p:tgtEl>
                                          <p:spTgt spid="128005">
                                            <p:txEl>
                                              <p:pRg st="1" end="1"/>
                                            </p:txEl>
                                          </p:spTgt>
                                        </p:tgtEl>
                                        <p:attrNameLst>
                                          <p:attrName>ppt_h</p:attrName>
                                        </p:attrNameLst>
                                      </p:cBhvr>
                                      <p:tavLst>
                                        <p:tav tm="0">
                                          <p:val>
                                            <p:strVal val="#ppt_h"/>
                                          </p:val>
                                        </p:tav>
                                        <p:tav tm="100000">
                                          <p:val>
                                            <p:strVal val="#ppt_h"/>
                                          </p:val>
                                        </p:tav>
                                      </p:tavLst>
                                    </p:anim>
                                    <p:animEffect transition="in" filter="fade">
                                      <p:cBhvr>
                                        <p:cTn id="16" dur="3000"/>
                                        <p:tgtEl>
                                          <p:spTgt spid="128005">
                                            <p:txEl>
                                              <p:pRg st="1" end="1"/>
                                            </p:txEl>
                                          </p:spTgt>
                                        </p:tgtEl>
                                      </p:cBhvr>
                                    </p:animEffect>
                                  </p:childTnLst>
                                  <p:subTnLst>
                                    <p:audio>
                                      <p:cMediaNode>
                                        <p:cTn display="0" masterRel="sameClick">
                                          <p:stCondLst>
                                            <p:cond evt="begin" delay="0">
                                              <p:tn val="12"/>
                                            </p:cond>
                                          </p:stCondLst>
                                          <p:endCondLst>
                                            <p:cond evt="onStopAudio" delay="0">
                                              <p:tgtEl>
                                                <p:sldTgt/>
                                              </p:tgtEl>
                                            </p:cond>
                                          </p:endCondLst>
                                        </p:cTn>
                                        <p:tgtEl>
                                          <p:sndTgt r:embed="rId3" name="AO51 FM1.wav"/>
                                        </p:tgtEl>
                                      </p:cMediaNode>
                                    </p:audio>
                                  </p:subTnLst>
                                </p:cTn>
                              </p:par>
                            </p:childTnLst>
                          </p:cTn>
                        </p:par>
                      </p:childTnLst>
                    </p:cTn>
                  </p:par>
                  <p:par>
                    <p:cTn id="17" fill="hold" nodeType="clickPar">
                      <p:stCondLst>
                        <p:cond delay="indefinite"/>
                      </p:stCondLst>
                      <p:childTnLst>
                        <p:par>
                          <p:cTn id="18" fill="hold" nodeType="withGroup">
                            <p:stCondLst>
                              <p:cond delay="0"/>
                            </p:stCondLst>
                            <p:childTnLst>
                              <p:par>
                                <p:cTn id="19" presetID="55" presetClass="entr" presetSubtype="0" fill="hold" grpId="0" nodeType="clickEffect">
                                  <p:stCondLst>
                                    <p:cond delay="0"/>
                                  </p:stCondLst>
                                  <p:childTnLst>
                                    <p:set>
                                      <p:cBhvr>
                                        <p:cTn id="20" dur="1" fill="hold">
                                          <p:stCondLst>
                                            <p:cond delay="0"/>
                                          </p:stCondLst>
                                        </p:cTn>
                                        <p:tgtEl>
                                          <p:spTgt spid="128005">
                                            <p:txEl>
                                              <p:pRg st="2" end="2"/>
                                            </p:txEl>
                                          </p:spTgt>
                                        </p:tgtEl>
                                        <p:attrNameLst>
                                          <p:attrName>style.visibility</p:attrName>
                                        </p:attrNameLst>
                                      </p:cBhvr>
                                      <p:to>
                                        <p:strVal val="visible"/>
                                      </p:to>
                                    </p:set>
                                    <p:anim calcmode="lin" valueType="num">
                                      <p:cBhvr>
                                        <p:cTn id="21" dur="3000" fill="hold"/>
                                        <p:tgtEl>
                                          <p:spTgt spid="128005">
                                            <p:txEl>
                                              <p:pRg st="2" end="2"/>
                                            </p:txEl>
                                          </p:spTgt>
                                        </p:tgtEl>
                                        <p:attrNameLst>
                                          <p:attrName>ppt_w</p:attrName>
                                        </p:attrNameLst>
                                      </p:cBhvr>
                                      <p:tavLst>
                                        <p:tav tm="0">
                                          <p:val>
                                            <p:strVal val="#ppt_w*0.70"/>
                                          </p:val>
                                        </p:tav>
                                        <p:tav tm="100000">
                                          <p:val>
                                            <p:strVal val="#ppt_w"/>
                                          </p:val>
                                        </p:tav>
                                      </p:tavLst>
                                    </p:anim>
                                    <p:anim calcmode="lin" valueType="num">
                                      <p:cBhvr>
                                        <p:cTn id="22" dur="3000" fill="hold"/>
                                        <p:tgtEl>
                                          <p:spTgt spid="128005">
                                            <p:txEl>
                                              <p:pRg st="2" end="2"/>
                                            </p:txEl>
                                          </p:spTgt>
                                        </p:tgtEl>
                                        <p:attrNameLst>
                                          <p:attrName>ppt_h</p:attrName>
                                        </p:attrNameLst>
                                      </p:cBhvr>
                                      <p:tavLst>
                                        <p:tav tm="0">
                                          <p:val>
                                            <p:strVal val="#ppt_h"/>
                                          </p:val>
                                        </p:tav>
                                        <p:tav tm="100000">
                                          <p:val>
                                            <p:strVal val="#ppt_h"/>
                                          </p:val>
                                        </p:tav>
                                      </p:tavLst>
                                    </p:anim>
                                    <p:animEffect transition="in" filter="fade">
                                      <p:cBhvr>
                                        <p:cTn id="23" dur="3000"/>
                                        <p:tgtEl>
                                          <p:spTgt spid="128005">
                                            <p:txEl>
                                              <p:pRg st="2" end="2"/>
                                            </p:txEl>
                                          </p:spTgt>
                                        </p:tgtEl>
                                      </p:cBhvr>
                                    </p:animEffect>
                                  </p:childTnLst>
                                  <p:subTnLst>
                                    <p:audio>
                                      <p:cMediaNode>
                                        <p:cTn display="0" masterRel="sameClick">
                                          <p:stCondLst>
                                            <p:cond evt="begin" delay="0">
                                              <p:tn val="19"/>
                                            </p:cond>
                                          </p:stCondLst>
                                          <p:endCondLst>
                                            <p:cond evt="onStopAudio" delay="0">
                                              <p:tgtEl>
                                                <p:sldTgt/>
                                              </p:tgtEl>
                                            </p:cond>
                                          </p:endCondLst>
                                        </p:cTn>
                                        <p:tgtEl>
                                          <p:sndTgt r:embed="rId3" name="AO51 FM1.wav"/>
                                        </p:tgtEl>
                                      </p:cMediaNode>
                                    </p:audio>
                                  </p:subTnLst>
                                </p:cTn>
                              </p:par>
                            </p:childTnLst>
                          </p:cTn>
                        </p:par>
                      </p:childTnLst>
                    </p:cTn>
                  </p:par>
                  <p:par>
                    <p:cTn id="24" fill="hold" nodeType="clickPar">
                      <p:stCondLst>
                        <p:cond delay="indefinite"/>
                      </p:stCondLst>
                      <p:childTnLst>
                        <p:par>
                          <p:cTn id="25" fill="hold" nodeType="withGroup">
                            <p:stCondLst>
                              <p:cond delay="0"/>
                            </p:stCondLst>
                            <p:childTnLst>
                              <p:par>
                                <p:cTn id="26" presetID="55" presetClass="entr" presetSubtype="0" fill="hold" grpId="0" nodeType="clickEffect">
                                  <p:stCondLst>
                                    <p:cond delay="0"/>
                                  </p:stCondLst>
                                  <p:childTnLst>
                                    <p:set>
                                      <p:cBhvr>
                                        <p:cTn id="27" dur="1" fill="hold">
                                          <p:stCondLst>
                                            <p:cond delay="0"/>
                                          </p:stCondLst>
                                        </p:cTn>
                                        <p:tgtEl>
                                          <p:spTgt spid="128005">
                                            <p:txEl>
                                              <p:pRg st="3" end="3"/>
                                            </p:txEl>
                                          </p:spTgt>
                                        </p:tgtEl>
                                        <p:attrNameLst>
                                          <p:attrName>style.visibility</p:attrName>
                                        </p:attrNameLst>
                                      </p:cBhvr>
                                      <p:to>
                                        <p:strVal val="visible"/>
                                      </p:to>
                                    </p:set>
                                    <p:anim calcmode="lin" valueType="num">
                                      <p:cBhvr>
                                        <p:cTn id="28" dur="3000" fill="hold"/>
                                        <p:tgtEl>
                                          <p:spTgt spid="128005">
                                            <p:txEl>
                                              <p:pRg st="3" end="3"/>
                                            </p:txEl>
                                          </p:spTgt>
                                        </p:tgtEl>
                                        <p:attrNameLst>
                                          <p:attrName>ppt_w</p:attrName>
                                        </p:attrNameLst>
                                      </p:cBhvr>
                                      <p:tavLst>
                                        <p:tav tm="0">
                                          <p:val>
                                            <p:strVal val="#ppt_w*0.70"/>
                                          </p:val>
                                        </p:tav>
                                        <p:tav tm="100000">
                                          <p:val>
                                            <p:strVal val="#ppt_w"/>
                                          </p:val>
                                        </p:tav>
                                      </p:tavLst>
                                    </p:anim>
                                    <p:anim calcmode="lin" valueType="num">
                                      <p:cBhvr>
                                        <p:cTn id="29" dur="3000" fill="hold"/>
                                        <p:tgtEl>
                                          <p:spTgt spid="128005">
                                            <p:txEl>
                                              <p:pRg st="3" end="3"/>
                                            </p:txEl>
                                          </p:spTgt>
                                        </p:tgtEl>
                                        <p:attrNameLst>
                                          <p:attrName>ppt_h</p:attrName>
                                        </p:attrNameLst>
                                      </p:cBhvr>
                                      <p:tavLst>
                                        <p:tav tm="0">
                                          <p:val>
                                            <p:strVal val="#ppt_h"/>
                                          </p:val>
                                        </p:tav>
                                        <p:tav tm="100000">
                                          <p:val>
                                            <p:strVal val="#ppt_h"/>
                                          </p:val>
                                        </p:tav>
                                      </p:tavLst>
                                    </p:anim>
                                    <p:animEffect transition="in" filter="fade">
                                      <p:cBhvr>
                                        <p:cTn id="30" dur="3000"/>
                                        <p:tgtEl>
                                          <p:spTgt spid="128005">
                                            <p:txEl>
                                              <p:pRg st="3" end="3"/>
                                            </p:txEl>
                                          </p:spTgt>
                                        </p:tgtEl>
                                      </p:cBhvr>
                                    </p:animEffect>
                                  </p:childTnLst>
                                  <p:subTnLst>
                                    <p:audio>
                                      <p:cMediaNode>
                                        <p:cTn display="0" masterRel="sameClick">
                                          <p:stCondLst>
                                            <p:cond evt="begin" delay="0">
                                              <p:tn val="26"/>
                                            </p:cond>
                                          </p:stCondLst>
                                          <p:endCondLst>
                                            <p:cond evt="onStopAudio" delay="0">
                                              <p:tgtEl>
                                                <p:sldTgt/>
                                              </p:tgtEl>
                                            </p:cond>
                                          </p:endCondLst>
                                        </p:cTn>
                                        <p:tgtEl>
                                          <p:sndTgt r:embed="rId3" name="AO51 FM1.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005" grpId="0"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latin typeface="Calibri" pitchFamily="34" charset="0"/>
              </a:rPr>
              <a:t>Other Special Modes</a:t>
            </a:r>
            <a:br>
              <a:rPr lang="en-US" sz="4400">
                <a:latin typeface="Calibri" pitchFamily="34" charset="0"/>
              </a:rPr>
            </a:br>
            <a:endParaRPr lang="en-US" sz="4400">
              <a:latin typeface="Calibri" pitchFamily="34" charset="0"/>
            </a:endParaRPr>
          </a:p>
        </p:txBody>
      </p:sp>
      <p:sp>
        <p:nvSpPr>
          <p:cNvPr id="136197" name="Rectangle 5"/>
          <p:cNvSpPr>
            <a:spLocks noChangeArrowheads="1"/>
          </p:cNvSpPr>
          <p:nvPr/>
        </p:nvSpPr>
        <p:spPr bwMode="auto">
          <a:xfrm>
            <a:off x="685800" y="1981200"/>
            <a:ext cx="38100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2800" dirty="0">
                <a:latin typeface="Calibri" pitchFamily="34" charset="0"/>
              </a:rPr>
              <a:t>Video</a:t>
            </a:r>
          </a:p>
          <a:p>
            <a:pPr marL="742950" lvl="1" indent="-285750">
              <a:spcBef>
                <a:spcPct val="20000"/>
              </a:spcBef>
              <a:buFontTx/>
              <a:buChar char="–"/>
            </a:pPr>
            <a:r>
              <a:rPr lang="en-US" dirty="0">
                <a:latin typeface="Calibri" pitchFamily="34" charset="0"/>
              </a:rPr>
              <a:t>Slow Scan TV (SSTV)</a:t>
            </a:r>
          </a:p>
          <a:p>
            <a:pPr marL="1143000" lvl="2" indent="-228600">
              <a:spcBef>
                <a:spcPct val="20000"/>
              </a:spcBef>
              <a:buFontTx/>
              <a:buChar char="•"/>
            </a:pPr>
            <a:r>
              <a:rPr lang="en-US" sz="2000" dirty="0">
                <a:latin typeface="Calibri" pitchFamily="34" charset="0"/>
              </a:rPr>
              <a:t>Sending snap-shot pictures.</a:t>
            </a:r>
          </a:p>
          <a:p>
            <a:pPr marL="742950" lvl="1" indent="-285750">
              <a:spcBef>
                <a:spcPct val="20000"/>
              </a:spcBef>
              <a:buFontTx/>
              <a:buChar char="–"/>
            </a:pPr>
            <a:r>
              <a:rPr lang="en-US" dirty="0">
                <a:latin typeface="Calibri" pitchFamily="34" charset="0"/>
              </a:rPr>
              <a:t>Amateur TV (ATV</a:t>
            </a:r>
            <a:r>
              <a:rPr lang="en-US" dirty="0" smtClean="0">
                <a:latin typeface="Calibri" pitchFamily="34" charset="0"/>
              </a:rPr>
              <a:t>)</a:t>
            </a:r>
            <a:endParaRPr lang="en-US" dirty="0">
              <a:latin typeface="Calibri" pitchFamily="34" charset="0"/>
            </a:endParaRPr>
          </a:p>
          <a:p>
            <a:pPr marL="1143000" lvl="2" indent="-228600">
              <a:spcBef>
                <a:spcPct val="20000"/>
              </a:spcBef>
              <a:buFontTx/>
              <a:buChar char="•"/>
            </a:pPr>
            <a:r>
              <a:rPr lang="en-US" sz="2000" dirty="0" smtClean="0">
                <a:latin typeface="Calibri" pitchFamily="34" charset="0"/>
              </a:rPr>
              <a:t>70 cm and higher</a:t>
            </a:r>
          </a:p>
          <a:p>
            <a:pPr marL="1143000" lvl="2" indent="-228600">
              <a:spcBef>
                <a:spcPct val="20000"/>
              </a:spcBef>
              <a:buFontTx/>
              <a:buChar char="•"/>
            </a:pPr>
            <a:r>
              <a:rPr lang="en-US" sz="2000" dirty="0" smtClean="0">
                <a:latin typeface="Calibri" pitchFamily="34" charset="0"/>
              </a:rPr>
              <a:t>Similar </a:t>
            </a:r>
            <a:r>
              <a:rPr lang="en-US" sz="2000" dirty="0">
                <a:latin typeface="Calibri" pitchFamily="34" charset="0"/>
              </a:rPr>
              <a:t>to </a:t>
            </a:r>
            <a:r>
              <a:rPr lang="en-US" sz="2000" dirty="0" smtClean="0">
                <a:latin typeface="Calibri" pitchFamily="34" charset="0"/>
              </a:rPr>
              <a:t>analog commercial </a:t>
            </a:r>
            <a:r>
              <a:rPr lang="en-US" sz="2000" dirty="0">
                <a:latin typeface="Calibri" pitchFamily="34" charset="0"/>
              </a:rPr>
              <a:t>TV imagery</a:t>
            </a:r>
            <a:r>
              <a:rPr lang="en-US" sz="2000" dirty="0" smtClean="0">
                <a:latin typeface="Calibri" pitchFamily="34" charset="0"/>
              </a:rPr>
              <a:t>.</a:t>
            </a:r>
          </a:p>
          <a:p>
            <a:pPr marL="1143000" lvl="2" indent="-228600">
              <a:spcBef>
                <a:spcPct val="20000"/>
              </a:spcBef>
              <a:buFontTx/>
              <a:buChar char="•"/>
            </a:pPr>
            <a:r>
              <a:rPr lang="en-US" sz="2000" dirty="0" smtClean="0">
                <a:latin typeface="Calibri" pitchFamily="34" charset="0"/>
              </a:rPr>
              <a:t>NTSC Analog fast scan TV</a:t>
            </a:r>
            <a:endParaRPr lang="en-US" sz="2000" dirty="0">
              <a:latin typeface="Calibri" pitchFamily="34" charset="0"/>
            </a:endParaRPr>
          </a:p>
          <a:p>
            <a:pPr>
              <a:spcBef>
                <a:spcPct val="20000"/>
              </a:spcBef>
            </a:pPr>
            <a:endParaRPr lang="en-US" sz="2800" dirty="0">
              <a:latin typeface="Calibri" pitchFamily="34" charset="0"/>
            </a:endParaRPr>
          </a:p>
        </p:txBody>
      </p:sp>
      <p:pic>
        <p:nvPicPr>
          <p:cNvPr id="45060" name="Picture 6" descr="HBK9-39"/>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95800" y="2133600"/>
            <a:ext cx="4359275" cy="3552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55272417"/>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latin typeface="Calibri" pitchFamily="34" charset="0"/>
              </a:rPr>
              <a:t>Other Special Modes</a:t>
            </a:r>
          </a:p>
        </p:txBody>
      </p:sp>
      <p:sp>
        <p:nvSpPr>
          <p:cNvPr id="46083" name="Rectangle 5"/>
          <p:cNvSpPr>
            <a:spLocks noChangeArrowheads="1"/>
          </p:cNvSpPr>
          <p:nvPr/>
        </p:nvSpPr>
        <p:spPr bwMode="auto">
          <a:xfrm>
            <a:off x="685800" y="1981200"/>
            <a:ext cx="38100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2800" dirty="0">
                <a:latin typeface="Calibri" pitchFamily="34" charset="0"/>
              </a:rPr>
              <a:t>Radio Control (RC).</a:t>
            </a:r>
          </a:p>
          <a:p>
            <a:pPr marL="742950" lvl="1" indent="-285750">
              <a:spcBef>
                <a:spcPct val="20000"/>
              </a:spcBef>
              <a:buFontTx/>
              <a:buChar char="–"/>
            </a:pPr>
            <a:r>
              <a:rPr lang="en-US" dirty="0" err="1">
                <a:latin typeface="Calibri" pitchFamily="34" charset="0"/>
              </a:rPr>
              <a:t>Telecommand</a:t>
            </a:r>
            <a:r>
              <a:rPr lang="en-US" dirty="0">
                <a:latin typeface="Calibri" pitchFamily="34" charset="0"/>
              </a:rPr>
              <a:t>.</a:t>
            </a:r>
          </a:p>
          <a:p>
            <a:pPr marL="742950" lvl="1" indent="-285750">
              <a:spcBef>
                <a:spcPct val="20000"/>
              </a:spcBef>
              <a:buFontTx/>
              <a:buChar char="–"/>
            </a:pPr>
            <a:r>
              <a:rPr lang="en-US" dirty="0">
                <a:latin typeface="Calibri" pitchFamily="34" charset="0"/>
              </a:rPr>
              <a:t>50 MHz band</a:t>
            </a:r>
            <a:r>
              <a:rPr lang="en-US" dirty="0" smtClean="0">
                <a:latin typeface="Calibri" pitchFamily="34" charset="0"/>
              </a:rPr>
              <a:t>.</a:t>
            </a:r>
          </a:p>
          <a:p>
            <a:pPr marL="742950" lvl="1" indent="-285750">
              <a:spcBef>
                <a:spcPct val="20000"/>
              </a:spcBef>
              <a:buFontTx/>
              <a:buChar char="–"/>
            </a:pPr>
            <a:r>
              <a:rPr lang="en-US" dirty="0" smtClean="0">
                <a:latin typeface="Calibri" pitchFamily="34" charset="0"/>
              </a:rPr>
              <a:t>1 watt maximum power</a:t>
            </a:r>
          </a:p>
          <a:p>
            <a:pPr marL="742950" lvl="1" indent="-285750">
              <a:spcBef>
                <a:spcPct val="20000"/>
              </a:spcBef>
              <a:buFontTx/>
              <a:buChar char="–"/>
            </a:pPr>
            <a:r>
              <a:rPr lang="en-US" dirty="0" smtClean="0">
                <a:latin typeface="Calibri" pitchFamily="34" charset="0"/>
              </a:rPr>
              <a:t>Call and address attached to transmitter</a:t>
            </a:r>
            <a:endParaRPr lang="en-US" dirty="0">
              <a:latin typeface="Calibri" pitchFamily="34" charset="0"/>
            </a:endParaRPr>
          </a:p>
        </p:txBody>
      </p:sp>
      <p:pic>
        <p:nvPicPr>
          <p:cNvPr id="46084" name="Picture 6" descr="HBK9-2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4762500"/>
            <a:ext cx="3505200" cy="1833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85" name="Picture 7" descr="HBK925A"/>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19800" y="1600200"/>
            <a:ext cx="2143125" cy="259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86" name="Picture 8" descr="HBK9-25B"/>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029200" y="4343400"/>
            <a:ext cx="2590800" cy="2252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01980783"/>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QuizTime</a:t>
            </a:r>
            <a:endParaRPr lang="en-US" dirty="0"/>
          </a:p>
        </p:txBody>
      </p:sp>
      <p:sp>
        <p:nvSpPr>
          <p:cNvPr id="3" name="Content Placeholder 2"/>
          <p:cNvSpPr>
            <a:spLocks noGrp="1"/>
          </p:cNvSpPr>
          <p:nvPr>
            <p:ph idx="1"/>
          </p:nvPr>
        </p:nvSpPr>
        <p:spPr/>
        <p:txBody>
          <a:bodyPr/>
          <a:lstStyle/>
          <a:p>
            <a:r>
              <a:rPr lang="en-US" dirty="0" smtClean="0"/>
              <a:t>Chapter 6.7</a:t>
            </a:r>
            <a:endParaRPr lang="en-US" dirty="0"/>
          </a:p>
        </p:txBody>
      </p:sp>
    </p:spTree>
    <p:extLst>
      <p:ext uri="{BB962C8B-B14F-4D97-AF65-F5344CB8AC3E}">
        <p14:creationId xmlns:p14="http://schemas.microsoft.com/office/powerpoint/2010/main" val="2495884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6"/>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latin typeface="Calibri" pitchFamily="34" charset="0"/>
              </a:rPr>
              <a:t>Radio Manners</a:t>
            </a:r>
          </a:p>
        </p:txBody>
      </p:sp>
      <p:sp>
        <p:nvSpPr>
          <p:cNvPr id="8195" name="Rectangle 7"/>
          <p:cNvSpPr>
            <a:spLocks noChangeArrowheads="1"/>
          </p:cNvSpPr>
          <p:nvPr/>
        </p:nvSpPr>
        <p:spPr bwMode="auto">
          <a:xfrm>
            <a:off x="685800" y="1981200"/>
            <a:ext cx="38100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2800" dirty="0">
                <a:latin typeface="Calibri" pitchFamily="34" charset="0"/>
              </a:rPr>
              <a:t>Signal Reports</a:t>
            </a:r>
          </a:p>
          <a:p>
            <a:pPr marL="342900" indent="-342900">
              <a:spcBef>
                <a:spcPct val="20000"/>
              </a:spcBef>
              <a:buFontTx/>
              <a:buChar char="•"/>
            </a:pPr>
            <a:r>
              <a:rPr lang="en-US" sz="2800" dirty="0" smtClean="0">
                <a:latin typeface="Calibri" pitchFamily="34" charset="0"/>
              </a:rPr>
              <a:t>Location</a:t>
            </a:r>
          </a:p>
          <a:p>
            <a:pPr marL="342900" indent="-342900">
              <a:spcBef>
                <a:spcPct val="20000"/>
              </a:spcBef>
              <a:buFontTx/>
              <a:buChar char="•"/>
            </a:pPr>
            <a:r>
              <a:rPr lang="en-US" sz="2800" dirty="0" smtClean="0">
                <a:latin typeface="Calibri" pitchFamily="34" charset="0"/>
              </a:rPr>
              <a:t>Name</a:t>
            </a:r>
            <a:endParaRPr lang="en-US" sz="2800" dirty="0">
              <a:latin typeface="Calibri" pitchFamily="34" charset="0"/>
            </a:endParaRPr>
          </a:p>
          <a:p>
            <a:pPr marL="342900" indent="-342900">
              <a:spcBef>
                <a:spcPct val="20000"/>
              </a:spcBef>
              <a:buFontTx/>
              <a:buChar char="•"/>
            </a:pPr>
            <a:r>
              <a:rPr lang="en-US" sz="2800" dirty="0" smtClean="0">
                <a:latin typeface="Calibri" pitchFamily="34" charset="0"/>
              </a:rPr>
              <a:t>Power level</a:t>
            </a:r>
          </a:p>
          <a:p>
            <a:pPr marL="342900" indent="-342900">
              <a:spcBef>
                <a:spcPct val="20000"/>
              </a:spcBef>
              <a:buFontTx/>
              <a:buChar char="•"/>
            </a:pPr>
            <a:r>
              <a:rPr lang="en-US" sz="2800" dirty="0" smtClean="0">
                <a:latin typeface="Calibri" pitchFamily="34" charset="0"/>
              </a:rPr>
              <a:t>Antenna</a:t>
            </a:r>
          </a:p>
          <a:p>
            <a:pPr marL="342900" indent="-342900">
              <a:spcBef>
                <a:spcPct val="20000"/>
              </a:spcBef>
              <a:buFontTx/>
              <a:buChar char="•"/>
            </a:pPr>
            <a:endParaRPr lang="en-US" sz="2800" dirty="0">
              <a:latin typeface="Calibri" pitchFamily="34" charset="0"/>
            </a:endParaRPr>
          </a:p>
        </p:txBody>
      </p:sp>
      <p:sp>
        <p:nvSpPr>
          <p:cNvPr id="8196" name="Rectangle 8"/>
          <p:cNvSpPr>
            <a:spLocks noChangeArrowheads="1"/>
          </p:cNvSpPr>
          <p:nvPr/>
        </p:nvSpPr>
        <p:spPr bwMode="auto">
          <a:xfrm>
            <a:off x="4648200" y="1981200"/>
            <a:ext cx="38100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2800">
                <a:latin typeface="Calibri" pitchFamily="34" charset="0"/>
              </a:rPr>
              <a:t>RST</a:t>
            </a:r>
          </a:p>
          <a:p>
            <a:pPr marL="742950" lvl="1" indent="-285750">
              <a:spcBef>
                <a:spcPct val="20000"/>
              </a:spcBef>
              <a:buFontTx/>
              <a:buChar char="–"/>
            </a:pPr>
            <a:r>
              <a:rPr lang="en-US" b="1" u="sng">
                <a:latin typeface="Calibri" pitchFamily="34" charset="0"/>
              </a:rPr>
              <a:t>R</a:t>
            </a:r>
            <a:r>
              <a:rPr lang="en-US">
                <a:latin typeface="Calibri" pitchFamily="34" charset="0"/>
              </a:rPr>
              <a:t>eadability (1-5)</a:t>
            </a:r>
          </a:p>
          <a:p>
            <a:pPr marL="742950" lvl="1" indent="-285750">
              <a:spcBef>
                <a:spcPct val="20000"/>
              </a:spcBef>
              <a:buFontTx/>
              <a:buChar char="–"/>
            </a:pPr>
            <a:r>
              <a:rPr lang="en-US" b="1" u="sng">
                <a:latin typeface="Calibri" pitchFamily="34" charset="0"/>
              </a:rPr>
              <a:t>S</a:t>
            </a:r>
            <a:r>
              <a:rPr lang="en-US">
                <a:latin typeface="Calibri" pitchFamily="34" charset="0"/>
              </a:rPr>
              <a:t>trength (1-9)</a:t>
            </a:r>
          </a:p>
          <a:p>
            <a:pPr marL="742950" lvl="1" indent="-285750">
              <a:spcBef>
                <a:spcPct val="20000"/>
              </a:spcBef>
              <a:buFontTx/>
              <a:buChar char="–"/>
            </a:pPr>
            <a:r>
              <a:rPr lang="en-US" b="1" u="sng">
                <a:latin typeface="Calibri" pitchFamily="34" charset="0"/>
              </a:rPr>
              <a:t>T</a:t>
            </a:r>
            <a:r>
              <a:rPr lang="en-US">
                <a:latin typeface="Calibri" pitchFamily="34" charset="0"/>
              </a:rPr>
              <a:t>one (CW only 1-9)</a:t>
            </a:r>
          </a:p>
          <a:p>
            <a:pPr marL="742950" lvl="1" indent="-285750">
              <a:spcBef>
                <a:spcPct val="20000"/>
              </a:spcBef>
              <a:buFontTx/>
              <a:buChar char="–"/>
            </a:pPr>
            <a:endParaRPr lang="en-US">
              <a:latin typeface="Calibri" pitchFamily="34" charset="0"/>
            </a:endParaRPr>
          </a:p>
          <a:p>
            <a:pPr marL="742950" lvl="1" indent="-285750">
              <a:spcBef>
                <a:spcPct val="20000"/>
              </a:spcBef>
              <a:buFontTx/>
              <a:buChar char="–"/>
            </a:pPr>
            <a:r>
              <a:rPr lang="en-US">
                <a:latin typeface="Calibri" pitchFamily="34" charset="0"/>
              </a:rPr>
              <a:t>“Your signal is 58”</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 Terms</a:t>
            </a:r>
            <a:endParaRPr lang="en-US" dirty="0"/>
          </a:p>
        </p:txBody>
      </p:sp>
      <p:sp>
        <p:nvSpPr>
          <p:cNvPr id="3" name="Content Placeholder 2"/>
          <p:cNvSpPr>
            <a:spLocks noGrp="1"/>
          </p:cNvSpPr>
          <p:nvPr>
            <p:ph idx="1"/>
          </p:nvPr>
        </p:nvSpPr>
        <p:spPr>
          <a:xfrm>
            <a:off x="457200" y="1219200"/>
            <a:ext cx="8229600" cy="4525963"/>
          </a:xfrm>
        </p:spPr>
        <p:txBody>
          <a:bodyPr/>
          <a:lstStyle/>
          <a:p>
            <a:r>
              <a:rPr lang="en-US" dirty="0" smtClean="0"/>
              <a:t>CQ – General call looking for contact. Could be modified to say what kind of contact</a:t>
            </a:r>
          </a:p>
          <a:p>
            <a:pPr lvl="1"/>
            <a:r>
              <a:rPr lang="en-US" dirty="0" smtClean="0"/>
              <a:t>CQ DX - looking outside of own country</a:t>
            </a:r>
          </a:p>
          <a:p>
            <a:pPr lvl="1"/>
            <a:r>
              <a:rPr lang="en-US" dirty="0" smtClean="0"/>
              <a:t>CQ Europe – looking for contact in Europe</a:t>
            </a:r>
          </a:p>
          <a:p>
            <a:pPr lvl="1"/>
            <a:r>
              <a:rPr lang="en-US" dirty="0" smtClean="0"/>
              <a:t>CQ Contest – looking for contest contact.</a:t>
            </a:r>
          </a:p>
          <a:p>
            <a:r>
              <a:rPr lang="en-US" dirty="0" smtClean="0"/>
              <a:t>73 – Best wishes</a:t>
            </a:r>
          </a:p>
          <a:p>
            <a:r>
              <a:rPr lang="en-US" dirty="0" smtClean="0"/>
              <a:t>Grid Locator (aka Maiden head square)</a:t>
            </a:r>
          </a:p>
          <a:p>
            <a:pPr lvl="1"/>
            <a:r>
              <a:rPr lang="en-US" dirty="0" smtClean="0"/>
              <a:t>1° latitude x 2° Longitude; Bozeman DN45</a:t>
            </a:r>
          </a:p>
          <a:p>
            <a:r>
              <a:rPr lang="en-US" dirty="0" smtClean="0"/>
              <a:t>Clear – I am done with the frequency</a:t>
            </a:r>
            <a:endParaRPr lang="en-US" dirty="0"/>
          </a:p>
        </p:txBody>
      </p:sp>
    </p:spTree>
    <p:extLst>
      <p:ext uri="{BB962C8B-B14F-4D97-AF65-F5344CB8AC3E}">
        <p14:creationId xmlns:p14="http://schemas.microsoft.com/office/powerpoint/2010/main" val="41724840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nchor="t"/>
          <a:lstStyle/>
          <a:p>
            <a:r>
              <a:rPr lang="en-US" smtClean="0"/>
              <a:t>Q Signals</a:t>
            </a:r>
          </a:p>
        </p:txBody>
      </p:sp>
      <p:sp>
        <p:nvSpPr>
          <p:cNvPr id="9219" name="Content Placeholder 2"/>
          <p:cNvSpPr>
            <a:spLocks noGrp="1"/>
          </p:cNvSpPr>
          <p:nvPr>
            <p:ph idx="1"/>
          </p:nvPr>
        </p:nvSpPr>
        <p:spPr/>
        <p:txBody>
          <a:bodyPr/>
          <a:lstStyle/>
          <a:p>
            <a:r>
              <a:rPr lang="en-US" smtClean="0"/>
              <a:t>Can be a statement or a question.</a:t>
            </a:r>
          </a:p>
          <a:p>
            <a:r>
              <a:rPr lang="en-US" smtClean="0"/>
              <a:t>QRM – Interferance</a:t>
            </a:r>
          </a:p>
          <a:p>
            <a:r>
              <a:rPr lang="en-US" smtClean="0"/>
              <a:t>QSY – Change Frequency</a:t>
            </a:r>
          </a:p>
          <a:p>
            <a:pPr lvl="1"/>
            <a:r>
              <a:rPr lang="en-US" smtClean="0"/>
              <a:t>QRN – Noise</a:t>
            </a:r>
          </a:p>
          <a:p>
            <a:pPr lvl="1"/>
            <a:r>
              <a:rPr lang="en-US" smtClean="0"/>
              <a:t>QSO – Contact</a:t>
            </a:r>
          </a:p>
          <a:p>
            <a:pPr lvl="1"/>
            <a:r>
              <a:rPr lang="en-US" smtClean="0"/>
              <a:t>QSL – Confirmation</a:t>
            </a:r>
          </a:p>
          <a:p>
            <a:pPr lvl="1"/>
            <a:r>
              <a:rPr lang="en-US" smtClean="0"/>
              <a:t>QTH – Location</a:t>
            </a:r>
          </a:p>
          <a:p>
            <a:pPr lvl="1"/>
            <a:r>
              <a:rPr lang="en-US" smtClean="0"/>
              <a:t>QRT –Stop Sending</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latin typeface="Calibri" pitchFamily="34" charset="0"/>
              </a:rPr>
              <a:t>Radio Manners</a:t>
            </a:r>
          </a:p>
        </p:txBody>
      </p:sp>
      <p:sp>
        <p:nvSpPr>
          <p:cNvPr id="10243"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3200">
                <a:latin typeface="Calibri" pitchFamily="34" charset="0"/>
              </a:rPr>
              <a:t>Ham radio is self-regulated.</a:t>
            </a:r>
          </a:p>
          <a:p>
            <a:pPr marL="742950" lvl="1" indent="-285750">
              <a:spcBef>
                <a:spcPct val="20000"/>
              </a:spcBef>
              <a:buFontTx/>
              <a:buChar char="–"/>
            </a:pPr>
            <a:r>
              <a:rPr lang="en-US" sz="2800">
                <a:latin typeface="Calibri" pitchFamily="34" charset="0"/>
              </a:rPr>
              <a:t>ARRL Official Observers.</a:t>
            </a:r>
          </a:p>
          <a:p>
            <a:pPr marL="342900" indent="-342900">
              <a:spcBef>
                <a:spcPct val="20000"/>
              </a:spcBef>
              <a:buFontTx/>
              <a:buChar char="•"/>
            </a:pPr>
            <a:r>
              <a:rPr lang="en-US" sz="3200">
                <a:latin typeface="Calibri" pitchFamily="34" charset="0"/>
              </a:rPr>
              <a:t>Logging contacts – on paper or computer</a:t>
            </a:r>
          </a:p>
          <a:p>
            <a:pPr marL="342900" indent="-342900">
              <a:spcBef>
                <a:spcPct val="20000"/>
              </a:spcBef>
              <a:buFontTx/>
              <a:buChar char="•"/>
            </a:pPr>
            <a:r>
              <a:rPr lang="en-US" sz="3200">
                <a:latin typeface="Calibri" pitchFamily="34" charset="0"/>
              </a:rPr>
              <a:t>QSLs</a:t>
            </a:r>
          </a:p>
          <a:p>
            <a:pPr marL="742950" lvl="1" indent="-285750">
              <a:spcBef>
                <a:spcPct val="20000"/>
              </a:spcBef>
              <a:buFontTx/>
              <a:buChar char="–"/>
            </a:pPr>
            <a:r>
              <a:rPr lang="en-US" sz="2800">
                <a:latin typeface="Calibri" pitchFamily="34" charset="0"/>
              </a:rPr>
              <a:t>Awards Programs</a:t>
            </a:r>
          </a:p>
          <a:p>
            <a:pPr marL="342900" indent="-342900">
              <a:spcBef>
                <a:spcPct val="20000"/>
              </a:spcBef>
              <a:buFontTx/>
              <a:buChar char="•"/>
            </a:pPr>
            <a:endParaRPr lang="en-US" sz="3200">
              <a:latin typeface="Calibri" pitchFamily="34"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209</TotalTime>
  <Words>4465</Words>
  <Application>Microsoft Office PowerPoint</Application>
  <PresentationFormat>On-screen Show (4:3)</PresentationFormat>
  <Paragraphs>482</Paragraphs>
  <Slides>56</Slides>
  <Notes>43</Notes>
  <HiddenSlides>0</HiddenSlides>
  <MMClips>0</MMClips>
  <ScaleCrop>false</ScaleCrop>
  <HeadingPairs>
    <vt:vector size="4" baseType="variant">
      <vt:variant>
        <vt:lpstr>Theme</vt:lpstr>
      </vt:variant>
      <vt:variant>
        <vt:i4>1</vt:i4>
      </vt:variant>
      <vt:variant>
        <vt:lpstr>Slide Titles</vt:lpstr>
      </vt:variant>
      <vt:variant>
        <vt:i4>56</vt:i4>
      </vt:variant>
    </vt:vector>
  </HeadingPairs>
  <TitlesOfParts>
    <vt:vector size="57" baseType="lpstr">
      <vt:lpstr>Office Theme</vt:lpstr>
      <vt:lpstr>PowerPoint Presentation</vt:lpstr>
      <vt:lpstr>PowerPoint Presentation</vt:lpstr>
      <vt:lpstr>PowerPoint Presentation</vt:lpstr>
      <vt:lpstr>PowerPoint Presentation</vt:lpstr>
      <vt:lpstr>Phonetics</vt:lpstr>
      <vt:lpstr>PowerPoint Presentation</vt:lpstr>
      <vt:lpstr>Some Terms</vt:lpstr>
      <vt:lpstr>Q Signals</vt:lpstr>
      <vt:lpstr>PowerPoint Presentation</vt:lpstr>
      <vt:lpstr>PowerPoint Presentation</vt:lpstr>
      <vt:lpstr>Band Plan Terms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Using a Repeater</vt:lpstr>
      <vt:lpstr>Repeaters &amp; The Internet</vt:lpstr>
      <vt:lpstr>Quiz Time </vt:lpstr>
      <vt:lpstr>Chapter 6 Key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EMMCOM and your Employer</vt:lpstr>
      <vt:lpstr>PowerPoint Presentation</vt:lpstr>
      <vt:lpstr>PowerPoint Presentation</vt:lpstr>
      <vt:lpstr>PowerPoint Presentation</vt:lpstr>
      <vt:lpstr>PowerPoint Presentation</vt:lpstr>
      <vt:lpstr>Quiz Time</vt:lpstr>
      <vt:lpstr>Chapter 6.7 Key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QuizTime</vt:lpstr>
    </vt:vector>
  </TitlesOfParts>
  <Company>MSU-Physics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Larry</dc:creator>
  <cp:lastModifiedBy>Larry</cp:lastModifiedBy>
  <cp:revision>18</cp:revision>
  <dcterms:created xsi:type="dcterms:W3CDTF">2012-02-27T22:40:19Z</dcterms:created>
  <dcterms:modified xsi:type="dcterms:W3CDTF">2012-10-09T03:23:16Z</dcterms:modified>
</cp:coreProperties>
</file>