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C3EB78-3220-472E-98FB-D5EAA5627BE0}" type="datetimeFigureOut">
              <a:rPr lang="en-US" smtClean="0"/>
              <a:t>9/12/2012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32F213-05C0-423F-8E9F-096BF8C69A91}" type="slidenum">
              <a:rPr lang="en-US" smtClean="0"/>
              <a:t>‹#›</a:t>
            </a:fld>
            <a:endParaRPr lang="en-US"/>
          </a:p>
        </p:txBody>
      </p:sp>
    </p:spTree>
    <p:extLst>
      <p:ext uri="{BB962C8B-B14F-4D97-AF65-F5344CB8AC3E}">
        <p14:creationId xmlns:p14="http://schemas.microsoft.com/office/powerpoint/2010/main" val="23958444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B5B8FB87-0299-41FF-9F41-F8CA14FE1174}" type="slidenum">
              <a:rPr lang="en-US" sz="1200" smtClean="0"/>
              <a:pPr eaLnBrk="1" hangingPunct="1"/>
              <a:t>1</a:t>
            </a:fld>
            <a:endParaRPr lang="en-US" sz="12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415E3872-99EB-40EE-8065-577253E4D597}" type="slidenum">
              <a:rPr lang="en-US" sz="1200" smtClean="0"/>
              <a:pPr eaLnBrk="1" hangingPunct="1"/>
              <a:t>11</a:t>
            </a:fld>
            <a:endParaRPr lang="en-US" sz="1200" smtClean="0"/>
          </a:p>
        </p:txBody>
      </p:sp>
      <p:sp>
        <p:nvSpPr>
          <p:cNvPr id="31747" name="Rectangle 2"/>
          <p:cNvSpPr>
            <a:spLocks noRo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Briefly outline how you expect the students to prepare to pass the test.  Emphasize that in your class you will assist them in learning the material, but it will be up to them to study to pass the test.  Also emphasize that you will be presenting material that will teach the students to operate a ham radio safely, appropriately, and within the rules and regulations.  You will therefore be covering material that is outside the scope of the test, but still important to operating a ham radio.  Also note that you may not touch on all topics that are covered by the test, assure them that they will be exposed to all the material if they read the text, and that you will be happy to answer particular questions that individual students may have as they proceed with their studies.  They are equally responsible for their success in other words.</a:t>
            </a:r>
          </a:p>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88916940-BCCB-4DB6-B715-BEEBDA392A5B}" type="slidenum">
              <a:rPr lang="en-US" sz="1200" smtClean="0"/>
              <a:pPr eaLnBrk="1" hangingPunct="1"/>
              <a:t>12</a:t>
            </a:fld>
            <a:endParaRPr lang="en-US" sz="1200" smtClean="0"/>
          </a:p>
        </p:txBody>
      </p:sp>
      <p:sp>
        <p:nvSpPr>
          <p:cNvPr id="32771" name="Rectangle 2"/>
          <p:cNvSpPr>
            <a:spLocks noRot="1" noChangeArrowheads="1" noTextEdit="1"/>
          </p:cNvSpPr>
          <p:nvPr>
            <p:ph type="sldImg"/>
          </p:nvPr>
        </p:nvSpPr>
        <p:spPr>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Give a quick recap of the material that you covered in presentation.  Ask for questions and answer the questions.  Don’t be afraid to defer answering questions until later lessons when you have had a chance to present required background material.  BUT make sure that you eventually answer the question.  Put some responsibility on the student to make sure that their question is eventually answered either during future presentations or directly by the instructor.</a:t>
            </a:r>
          </a:p>
          <a:p>
            <a:pPr eaLnBrk="1" hangingPunct="1"/>
            <a:endParaRPr lang="en-US" smtClean="0"/>
          </a:p>
          <a:p>
            <a:pPr eaLnBrk="1" hangingPunct="1"/>
            <a:r>
              <a:rPr lang="en-US" smtClean="0"/>
              <a:t>The students probably have not read material in advance, so ask them to catch up with the material.  You can also point them to appropriate questions in the pool that are related to what you covered during the lesson.  Give them the homework assignment to read.  Briefly state what comes next as a motivator.</a:t>
            </a:r>
          </a:p>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05444B9F-7BFC-4F7D-9CC9-E09401CE18C7}" type="slidenum">
              <a:rPr lang="en-US" sz="1200" smtClean="0"/>
              <a:pPr eaLnBrk="1" hangingPunct="1"/>
              <a:t>3</a:t>
            </a:fld>
            <a:endParaRPr lang="en-US" sz="1200" smtClean="0"/>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You will set the tone for the class at this very first meeting. First impressions go a long way, so spend some time on how you are going to begin the class.  Have the room set up the way you expect to have it for the remainder of the class.  Participants have a tendency to sit away from the instructor, so you may have to force participants to move forward.  Also participants will tend to keep a seat as their own territory once they settle in, so it is a good idea to have just a few seats more than for the audience intended to give them as few choices as possible.</a:t>
            </a:r>
          </a:p>
          <a:p>
            <a:pPr eaLnBrk="1" hangingPunct="1"/>
            <a:endParaRPr lang="en-US" smtClean="0"/>
          </a:p>
          <a:p>
            <a:pPr eaLnBrk="1" hangingPunct="1"/>
            <a:r>
              <a:rPr lang="en-US" smtClean="0"/>
              <a:t>Start on time!!!! Remember you will set the tone and expectations during this first meeting.  You will undoubtedly have participants wander in late. Don’t make a big deal out of it, acknowledge them and include them as appropriate without interrupting the flow of the class, but being consistent with your start time and class format will ultimately send the message of your expectations and help the students learn.</a:t>
            </a:r>
          </a:p>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9E6E2282-C64C-4E4D-ADDB-12E943312898}" type="slidenum">
              <a:rPr lang="en-US" sz="1200" smtClean="0"/>
              <a:pPr eaLnBrk="1" hangingPunct="1"/>
              <a:t>4</a:t>
            </a:fld>
            <a:endParaRPr lang="en-US" sz="1200" smtClean="0"/>
          </a:p>
        </p:txBody>
      </p:sp>
      <p:sp>
        <p:nvSpPr>
          <p:cNvPr id="24579" name="Rectangle 2"/>
          <p:cNvSpPr>
            <a:spLocks noRo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Provide your students with a handout that includes the scope and sequence of the class and the dates, times and meeting location for each class.  It is important for you to spend some time here and explain how the flow of the presentations will build toward the ultimate goal.  There is going to be some emphasis on technical material that might not interest some students or intimidate others.  Stress that your intention is not to create engineers out of the group, but it is important that the students understand some basic electronics concepts right from the beginning so that they can understand to meaning of some vocabulary words used throughout the course (and their ham radio careers) that are based on some of the basic electronics concepts.  Time you spend during this explanation will be time well spent and put the course in the proper context.  You will be using a building block approach, material in previous lessons will be used as the foundation in future lessons.  Some material may seem at first to be irrelevant and tedious, but tell your students to hang in there and give it a chance…it will all become clear as the course proceeds (that is if you do a good job of tying it all together).</a:t>
            </a:r>
          </a:p>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0B92B4F3-04EE-499A-9F57-424F20C9FBD3}" type="slidenum">
              <a:rPr lang="en-US" sz="1200" smtClean="0"/>
              <a:pPr eaLnBrk="1" hangingPunct="1"/>
              <a:t>5</a:t>
            </a:fld>
            <a:endParaRPr lang="en-US" sz="1200" smtClean="0"/>
          </a:p>
        </p:txBody>
      </p:sp>
      <p:sp>
        <p:nvSpPr>
          <p:cNvPr id="25603" name="Rectangle 2"/>
          <p:cNvSpPr>
            <a:spLocks noRo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Here is a good time to state your expectations of the students and also state what they can expect from you.</a:t>
            </a:r>
          </a:p>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ACD3BF9D-6D8A-4485-93FE-B62DFA2601A1}" type="slidenum">
              <a:rPr lang="en-US" sz="1200" smtClean="0"/>
              <a:pPr eaLnBrk="1" hangingPunct="1"/>
              <a:t>6</a:t>
            </a:fld>
            <a:endParaRPr lang="en-US" sz="1200" smtClean="0"/>
          </a:p>
        </p:txBody>
      </p:sp>
      <p:sp>
        <p:nvSpPr>
          <p:cNvPr id="26627" name="Rectangle 2"/>
          <p:cNvSpPr>
            <a:spLocks noRo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Don’t go into license class operating privileges at this time in great detail. To do so would require you to use vocabulary that is unfamiliar to many of the students.</a:t>
            </a:r>
          </a:p>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49DF72AF-4B70-4921-AB3D-B82B3C52AF11}" type="slidenum">
              <a:rPr lang="en-US" sz="1200" smtClean="0"/>
              <a:pPr eaLnBrk="1" hangingPunct="1"/>
              <a:t>7</a:t>
            </a:fld>
            <a:endParaRPr lang="en-US" sz="1200" smtClean="0"/>
          </a:p>
        </p:txBody>
      </p:sp>
      <p:sp>
        <p:nvSpPr>
          <p:cNvPr id="27651" name="Rectangle 2"/>
          <p:cNvSpPr>
            <a:spLocks noRo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If you have the technology, you might consider playing a few video clips of ham radio related activities such as the Cronkite video or perhaps some of the material produced by Icom.</a:t>
            </a:r>
          </a:p>
          <a:p>
            <a:pPr eaLnBrk="1" hangingPunct="1"/>
            <a:endParaRPr lang="en-US" smtClean="0"/>
          </a:p>
          <a:p>
            <a:pPr eaLnBrk="1" hangingPunct="1"/>
            <a:r>
              <a:rPr lang="en-US" smtClean="0"/>
              <a:t>Tell the audience what ham radio means to you, your personal stories will be very motivational.</a:t>
            </a:r>
          </a:p>
          <a:p>
            <a:pPr eaLnBrk="1" hangingPunct="1"/>
            <a:endParaRPr lang="en-US" smtClean="0"/>
          </a:p>
          <a:p>
            <a:pPr eaLnBrk="1" hangingPunct="1"/>
            <a:r>
              <a:rPr lang="en-US" smtClean="0"/>
              <a:t>A key point to make is the private nature of ham radio. Don’t overemphasize this point so that it becomes boring, but simply state that you can’t make money operating a ham radio.  (Also don’t quibble about the special exceptions on making money through ham radio. The only exception that most hams are likely to encounter is teachers using ham radio in the classroom…this might be a good exception to bring up.)</a:t>
            </a:r>
          </a:p>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22386B8A-8B98-48B7-9D06-1A237E76088A}" type="slidenum">
              <a:rPr lang="en-US" sz="1200" smtClean="0"/>
              <a:pPr eaLnBrk="1" hangingPunct="1"/>
              <a:t>8</a:t>
            </a:fld>
            <a:endParaRPr lang="en-US" sz="1200" smtClean="0"/>
          </a:p>
        </p:txBody>
      </p:sp>
      <p:sp>
        <p:nvSpPr>
          <p:cNvPr id="28675" name="Rectangle 2"/>
          <p:cNvSpPr>
            <a:spLocks noRot="1"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State briefly (without using a lot of technical jargon) the various ways that hams communicate.</a:t>
            </a:r>
          </a:p>
          <a:p>
            <a:pPr eaLnBrk="1" hangingPunct="1"/>
            <a:r>
              <a:rPr lang="en-US" smtClean="0"/>
              <a:t>This would be a good time to bring up the social aspects of ham radio through participation in clubs and activities…perhaps pitch membership in your own club and mention the benefits of the ARRL.</a:t>
            </a:r>
          </a:p>
          <a:p>
            <a:pPr eaLnBrk="1" hangingPunct="1"/>
            <a:r>
              <a:rPr lang="en-US" smtClean="0"/>
              <a:t>Bring up the technical aspects that are encouraged though ham radio…it is one of the few services authorized to build and operate transmitting equipment.</a:t>
            </a:r>
          </a:p>
          <a:p>
            <a:pPr eaLnBrk="1" hangingPunct="1"/>
            <a:r>
              <a:rPr lang="en-US" smtClean="0"/>
              <a:t>For those who like to build and tinker, mention the aspect of ham radio of building up a station and making improvements as time goes on.</a:t>
            </a:r>
          </a:p>
          <a:p>
            <a:pPr eaLnBrk="1" hangingPunct="1"/>
            <a:r>
              <a:rPr lang="en-US" smtClean="0"/>
              <a:t>For those who like competition, mention the numerous kinds of contests and awards that are available.</a:t>
            </a:r>
          </a:p>
          <a:p>
            <a:pPr eaLnBrk="1" hangingPunct="1"/>
            <a:r>
              <a:rPr lang="en-US" smtClean="0"/>
              <a:t>Emergency communications is also a good hook for many of the participants.  Emphasize that ham radio allows all who desire to actively support their communities as emergency communicators regardless of age, gender, or physically abilities.</a:t>
            </a:r>
          </a:p>
          <a:p>
            <a:pPr eaLnBrk="1" hangingPunct="1"/>
            <a:r>
              <a:rPr lang="en-US" smtClean="0"/>
              <a:t>Finally, talk about ham radio as a life-long learning activity that can challenge the mind for a lifetime.</a:t>
            </a:r>
          </a:p>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E6AAEA3F-3D90-46A1-80B3-1CCE6ADEABCE}" type="slidenum">
              <a:rPr lang="en-US" sz="1200" smtClean="0"/>
              <a:pPr eaLnBrk="1" hangingPunct="1"/>
              <a:t>9</a:t>
            </a:fld>
            <a:endParaRPr lang="en-US" sz="1200" smtClean="0"/>
          </a:p>
        </p:txBody>
      </p:sp>
      <p:sp>
        <p:nvSpPr>
          <p:cNvPr id="29699" name="Rectangle 2"/>
          <p:cNvSpPr>
            <a:spLocks noRo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Acknowledge that there are many, many radio services out there that the students can use to do many of the same things that they will be able to do with their ham radios, and in many cases better.  Some examples are cellular telephones, Internet, Family Service Radios, and even citizens band.</a:t>
            </a:r>
          </a:p>
          <a:p>
            <a:pPr eaLnBrk="1" hangingPunct="1"/>
            <a:endParaRPr lang="en-US" smtClean="0"/>
          </a:p>
          <a:p>
            <a:pPr eaLnBrk="1" hangingPunct="1"/>
            <a:r>
              <a:rPr lang="en-US" smtClean="0"/>
              <a:t>But emphasize that ham radio has fewer restrictions than the other services; more frequencies allow more flexibility to take advantage of changing conditions to effect the range or distance of communications (avoid heavy detail about propagation); more power (here compare the power levels of transmitters, most student will have a basic understanding of power and the word watt) improves quality of the received signals (you can relate this to dropped cell phone calls etc.); give some of the unique ways that hams can communicate.  Finally, emphasize that except for the examination fee, ham radio operation is free -- no monthly fees or user fees.</a:t>
            </a:r>
          </a:p>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6398CE0B-DFA6-4DC7-8519-148811208235}" type="slidenum">
              <a:rPr lang="en-US" sz="1200" smtClean="0"/>
              <a:pPr eaLnBrk="1" hangingPunct="1"/>
              <a:t>10</a:t>
            </a:fld>
            <a:endParaRPr lang="en-US" sz="1200" smtClean="0"/>
          </a:p>
        </p:txBody>
      </p:sp>
      <p:sp>
        <p:nvSpPr>
          <p:cNvPr id="30723" name="Rectangle 2"/>
          <p:cNvSpPr>
            <a:spLocks noRo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Point out to your students that the FCC will authorize them to operate some pretty spectacular technology, and with that privilege comes some responsibility.  The licensure program is the way the FCC ensures that the ham is qualified to assume and exercise those privileges. </a:t>
            </a:r>
          </a:p>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9F6BCE-105F-43DE-B6B6-FCD5D329B3D8}" type="datetimeFigureOut">
              <a:rPr lang="en-US" smtClean="0"/>
              <a:t>9/12/2012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1CC318-77AC-4FDA-AC11-AF63B029551D}" type="slidenum">
              <a:rPr lang="en-US" smtClean="0"/>
              <a:t>‹#›</a:t>
            </a:fld>
            <a:endParaRPr lang="en-US"/>
          </a:p>
        </p:txBody>
      </p:sp>
    </p:spTree>
    <p:extLst>
      <p:ext uri="{BB962C8B-B14F-4D97-AF65-F5344CB8AC3E}">
        <p14:creationId xmlns:p14="http://schemas.microsoft.com/office/powerpoint/2010/main" val="1750471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9F6BCE-105F-43DE-B6B6-FCD5D329B3D8}" type="datetimeFigureOut">
              <a:rPr lang="en-US" smtClean="0"/>
              <a:t>9/12/2012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1CC318-77AC-4FDA-AC11-AF63B029551D}" type="slidenum">
              <a:rPr lang="en-US" smtClean="0"/>
              <a:t>‹#›</a:t>
            </a:fld>
            <a:endParaRPr lang="en-US"/>
          </a:p>
        </p:txBody>
      </p:sp>
    </p:spTree>
    <p:extLst>
      <p:ext uri="{BB962C8B-B14F-4D97-AF65-F5344CB8AC3E}">
        <p14:creationId xmlns:p14="http://schemas.microsoft.com/office/powerpoint/2010/main" val="231855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9F6BCE-105F-43DE-B6B6-FCD5D329B3D8}" type="datetimeFigureOut">
              <a:rPr lang="en-US" smtClean="0"/>
              <a:t>9/12/2012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1CC318-77AC-4FDA-AC11-AF63B029551D}" type="slidenum">
              <a:rPr lang="en-US" smtClean="0"/>
              <a:t>‹#›</a:t>
            </a:fld>
            <a:endParaRPr lang="en-US"/>
          </a:p>
        </p:txBody>
      </p:sp>
    </p:spTree>
    <p:extLst>
      <p:ext uri="{BB962C8B-B14F-4D97-AF65-F5344CB8AC3E}">
        <p14:creationId xmlns:p14="http://schemas.microsoft.com/office/powerpoint/2010/main" val="1443647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9F6BCE-105F-43DE-B6B6-FCD5D329B3D8}" type="datetimeFigureOut">
              <a:rPr lang="en-US" smtClean="0"/>
              <a:t>9/12/2012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1CC318-77AC-4FDA-AC11-AF63B029551D}" type="slidenum">
              <a:rPr lang="en-US" smtClean="0"/>
              <a:t>‹#›</a:t>
            </a:fld>
            <a:endParaRPr lang="en-US"/>
          </a:p>
        </p:txBody>
      </p:sp>
    </p:spTree>
    <p:extLst>
      <p:ext uri="{BB962C8B-B14F-4D97-AF65-F5344CB8AC3E}">
        <p14:creationId xmlns:p14="http://schemas.microsoft.com/office/powerpoint/2010/main" val="1713995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9F6BCE-105F-43DE-B6B6-FCD5D329B3D8}" type="datetimeFigureOut">
              <a:rPr lang="en-US" smtClean="0"/>
              <a:t>9/12/2012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1CC318-77AC-4FDA-AC11-AF63B029551D}" type="slidenum">
              <a:rPr lang="en-US" smtClean="0"/>
              <a:t>‹#›</a:t>
            </a:fld>
            <a:endParaRPr lang="en-US"/>
          </a:p>
        </p:txBody>
      </p:sp>
    </p:spTree>
    <p:extLst>
      <p:ext uri="{BB962C8B-B14F-4D97-AF65-F5344CB8AC3E}">
        <p14:creationId xmlns:p14="http://schemas.microsoft.com/office/powerpoint/2010/main" val="109405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9F6BCE-105F-43DE-B6B6-FCD5D329B3D8}" type="datetimeFigureOut">
              <a:rPr lang="en-US" smtClean="0"/>
              <a:t>9/12/2012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1CC318-77AC-4FDA-AC11-AF63B029551D}" type="slidenum">
              <a:rPr lang="en-US" smtClean="0"/>
              <a:t>‹#›</a:t>
            </a:fld>
            <a:endParaRPr lang="en-US"/>
          </a:p>
        </p:txBody>
      </p:sp>
    </p:spTree>
    <p:extLst>
      <p:ext uri="{BB962C8B-B14F-4D97-AF65-F5344CB8AC3E}">
        <p14:creationId xmlns:p14="http://schemas.microsoft.com/office/powerpoint/2010/main" val="2362497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9F6BCE-105F-43DE-B6B6-FCD5D329B3D8}" type="datetimeFigureOut">
              <a:rPr lang="en-US" smtClean="0"/>
              <a:t>9/12/2012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1CC318-77AC-4FDA-AC11-AF63B029551D}" type="slidenum">
              <a:rPr lang="en-US" smtClean="0"/>
              <a:t>‹#›</a:t>
            </a:fld>
            <a:endParaRPr lang="en-US"/>
          </a:p>
        </p:txBody>
      </p:sp>
    </p:spTree>
    <p:extLst>
      <p:ext uri="{BB962C8B-B14F-4D97-AF65-F5344CB8AC3E}">
        <p14:creationId xmlns:p14="http://schemas.microsoft.com/office/powerpoint/2010/main" val="2751630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9F6BCE-105F-43DE-B6B6-FCD5D329B3D8}" type="datetimeFigureOut">
              <a:rPr lang="en-US" smtClean="0"/>
              <a:t>9/12/2012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1CC318-77AC-4FDA-AC11-AF63B029551D}" type="slidenum">
              <a:rPr lang="en-US" smtClean="0"/>
              <a:t>‹#›</a:t>
            </a:fld>
            <a:endParaRPr lang="en-US"/>
          </a:p>
        </p:txBody>
      </p:sp>
    </p:spTree>
    <p:extLst>
      <p:ext uri="{BB962C8B-B14F-4D97-AF65-F5344CB8AC3E}">
        <p14:creationId xmlns:p14="http://schemas.microsoft.com/office/powerpoint/2010/main" val="3560177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9F6BCE-105F-43DE-B6B6-FCD5D329B3D8}" type="datetimeFigureOut">
              <a:rPr lang="en-US" smtClean="0"/>
              <a:t>9/12/2012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1CC318-77AC-4FDA-AC11-AF63B029551D}" type="slidenum">
              <a:rPr lang="en-US" smtClean="0"/>
              <a:t>‹#›</a:t>
            </a:fld>
            <a:endParaRPr lang="en-US"/>
          </a:p>
        </p:txBody>
      </p:sp>
    </p:spTree>
    <p:extLst>
      <p:ext uri="{BB962C8B-B14F-4D97-AF65-F5344CB8AC3E}">
        <p14:creationId xmlns:p14="http://schemas.microsoft.com/office/powerpoint/2010/main" val="14162911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9F6BCE-105F-43DE-B6B6-FCD5D329B3D8}" type="datetimeFigureOut">
              <a:rPr lang="en-US" smtClean="0"/>
              <a:t>9/12/2012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1CC318-77AC-4FDA-AC11-AF63B029551D}" type="slidenum">
              <a:rPr lang="en-US" smtClean="0"/>
              <a:t>‹#›</a:t>
            </a:fld>
            <a:endParaRPr lang="en-US"/>
          </a:p>
        </p:txBody>
      </p:sp>
    </p:spTree>
    <p:extLst>
      <p:ext uri="{BB962C8B-B14F-4D97-AF65-F5344CB8AC3E}">
        <p14:creationId xmlns:p14="http://schemas.microsoft.com/office/powerpoint/2010/main" val="1969647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9F6BCE-105F-43DE-B6B6-FCD5D329B3D8}" type="datetimeFigureOut">
              <a:rPr lang="en-US" smtClean="0"/>
              <a:t>9/12/2012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1CC318-77AC-4FDA-AC11-AF63B029551D}" type="slidenum">
              <a:rPr lang="en-US" smtClean="0"/>
              <a:t>‹#›</a:t>
            </a:fld>
            <a:endParaRPr lang="en-US"/>
          </a:p>
        </p:txBody>
      </p:sp>
    </p:spTree>
    <p:extLst>
      <p:ext uri="{BB962C8B-B14F-4D97-AF65-F5344CB8AC3E}">
        <p14:creationId xmlns:p14="http://schemas.microsoft.com/office/powerpoint/2010/main" val="34512484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9F6BCE-105F-43DE-B6B6-FCD5D329B3D8}" type="datetimeFigureOut">
              <a:rPr lang="en-US" smtClean="0"/>
              <a:t>9/12/2012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1CC318-77AC-4FDA-AC11-AF63B029551D}" type="slidenum">
              <a:rPr lang="en-US" smtClean="0"/>
              <a:t>‹#›</a:t>
            </a:fld>
            <a:endParaRPr lang="en-US"/>
          </a:p>
        </p:txBody>
      </p:sp>
    </p:spTree>
    <p:extLst>
      <p:ext uri="{BB962C8B-B14F-4D97-AF65-F5344CB8AC3E}">
        <p14:creationId xmlns:p14="http://schemas.microsoft.com/office/powerpoint/2010/main" val="2727012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ssel.montana.edu/medi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0"/>
          <p:cNvSpPr>
            <a:spLocks noGrp="1" noChangeArrowheads="1"/>
          </p:cNvSpPr>
          <p:nvPr>
            <p:ph type="ctrTitle"/>
          </p:nvPr>
        </p:nvSpPr>
        <p:spPr bwMode="auto">
          <a:xfrm>
            <a:off x="685800" y="2209800"/>
            <a:ext cx="7772400" cy="14700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pPr eaLnBrk="1" hangingPunct="1"/>
            <a:r>
              <a:rPr lang="en-US" sz="3600" smtClean="0">
                <a:solidFill>
                  <a:schemeClr val="tx1"/>
                </a:solidFill>
                <a:latin typeface="Arial" charset="0"/>
                <a:cs typeface="Arial" charset="0"/>
              </a:rPr>
              <a:t>Ham Radio Technician Class Licensing Course</a:t>
            </a:r>
            <a:br>
              <a:rPr lang="en-US" sz="3600" smtClean="0">
                <a:solidFill>
                  <a:schemeClr val="tx1"/>
                </a:solidFill>
                <a:latin typeface="Arial" charset="0"/>
                <a:cs typeface="Arial" charset="0"/>
              </a:rPr>
            </a:br>
            <a:r>
              <a:rPr lang="en-US" sz="3600" smtClean="0">
                <a:solidFill>
                  <a:schemeClr val="tx1"/>
                </a:solidFill>
                <a:latin typeface="Arial" charset="0"/>
                <a:cs typeface="Arial" charset="0"/>
              </a:rPr>
              <a:t>Chapter 1</a:t>
            </a:r>
            <a:r>
              <a:rPr lang="en-US" smtClean="0">
                <a:solidFill>
                  <a:schemeClr val="tx1"/>
                </a:solidFill>
              </a:rPr>
              <a:t/>
            </a:r>
            <a:br>
              <a:rPr lang="en-US" smtClean="0">
                <a:solidFill>
                  <a:schemeClr val="tx1"/>
                </a:solidFill>
              </a:rPr>
            </a:br>
            <a:endParaRPr lang="en-US" smtClean="0"/>
          </a:p>
        </p:txBody>
      </p:sp>
      <p:sp>
        <p:nvSpPr>
          <p:cNvPr id="3075" name="Rectangle 11"/>
          <p:cNvSpPr>
            <a:spLocks noGrp="1" noChangeArrowheads="1"/>
          </p:cNvSpPr>
          <p:nvPr>
            <p:ph type="subTitle"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dirty="0" smtClean="0"/>
              <a:t>Welcome </a:t>
            </a:r>
            <a:r>
              <a:rPr lang="en-US" dirty="0" smtClean="0"/>
              <a:t>to Amateur Radio</a:t>
            </a:r>
          </a:p>
        </p:txBody>
      </p:sp>
    </p:spTree>
    <p:extLst>
      <p:ext uri="{BB962C8B-B14F-4D97-AF65-F5344CB8AC3E}">
        <p14:creationId xmlns:p14="http://schemas.microsoft.com/office/powerpoint/2010/main" val="2330469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With More Privileges Comes More Responsibility</a:t>
            </a:r>
          </a:p>
        </p:txBody>
      </p:sp>
      <p:sp>
        <p:nvSpPr>
          <p:cNvPr id="12291"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600"/>
              <a:t>Because ham radios are much more capable and have the potential of interfering with other radio services.</a:t>
            </a:r>
          </a:p>
          <a:p>
            <a:pPr marL="342900" indent="-342900">
              <a:spcBef>
                <a:spcPct val="20000"/>
              </a:spcBef>
              <a:buFontTx/>
              <a:buChar char="•"/>
            </a:pPr>
            <a:r>
              <a:rPr lang="en-US" sz="2600"/>
              <a:t>Because ham radios have unlimited reach. They easily reach around the globe and into space.</a:t>
            </a:r>
          </a:p>
          <a:p>
            <a:pPr marL="342900" indent="-342900">
              <a:spcBef>
                <a:spcPct val="20000"/>
              </a:spcBef>
              <a:buFontTx/>
              <a:buChar char="•"/>
            </a:pPr>
            <a:r>
              <a:rPr lang="en-US" sz="2600"/>
              <a:t>FCC authorization is required to ensure the operator is qualified to operate the ham radio safely, appropriately and within the rules and regulation – that is why you are here.</a:t>
            </a:r>
          </a:p>
        </p:txBody>
      </p:sp>
    </p:spTree>
    <p:extLst>
      <p:ext uri="{BB962C8B-B14F-4D97-AF65-F5344CB8AC3E}">
        <p14:creationId xmlns:p14="http://schemas.microsoft.com/office/powerpoint/2010/main" val="4937507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Steps to Obtaining Your Ticket</a:t>
            </a:r>
          </a:p>
        </p:txBody>
      </p:sp>
      <p:sp>
        <p:nvSpPr>
          <p:cNvPr id="1331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a:t>Study the material in the </a:t>
            </a:r>
            <a:r>
              <a:rPr lang="en-US" sz="2800" i="1" dirty="0"/>
              <a:t>Ham Radio License Manual.</a:t>
            </a:r>
          </a:p>
          <a:p>
            <a:pPr marL="342900" indent="-342900">
              <a:spcBef>
                <a:spcPct val="20000"/>
              </a:spcBef>
              <a:buFontTx/>
              <a:buChar char="•"/>
            </a:pPr>
            <a:r>
              <a:rPr lang="en-US" sz="2800" dirty="0"/>
              <a:t>Review the questions in the back of the book</a:t>
            </a:r>
          </a:p>
          <a:p>
            <a:pPr marL="342900" indent="-342900">
              <a:spcBef>
                <a:spcPct val="20000"/>
              </a:spcBef>
              <a:buFontTx/>
              <a:buChar char="•"/>
            </a:pPr>
            <a:r>
              <a:rPr lang="en-US" sz="2800" dirty="0"/>
              <a:t>Take interactive practice exams.</a:t>
            </a:r>
          </a:p>
          <a:p>
            <a:pPr marL="342900" indent="-342900">
              <a:spcBef>
                <a:spcPct val="20000"/>
              </a:spcBef>
              <a:buFontTx/>
              <a:buChar char="•"/>
            </a:pPr>
            <a:r>
              <a:rPr lang="en-US" sz="2800" dirty="0"/>
              <a:t>Pass a proctored 35-question multiple choice test.</a:t>
            </a:r>
          </a:p>
          <a:p>
            <a:pPr marL="742950" lvl="1" indent="-285750">
              <a:spcBef>
                <a:spcPct val="20000"/>
              </a:spcBef>
              <a:buFontTx/>
              <a:buChar char="–"/>
            </a:pPr>
            <a:r>
              <a:rPr lang="en-US" dirty="0"/>
              <a:t>Questions pulled directly from </a:t>
            </a:r>
            <a:r>
              <a:rPr lang="en-US" dirty="0" smtClean="0"/>
              <a:t>the 396 </a:t>
            </a:r>
            <a:r>
              <a:rPr lang="en-US" dirty="0"/>
              <a:t>question pool.</a:t>
            </a:r>
          </a:p>
          <a:p>
            <a:pPr marL="742950" lvl="1" indent="-285750">
              <a:spcBef>
                <a:spcPct val="20000"/>
              </a:spcBef>
              <a:buFontTx/>
              <a:buChar char="–"/>
            </a:pPr>
            <a:r>
              <a:rPr lang="en-US" dirty="0"/>
              <a:t>Need to answer 26 questions correctly</a:t>
            </a:r>
            <a:r>
              <a:rPr lang="en-US" dirty="0" smtClean="0"/>
              <a:t>.</a:t>
            </a:r>
          </a:p>
          <a:p>
            <a:pPr marL="742950" lvl="1" indent="-285750">
              <a:spcBef>
                <a:spcPct val="20000"/>
              </a:spcBef>
              <a:buFontTx/>
              <a:buChar char="–"/>
            </a:pPr>
            <a:r>
              <a:rPr lang="en-US" dirty="0" smtClean="0"/>
              <a:t>$14 fee</a:t>
            </a:r>
            <a:endParaRPr lang="en-US" dirty="0"/>
          </a:p>
          <a:p>
            <a:pPr marL="342900" indent="-342900">
              <a:spcBef>
                <a:spcPct val="20000"/>
              </a:spcBef>
              <a:buFontTx/>
              <a:buChar char="•"/>
            </a:pPr>
            <a:r>
              <a:rPr lang="en-US" sz="2800" dirty="0"/>
              <a:t>No Morse code is required.</a:t>
            </a:r>
          </a:p>
        </p:txBody>
      </p:sp>
    </p:spTree>
    <p:extLst>
      <p:ext uri="{BB962C8B-B14F-4D97-AF65-F5344CB8AC3E}">
        <p14:creationId xmlns:p14="http://schemas.microsoft.com/office/powerpoint/2010/main" val="36733031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t>So Let’s Begin Your Ham Radio Journey</a:t>
            </a:r>
          </a:p>
        </p:txBody>
      </p:sp>
      <p:sp>
        <p:nvSpPr>
          <p:cNvPr id="1433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a:t>We have touched briefly on what ham radio is. More detail will follow in the weeks to come.</a:t>
            </a:r>
          </a:p>
          <a:p>
            <a:pPr marL="342900" indent="-342900">
              <a:lnSpc>
                <a:spcPct val="90000"/>
              </a:lnSpc>
              <a:spcBef>
                <a:spcPct val="20000"/>
              </a:spcBef>
              <a:buFontTx/>
              <a:buChar char="•"/>
            </a:pPr>
            <a:r>
              <a:rPr lang="en-US" sz="3200"/>
              <a:t>Reading assignment: Introduction and Chapter 1 – this covers materials presented in the first hour already.</a:t>
            </a:r>
          </a:p>
          <a:p>
            <a:pPr marL="342900" indent="-342900">
              <a:lnSpc>
                <a:spcPct val="90000"/>
              </a:lnSpc>
              <a:spcBef>
                <a:spcPct val="20000"/>
              </a:spcBef>
              <a:buFontTx/>
              <a:buChar char="•"/>
            </a:pPr>
            <a:r>
              <a:rPr lang="en-US" sz="3200"/>
              <a:t>Chapter 2.</a:t>
            </a:r>
          </a:p>
          <a:p>
            <a:pPr marL="342900" indent="-342900">
              <a:lnSpc>
                <a:spcPct val="90000"/>
              </a:lnSpc>
              <a:spcBef>
                <a:spcPct val="20000"/>
              </a:spcBef>
              <a:buFontTx/>
              <a:buChar char="•"/>
            </a:pPr>
            <a:endParaRPr lang="en-US" sz="3200"/>
          </a:p>
        </p:txBody>
      </p:sp>
    </p:spTree>
    <p:extLst>
      <p:ext uri="{BB962C8B-B14F-4D97-AF65-F5344CB8AC3E}">
        <p14:creationId xmlns:p14="http://schemas.microsoft.com/office/powerpoint/2010/main" val="297453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en-US" smtClean="0"/>
              <a:t>Larry Springer K6PJ</a:t>
            </a:r>
            <a:br>
              <a:rPr lang="en-US" smtClean="0"/>
            </a:br>
            <a:r>
              <a:rPr lang="en-US" smtClean="0"/>
              <a:t>Instructor</a:t>
            </a:r>
          </a:p>
        </p:txBody>
      </p:sp>
      <p:sp>
        <p:nvSpPr>
          <p:cNvPr id="4099" name="Content Placeholder 2"/>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r>
              <a:rPr lang="en-US" sz="2400" dirty="0" smtClean="0"/>
              <a:t>This course is aimed at preparing to pass the Technician Class Amateur radio Exam.</a:t>
            </a:r>
          </a:p>
          <a:p>
            <a:r>
              <a:rPr lang="en-US" sz="2400" dirty="0" smtClean="0"/>
              <a:t>This is not an official MSU Course</a:t>
            </a:r>
          </a:p>
          <a:p>
            <a:r>
              <a:rPr lang="en-US" sz="2400" dirty="0" smtClean="0"/>
              <a:t>There are no fees there is no credit.</a:t>
            </a:r>
          </a:p>
          <a:p>
            <a:r>
              <a:rPr lang="en-US" sz="2400" dirty="0" smtClean="0"/>
              <a:t>Recommended Text:</a:t>
            </a:r>
          </a:p>
          <a:p>
            <a:pPr lvl="1"/>
            <a:r>
              <a:rPr lang="en-US" sz="2400" dirty="0" smtClean="0"/>
              <a:t>ARRL Ham Radio License Manual</a:t>
            </a:r>
          </a:p>
          <a:p>
            <a:pPr lvl="1"/>
            <a:r>
              <a:rPr lang="en-US" sz="2400" b="1" dirty="0" smtClean="0">
                <a:solidFill>
                  <a:srgbClr val="FF0000"/>
                </a:solidFill>
                <a:hlinkClick r:id="rId2"/>
              </a:rPr>
              <a:t>http://ssel.montana.edu/media</a:t>
            </a:r>
            <a:r>
              <a:rPr lang="en-US" sz="2400" b="1" u="sng" dirty="0" smtClean="0">
                <a:solidFill>
                  <a:srgbClr val="FF0000"/>
                </a:solidFill>
                <a:hlinkClick r:id="rId2"/>
              </a:rPr>
              <a:t>/</a:t>
            </a:r>
            <a:endParaRPr lang="en-US" sz="2400" b="1" u="sng" dirty="0" smtClean="0">
              <a:solidFill>
                <a:srgbClr val="FF0000"/>
              </a:solidFill>
            </a:endParaRPr>
          </a:p>
          <a:p>
            <a:r>
              <a:rPr lang="en-US" sz="2400" u="sng" dirty="0" smtClean="0"/>
              <a:t>lspringer@physics.montana.edu</a:t>
            </a:r>
            <a:endParaRPr lang="en-US" sz="2400" dirty="0" smtClean="0"/>
          </a:p>
          <a:p>
            <a:r>
              <a:rPr lang="en-US" sz="2400" dirty="0" smtClean="0"/>
              <a:t>These presentations derived from Instructors material on ARRL web site</a:t>
            </a:r>
            <a:endParaRPr lang="en-US" sz="2400" dirty="0" smtClean="0"/>
          </a:p>
        </p:txBody>
      </p:sp>
    </p:spTree>
    <p:extLst>
      <p:ext uri="{BB962C8B-B14F-4D97-AF65-F5344CB8AC3E}">
        <p14:creationId xmlns:p14="http://schemas.microsoft.com/office/powerpoint/2010/main" val="1134652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Introductions</a:t>
            </a:r>
          </a:p>
        </p:txBody>
      </p:sp>
      <p:sp>
        <p:nvSpPr>
          <p:cNvPr id="5123" name="Rectangle 11"/>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State your name and a little about yourself.</a:t>
            </a:r>
          </a:p>
          <a:p>
            <a:pPr marL="342900" indent="-342900">
              <a:spcBef>
                <a:spcPct val="20000"/>
              </a:spcBef>
              <a:buFontTx/>
              <a:buChar char="•"/>
            </a:pPr>
            <a:r>
              <a:rPr lang="en-US" sz="3200"/>
              <a:t>Why are you taking this course?</a:t>
            </a:r>
          </a:p>
          <a:p>
            <a:pPr marL="342900" indent="-342900">
              <a:spcBef>
                <a:spcPct val="20000"/>
              </a:spcBef>
              <a:buFontTx/>
              <a:buChar char="•"/>
            </a:pPr>
            <a:r>
              <a:rPr lang="en-US" sz="3200"/>
              <a:t>What do you know about ham radio?</a:t>
            </a:r>
          </a:p>
          <a:p>
            <a:pPr marL="342900" indent="-342900">
              <a:spcBef>
                <a:spcPct val="20000"/>
              </a:spcBef>
              <a:buFontTx/>
              <a:buChar char="•"/>
            </a:pPr>
            <a:r>
              <a:rPr lang="en-US" sz="3200"/>
              <a:t>What expectations do you have for yourself and your instructors?</a:t>
            </a:r>
          </a:p>
        </p:txBody>
      </p:sp>
    </p:spTree>
    <p:extLst>
      <p:ext uri="{BB962C8B-B14F-4D97-AF65-F5344CB8AC3E}">
        <p14:creationId xmlns:p14="http://schemas.microsoft.com/office/powerpoint/2010/main" val="1104851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685800" y="609600"/>
            <a:ext cx="7772400" cy="1143000"/>
          </a:xfrm>
          <a:prstGeom prst="rect">
            <a:avLst/>
          </a:prstGeom>
          <a:noFill/>
          <a:ln w="9525">
            <a:noFill/>
            <a:miter lim="800000"/>
            <a:headEnd/>
            <a:tailEnd/>
          </a:ln>
        </p:spPr>
        <p:txBody>
          <a:bodyPr anchor="ctr"/>
          <a:lstStyle/>
          <a:p>
            <a:pPr algn="ctr">
              <a:defRPr/>
            </a:pPr>
            <a:r>
              <a:rPr lang="en-US" sz="4400" dirty="0">
                <a:latin typeface="+mj-lt"/>
                <a:cs typeface="Arial" charset="0"/>
              </a:rPr>
              <a:t>Course Overview</a:t>
            </a:r>
          </a:p>
        </p:txBody>
      </p:sp>
      <p:sp>
        <p:nvSpPr>
          <p:cNvPr id="6147" name="Rectangle 5"/>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dirty="0">
                <a:latin typeface="Arial" charset="0"/>
                <a:cs typeface="Arial" charset="0"/>
              </a:rPr>
              <a:t>Welcome to Amateur Radio (1 hour)</a:t>
            </a:r>
          </a:p>
          <a:p>
            <a:pPr marL="342900" indent="-342900">
              <a:lnSpc>
                <a:spcPct val="90000"/>
              </a:lnSpc>
              <a:spcBef>
                <a:spcPct val="20000"/>
              </a:spcBef>
              <a:buFontTx/>
              <a:buChar char="•"/>
            </a:pPr>
            <a:r>
              <a:rPr lang="en-US" dirty="0">
                <a:latin typeface="Arial" charset="0"/>
                <a:cs typeface="Arial" charset="0"/>
              </a:rPr>
              <a:t>Radio and Signal Fundamentals </a:t>
            </a:r>
            <a:r>
              <a:rPr lang="en-US" dirty="0" smtClean="0">
                <a:latin typeface="Arial" charset="0"/>
                <a:cs typeface="Arial" charset="0"/>
              </a:rPr>
              <a:t>(1 </a:t>
            </a:r>
            <a:r>
              <a:rPr lang="en-US" dirty="0">
                <a:latin typeface="Arial" charset="0"/>
                <a:cs typeface="Arial" charset="0"/>
              </a:rPr>
              <a:t>hours)</a:t>
            </a:r>
          </a:p>
          <a:p>
            <a:pPr marL="342900" indent="-342900">
              <a:lnSpc>
                <a:spcPct val="90000"/>
              </a:lnSpc>
              <a:spcBef>
                <a:spcPct val="20000"/>
              </a:spcBef>
              <a:buFontTx/>
              <a:buChar char="•"/>
            </a:pPr>
            <a:r>
              <a:rPr lang="en-US" dirty="0">
                <a:latin typeface="Arial" charset="0"/>
                <a:cs typeface="Arial" charset="0"/>
              </a:rPr>
              <a:t>Electricity, Components, and Circuits </a:t>
            </a:r>
            <a:r>
              <a:rPr lang="en-US" dirty="0" smtClean="0">
                <a:latin typeface="Arial" charset="0"/>
                <a:cs typeface="Arial" charset="0"/>
              </a:rPr>
              <a:t>(4 </a:t>
            </a:r>
            <a:r>
              <a:rPr lang="en-US" dirty="0">
                <a:latin typeface="Arial" charset="0"/>
                <a:cs typeface="Arial" charset="0"/>
              </a:rPr>
              <a:t>hours)</a:t>
            </a:r>
          </a:p>
          <a:p>
            <a:pPr marL="342900" indent="-342900">
              <a:lnSpc>
                <a:spcPct val="90000"/>
              </a:lnSpc>
              <a:spcBef>
                <a:spcPct val="20000"/>
              </a:spcBef>
              <a:buFontTx/>
              <a:buChar char="•"/>
            </a:pPr>
            <a:r>
              <a:rPr lang="en-US" dirty="0">
                <a:latin typeface="Arial" charset="0"/>
                <a:cs typeface="Arial" charset="0"/>
              </a:rPr>
              <a:t>Propagation, Antennas, and Feed Lines           </a:t>
            </a:r>
            <a:r>
              <a:rPr lang="en-US" dirty="0" smtClean="0">
                <a:latin typeface="Arial" charset="0"/>
                <a:cs typeface="Arial" charset="0"/>
              </a:rPr>
              <a:t>(4 </a:t>
            </a:r>
            <a:r>
              <a:rPr lang="en-US" dirty="0">
                <a:latin typeface="Arial" charset="0"/>
                <a:cs typeface="Arial" charset="0"/>
              </a:rPr>
              <a:t>hours)</a:t>
            </a:r>
          </a:p>
          <a:p>
            <a:pPr marL="342900" indent="-342900">
              <a:lnSpc>
                <a:spcPct val="90000"/>
              </a:lnSpc>
              <a:spcBef>
                <a:spcPct val="20000"/>
              </a:spcBef>
              <a:buFontTx/>
              <a:buChar char="•"/>
            </a:pPr>
            <a:endParaRPr lang="en-US" sz="2800" dirty="0"/>
          </a:p>
        </p:txBody>
      </p:sp>
      <p:sp>
        <p:nvSpPr>
          <p:cNvPr id="6148" name="Rectangle 6"/>
          <p:cNvSpPr>
            <a:spLocks noChangeArrowheads="1"/>
          </p:cNvSpPr>
          <p:nvPr/>
        </p:nvSpPr>
        <p:spPr bwMode="auto">
          <a:xfrm>
            <a:off x="46482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dirty="0">
                <a:latin typeface="Arial" charset="0"/>
                <a:cs typeface="Arial" charset="0"/>
              </a:rPr>
              <a:t>Amateur Radio Equipment </a:t>
            </a:r>
            <a:r>
              <a:rPr lang="en-US" dirty="0" smtClean="0">
                <a:latin typeface="Arial" charset="0"/>
                <a:cs typeface="Arial" charset="0"/>
              </a:rPr>
              <a:t>(2 </a:t>
            </a:r>
            <a:r>
              <a:rPr lang="en-US" dirty="0">
                <a:latin typeface="Arial" charset="0"/>
                <a:cs typeface="Arial" charset="0"/>
              </a:rPr>
              <a:t>hours)</a:t>
            </a:r>
          </a:p>
          <a:p>
            <a:pPr marL="342900" indent="-342900">
              <a:lnSpc>
                <a:spcPct val="90000"/>
              </a:lnSpc>
              <a:spcBef>
                <a:spcPct val="20000"/>
              </a:spcBef>
              <a:buFontTx/>
              <a:buChar char="•"/>
            </a:pPr>
            <a:r>
              <a:rPr lang="en-US" dirty="0">
                <a:latin typeface="Arial" charset="0"/>
                <a:cs typeface="Arial" charset="0"/>
              </a:rPr>
              <a:t>Communicating with Other Hams </a:t>
            </a:r>
            <a:r>
              <a:rPr lang="en-US" dirty="0" smtClean="0">
                <a:latin typeface="Arial" charset="0"/>
                <a:cs typeface="Arial" charset="0"/>
              </a:rPr>
              <a:t>(3 </a:t>
            </a:r>
            <a:r>
              <a:rPr lang="en-US" dirty="0">
                <a:latin typeface="Arial" charset="0"/>
                <a:cs typeface="Arial" charset="0"/>
              </a:rPr>
              <a:t>hours)</a:t>
            </a:r>
          </a:p>
          <a:p>
            <a:pPr marL="342900" indent="-342900">
              <a:lnSpc>
                <a:spcPct val="90000"/>
              </a:lnSpc>
              <a:spcBef>
                <a:spcPct val="20000"/>
              </a:spcBef>
              <a:buFontTx/>
              <a:buChar char="•"/>
            </a:pPr>
            <a:r>
              <a:rPr lang="en-US" dirty="0">
                <a:latin typeface="Arial" charset="0"/>
                <a:cs typeface="Arial" charset="0"/>
              </a:rPr>
              <a:t>Licensing Regulations </a:t>
            </a:r>
            <a:r>
              <a:rPr lang="en-US" dirty="0" smtClean="0">
                <a:latin typeface="Arial" charset="0"/>
                <a:cs typeface="Arial" charset="0"/>
              </a:rPr>
              <a:t>(3 </a:t>
            </a:r>
            <a:r>
              <a:rPr lang="en-US" dirty="0">
                <a:latin typeface="Arial" charset="0"/>
                <a:cs typeface="Arial" charset="0"/>
              </a:rPr>
              <a:t>hours)</a:t>
            </a:r>
          </a:p>
          <a:p>
            <a:pPr marL="342900" indent="-342900">
              <a:lnSpc>
                <a:spcPct val="90000"/>
              </a:lnSpc>
              <a:spcBef>
                <a:spcPct val="20000"/>
              </a:spcBef>
              <a:buFontTx/>
              <a:buChar char="•"/>
            </a:pPr>
            <a:r>
              <a:rPr lang="en-US" dirty="0">
                <a:latin typeface="Arial" charset="0"/>
                <a:cs typeface="Arial" charset="0"/>
              </a:rPr>
              <a:t>Operating Regulations </a:t>
            </a:r>
            <a:r>
              <a:rPr lang="en-US" dirty="0" smtClean="0">
                <a:latin typeface="Arial" charset="0"/>
                <a:cs typeface="Arial" charset="0"/>
              </a:rPr>
              <a:t>(1 </a:t>
            </a:r>
            <a:r>
              <a:rPr lang="en-US" dirty="0">
                <a:latin typeface="Arial" charset="0"/>
                <a:cs typeface="Arial" charset="0"/>
              </a:rPr>
              <a:t>hours)</a:t>
            </a:r>
          </a:p>
          <a:p>
            <a:pPr marL="342900" indent="-342900">
              <a:lnSpc>
                <a:spcPct val="90000"/>
              </a:lnSpc>
              <a:spcBef>
                <a:spcPct val="20000"/>
              </a:spcBef>
              <a:buFontTx/>
              <a:buChar char="•"/>
            </a:pPr>
            <a:r>
              <a:rPr lang="en-US" dirty="0">
                <a:latin typeface="Arial" charset="0"/>
                <a:cs typeface="Arial" charset="0"/>
              </a:rPr>
              <a:t>Safety </a:t>
            </a:r>
            <a:r>
              <a:rPr lang="en-US" dirty="0" smtClean="0">
                <a:latin typeface="Arial" charset="0"/>
                <a:cs typeface="Arial" charset="0"/>
              </a:rPr>
              <a:t>(1 </a:t>
            </a:r>
            <a:r>
              <a:rPr lang="en-US" dirty="0">
                <a:latin typeface="Arial" charset="0"/>
                <a:cs typeface="Arial" charset="0"/>
              </a:rPr>
              <a:t>hours)</a:t>
            </a:r>
          </a:p>
        </p:txBody>
      </p:sp>
    </p:spTree>
    <p:extLst>
      <p:ext uri="{BB962C8B-B14F-4D97-AF65-F5344CB8AC3E}">
        <p14:creationId xmlns:p14="http://schemas.microsoft.com/office/powerpoint/2010/main" val="2402601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Expectations</a:t>
            </a:r>
          </a:p>
        </p:txBody>
      </p:sp>
      <p:sp>
        <p:nvSpPr>
          <p:cNvPr id="7171"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t>Class will start and end on time.</a:t>
            </a:r>
          </a:p>
          <a:p>
            <a:pPr marL="342900" indent="-342900">
              <a:spcBef>
                <a:spcPct val="20000"/>
              </a:spcBef>
              <a:buFontTx/>
              <a:buChar char="•"/>
            </a:pPr>
            <a:r>
              <a:rPr lang="en-US" sz="2800"/>
              <a:t>Instructor will be prepared to teach.</a:t>
            </a:r>
          </a:p>
          <a:p>
            <a:pPr marL="342900" indent="-342900">
              <a:spcBef>
                <a:spcPct val="20000"/>
              </a:spcBef>
              <a:buFontTx/>
              <a:buChar char="•"/>
            </a:pPr>
            <a:r>
              <a:rPr lang="en-US" sz="2800"/>
              <a:t>Students are expected to read assigned material before each class session and be prepared to learn.</a:t>
            </a:r>
          </a:p>
          <a:p>
            <a:pPr marL="342900" indent="-342900">
              <a:spcBef>
                <a:spcPct val="20000"/>
              </a:spcBef>
              <a:buFontTx/>
              <a:buChar char="•"/>
            </a:pPr>
            <a:r>
              <a:rPr lang="en-US" sz="2800"/>
              <a:t>Ham radio is not a spectator sport. Active participation during class discussions is vital to success in obtaining your Technician Class License (ticket).</a:t>
            </a:r>
          </a:p>
          <a:p>
            <a:pPr marL="342900" indent="-342900">
              <a:spcBef>
                <a:spcPct val="20000"/>
              </a:spcBef>
              <a:buFontTx/>
              <a:buChar char="•"/>
            </a:pPr>
            <a:endParaRPr lang="en-US" sz="2800"/>
          </a:p>
        </p:txBody>
      </p:sp>
    </p:spTree>
    <p:extLst>
      <p:ext uri="{BB962C8B-B14F-4D97-AF65-F5344CB8AC3E}">
        <p14:creationId xmlns:p14="http://schemas.microsoft.com/office/powerpoint/2010/main" val="22450655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Let’s Get Started</a:t>
            </a:r>
          </a:p>
        </p:txBody>
      </p:sp>
      <p:sp>
        <p:nvSpPr>
          <p:cNvPr id="819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Our goal during this class is for each of you to achieve the Technician Class Amateur Radio License!</a:t>
            </a:r>
          </a:p>
          <a:p>
            <a:pPr marL="742950" lvl="1" indent="-285750">
              <a:spcBef>
                <a:spcPct val="20000"/>
              </a:spcBef>
              <a:buFontTx/>
              <a:buChar char="–"/>
            </a:pPr>
            <a:r>
              <a:rPr lang="en-US" sz="2800"/>
              <a:t>The license will authorize you to operate an Amateur Radio (Ham Radio) transmitter.</a:t>
            </a:r>
          </a:p>
          <a:p>
            <a:pPr marL="342900" indent="-342900">
              <a:spcBef>
                <a:spcPct val="20000"/>
              </a:spcBef>
              <a:buFontTx/>
              <a:buChar char="•"/>
            </a:pPr>
            <a:endParaRPr lang="en-US" sz="3200"/>
          </a:p>
        </p:txBody>
      </p:sp>
    </p:spTree>
    <p:extLst>
      <p:ext uri="{BB962C8B-B14F-4D97-AF65-F5344CB8AC3E}">
        <p14:creationId xmlns:p14="http://schemas.microsoft.com/office/powerpoint/2010/main" val="21481967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What is Amateur Radio?</a:t>
            </a:r>
          </a:p>
        </p:txBody>
      </p:sp>
      <p:sp>
        <p:nvSpPr>
          <p:cNvPr id="921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a:t>Amateur (or Ham) Radio is a personal radio service authorized by the Federal Communications Commission (FCC).</a:t>
            </a:r>
          </a:p>
          <a:p>
            <a:pPr marL="742950" lvl="1" indent="-285750">
              <a:lnSpc>
                <a:spcPct val="90000"/>
              </a:lnSpc>
              <a:spcBef>
                <a:spcPct val="20000"/>
              </a:spcBef>
              <a:buFontTx/>
              <a:buChar char="–"/>
            </a:pPr>
            <a:r>
              <a:rPr lang="en-US" sz="2000"/>
              <a:t>To encourage the advancement of the art and science of radio.</a:t>
            </a:r>
          </a:p>
          <a:p>
            <a:pPr marL="742950" lvl="1" indent="-285750">
              <a:lnSpc>
                <a:spcPct val="90000"/>
              </a:lnSpc>
              <a:spcBef>
                <a:spcPct val="20000"/>
              </a:spcBef>
              <a:buFontTx/>
              <a:buChar char="–"/>
            </a:pPr>
            <a:r>
              <a:rPr lang="en-US" sz="2000"/>
              <a:t>To promote the development of an emergency communication capability to assist communities when needed.</a:t>
            </a:r>
          </a:p>
          <a:p>
            <a:pPr marL="742950" lvl="1" indent="-285750">
              <a:lnSpc>
                <a:spcPct val="90000"/>
              </a:lnSpc>
              <a:spcBef>
                <a:spcPct val="20000"/>
              </a:spcBef>
              <a:buFontTx/>
              <a:buChar char="–"/>
            </a:pPr>
            <a:r>
              <a:rPr lang="en-US" sz="2000"/>
              <a:t>To develop a pool of trained radio operators.</a:t>
            </a:r>
          </a:p>
          <a:p>
            <a:pPr marL="742950" lvl="1" indent="-285750">
              <a:lnSpc>
                <a:spcPct val="90000"/>
              </a:lnSpc>
              <a:spcBef>
                <a:spcPct val="20000"/>
              </a:spcBef>
              <a:buFontTx/>
              <a:buChar char="–"/>
            </a:pPr>
            <a:r>
              <a:rPr lang="en-US" sz="2000"/>
              <a:t>To promote international good will by connecting private citizens in countries around the globe.</a:t>
            </a:r>
          </a:p>
          <a:p>
            <a:pPr marL="342900" indent="-342900">
              <a:lnSpc>
                <a:spcPct val="90000"/>
              </a:lnSpc>
              <a:spcBef>
                <a:spcPct val="20000"/>
              </a:spcBef>
              <a:buFontTx/>
              <a:buChar char="•"/>
            </a:pPr>
            <a:r>
              <a:rPr lang="en-US"/>
              <a:t>Through ham radio, you will become an ambassador for your community and your country.</a:t>
            </a:r>
          </a:p>
        </p:txBody>
      </p:sp>
    </p:spTree>
    <p:extLst>
      <p:ext uri="{BB962C8B-B14F-4D97-AF65-F5344CB8AC3E}">
        <p14:creationId xmlns:p14="http://schemas.microsoft.com/office/powerpoint/2010/main" val="26989225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What Do Hams Do?</a:t>
            </a:r>
          </a:p>
        </p:txBody>
      </p:sp>
      <p:sp>
        <p:nvSpPr>
          <p:cNvPr id="10243" name="Rectangle 5"/>
          <p:cNvSpPr>
            <a:spLocks noChangeArrowheads="1"/>
          </p:cNvSpPr>
          <p:nvPr/>
        </p:nvSpPr>
        <p:spPr bwMode="auto">
          <a:xfrm>
            <a:off x="2133600" y="1600200"/>
            <a:ext cx="4648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t>Communicate</a:t>
            </a:r>
          </a:p>
          <a:p>
            <a:pPr marL="342900" indent="-342900">
              <a:spcBef>
                <a:spcPct val="20000"/>
              </a:spcBef>
              <a:buFontTx/>
              <a:buChar char="•"/>
            </a:pPr>
            <a:r>
              <a:rPr lang="en-US" sz="3200"/>
              <a:t>Participate</a:t>
            </a:r>
          </a:p>
          <a:p>
            <a:pPr marL="342900" indent="-342900">
              <a:spcBef>
                <a:spcPct val="20000"/>
              </a:spcBef>
              <a:buFontTx/>
              <a:buChar char="•"/>
            </a:pPr>
            <a:r>
              <a:rPr lang="en-US" sz="3200"/>
              <a:t>Experiment</a:t>
            </a:r>
          </a:p>
          <a:p>
            <a:pPr marL="342900" indent="-342900">
              <a:spcBef>
                <a:spcPct val="20000"/>
              </a:spcBef>
              <a:buFontTx/>
              <a:buChar char="•"/>
            </a:pPr>
            <a:r>
              <a:rPr lang="en-US" sz="3200"/>
              <a:t>Build</a:t>
            </a:r>
          </a:p>
          <a:p>
            <a:pPr marL="342900" indent="-342900">
              <a:spcBef>
                <a:spcPct val="20000"/>
              </a:spcBef>
              <a:buFontTx/>
              <a:buChar char="•"/>
            </a:pPr>
            <a:r>
              <a:rPr lang="en-US" sz="3200"/>
              <a:t>Compete</a:t>
            </a:r>
          </a:p>
          <a:p>
            <a:pPr marL="342900" indent="-342900">
              <a:spcBef>
                <a:spcPct val="20000"/>
              </a:spcBef>
              <a:buFontTx/>
              <a:buChar char="•"/>
            </a:pPr>
            <a:r>
              <a:rPr lang="en-US" sz="3200"/>
              <a:t>Serve their communities</a:t>
            </a:r>
          </a:p>
          <a:p>
            <a:pPr marL="342900" indent="-342900">
              <a:spcBef>
                <a:spcPct val="20000"/>
              </a:spcBef>
              <a:buFontTx/>
              <a:buChar char="•"/>
            </a:pPr>
            <a:r>
              <a:rPr lang="en-US" sz="3200"/>
              <a:t>Life-long learning</a:t>
            </a:r>
          </a:p>
        </p:txBody>
      </p:sp>
    </p:spTree>
    <p:extLst>
      <p:ext uri="{BB962C8B-B14F-4D97-AF65-F5344CB8AC3E}">
        <p14:creationId xmlns:p14="http://schemas.microsoft.com/office/powerpoint/2010/main" val="1612769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t>What Makes Ham Radio Different?</a:t>
            </a:r>
          </a:p>
        </p:txBody>
      </p:sp>
      <p:sp>
        <p:nvSpPr>
          <p:cNvPr id="1126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a:t>There are many unlicensed radio services available.</a:t>
            </a:r>
          </a:p>
          <a:p>
            <a:pPr marL="342900" indent="-342900">
              <a:lnSpc>
                <a:spcPct val="90000"/>
              </a:lnSpc>
              <a:spcBef>
                <a:spcPct val="20000"/>
              </a:spcBef>
              <a:buFontTx/>
              <a:buChar char="•"/>
            </a:pPr>
            <a:r>
              <a:rPr lang="en-US" sz="3200"/>
              <a:t>Ham radio is authorized:</a:t>
            </a:r>
          </a:p>
          <a:p>
            <a:pPr marL="742950" lvl="1" indent="-285750">
              <a:lnSpc>
                <a:spcPct val="90000"/>
              </a:lnSpc>
              <a:spcBef>
                <a:spcPct val="20000"/>
              </a:spcBef>
              <a:buFontTx/>
              <a:buChar char="–"/>
            </a:pPr>
            <a:r>
              <a:rPr lang="en-US" sz="2800"/>
              <a:t>Fewer restrictions.</a:t>
            </a:r>
          </a:p>
          <a:p>
            <a:pPr marL="742950" lvl="1" indent="-285750">
              <a:lnSpc>
                <a:spcPct val="90000"/>
              </a:lnSpc>
              <a:spcBef>
                <a:spcPct val="20000"/>
              </a:spcBef>
              <a:buFontTx/>
              <a:buChar char="–"/>
            </a:pPr>
            <a:r>
              <a:rPr lang="en-US" sz="2800"/>
              <a:t>More frequencies (channels or bands to utilize).</a:t>
            </a:r>
          </a:p>
          <a:p>
            <a:pPr marL="742950" lvl="1" indent="-285750">
              <a:lnSpc>
                <a:spcPct val="90000"/>
              </a:lnSpc>
              <a:spcBef>
                <a:spcPct val="20000"/>
              </a:spcBef>
              <a:buFontTx/>
              <a:buChar char="–"/>
            </a:pPr>
            <a:r>
              <a:rPr lang="en-US" sz="2800"/>
              <a:t>More power (to improve range and quality).</a:t>
            </a:r>
          </a:p>
          <a:p>
            <a:pPr marL="742950" lvl="1" indent="-285750">
              <a:lnSpc>
                <a:spcPct val="90000"/>
              </a:lnSpc>
              <a:spcBef>
                <a:spcPct val="20000"/>
              </a:spcBef>
              <a:buFontTx/>
              <a:buChar char="–"/>
            </a:pPr>
            <a:r>
              <a:rPr lang="en-US" sz="2800"/>
              <a:t>More ways to communicate.</a:t>
            </a:r>
          </a:p>
          <a:p>
            <a:pPr marL="742950" lvl="1" indent="-285750">
              <a:lnSpc>
                <a:spcPct val="90000"/>
              </a:lnSpc>
              <a:spcBef>
                <a:spcPct val="20000"/>
              </a:spcBef>
              <a:buFontTx/>
              <a:buChar char="–"/>
            </a:pPr>
            <a:r>
              <a:rPr lang="en-US" sz="2800"/>
              <a:t>It’s free to operate your radio.</a:t>
            </a:r>
          </a:p>
        </p:txBody>
      </p:sp>
    </p:spTree>
    <p:extLst>
      <p:ext uri="{BB962C8B-B14F-4D97-AF65-F5344CB8AC3E}">
        <p14:creationId xmlns:p14="http://schemas.microsoft.com/office/powerpoint/2010/main" val="26977804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1931</Words>
  <Application>Microsoft Office PowerPoint</Application>
  <PresentationFormat>On-screen Show (4:3)</PresentationFormat>
  <Paragraphs>111</Paragraphs>
  <Slides>12</Slides>
  <Notes>11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Ham Radio Technician Class Licensing Course Chapter 1 </vt:lpstr>
      <vt:lpstr>Larry Springer K6PJ Instructor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Montana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Ham Radio Technician Class Licensing Course Chapter 1</dc:title>
  <dc:creator>Larry</dc:creator>
  <cp:lastModifiedBy>Larry</cp:lastModifiedBy>
  <cp:revision>2</cp:revision>
  <dcterms:created xsi:type="dcterms:W3CDTF">2012-09-13T01:57:01Z</dcterms:created>
  <dcterms:modified xsi:type="dcterms:W3CDTF">2012-09-13T02:08:44Z</dcterms:modified>
</cp:coreProperties>
</file>