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83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907ACBB-4958-431D-942C-A160C925F244}" type="datetimeFigureOut">
              <a:rPr lang="en-US"/>
              <a:pPr>
                <a:defRPr/>
              </a:pPr>
              <a:t>10/30/2012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14144F6B-759C-444D-9C8C-2ACC67785308}" type="slidenum">
              <a:rPr lang="en-US"/>
              <a:pPr>
                <a:defRPr/>
              </a:pPr>
              <a:t>‹#›</a:t>
            </a:fld>
            <a:endParaRPr lang="en-US"/>
          </a:p>
        </p:txBody>
      </p:sp>
    </p:spTree>
    <p:extLst>
      <p:ext uri="{BB962C8B-B14F-4D97-AF65-F5344CB8AC3E}">
        <p14:creationId xmlns:p14="http://schemas.microsoft.com/office/powerpoint/2010/main" val="75797796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9D7CE57-7042-471E-9B7B-282EC0BCAD10}"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86B54D0E-5C5A-4A87-92D0-B3DEB7326C89}" type="slidenum">
              <a:rPr lang="en-US"/>
              <a:pPr fontAlgn="base">
                <a:spcBef>
                  <a:spcPct val="0"/>
                </a:spcBef>
                <a:spcAft>
                  <a:spcPct val="0"/>
                </a:spcAft>
              </a:pPr>
              <a:t>10</a:t>
            </a:fld>
            <a:endParaRPr lang="en-US"/>
          </a:p>
        </p:txBody>
      </p:sp>
      <p:sp>
        <p:nvSpPr>
          <p:cNvPr id="3584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Here you will break down and discuss the two components of RF exposure, field intensity and frequency.  Try to keep the discussion focused on the big picture, it is easy to get into details, charts and graphs, and using vocabulary of units that are very intimidating.  Keep the big picture, know in general terms want influences RF exposure, and how to limit the exposure.</a:t>
            </a:r>
          </a:p>
          <a:p>
            <a:pPr>
              <a:spcBef>
                <a:spcPct val="0"/>
              </a:spcBef>
            </a:pPr>
            <a:endParaRPr lang="en-US" smtClean="0"/>
          </a:p>
          <a:p>
            <a:pPr>
              <a:spcBef>
                <a:spcPct val="0"/>
              </a:spcBef>
            </a:pPr>
            <a:r>
              <a:rPr lang="en-US" smtClean="0"/>
              <a:t>It makes sense that the more power you transmit, the more potential there is for harmful RF exposure.  Assure the students that if they operate commercial, off-the-shelf equipment (which they probably will early in their ham radio careers) that the power levels are such that there will be little exposure danger. </a:t>
            </a:r>
          </a:p>
          <a:p>
            <a:pPr>
              <a:spcBef>
                <a:spcPct val="0"/>
              </a:spcBef>
            </a:pPr>
            <a:endParaRPr lang="en-US" smtClean="0"/>
          </a:p>
          <a:p>
            <a:pPr>
              <a:spcBef>
                <a:spcPct val="0"/>
              </a:spcBef>
            </a:pPr>
            <a:r>
              <a:rPr lang="en-US" smtClean="0"/>
              <a:t>Beam antennas focus the RF energy in desired directions, therefore standing close in the favored direction of the beam will increase the hazard.</a:t>
            </a:r>
          </a:p>
          <a:p>
            <a:pPr>
              <a:spcBef>
                <a:spcPct val="0"/>
              </a:spcBef>
            </a:pPr>
            <a:endParaRPr lang="en-US" smtClean="0"/>
          </a:p>
          <a:p>
            <a:pPr>
              <a:spcBef>
                <a:spcPct val="0"/>
              </a:spcBef>
            </a:pPr>
            <a:r>
              <a:rPr lang="en-US" smtClean="0"/>
              <a:t>Finally, spend some time talking about duty cycle…how much time the transmitter is at higher power levels while operating.</a:t>
            </a:r>
          </a:p>
          <a:p>
            <a:pPr>
              <a:spcBef>
                <a:spcPct val="0"/>
              </a:spcBef>
            </a:pPr>
            <a:endParaRPr lang="en-US" smtClean="0"/>
          </a:p>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6D1EFDA-3641-4B8D-87DD-85D3A4FCDB4E}" type="slidenum">
              <a:rPr lang="en-US"/>
              <a:pPr fontAlgn="base">
                <a:spcBef>
                  <a:spcPct val="0"/>
                </a:spcBef>
                <a:spcAft>
                  <a:spcPct val="0"/>
                </a:spcAft>
              </a:pPr>
              <a:t>11</a:t>
            </a:fld>
            <a:endParaRPr lang="en-US"/>
          </a:p>
        </p:txBody>
      </p:sp>
      <p:sp>
        <p:nvSpPr>
          <p:cNvPr id="36867"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Power limits are there to protect against exposure.  Therefore if you have control of the antenna environment, you are allowed to run more power because you can take steps to limit exposure if required.</a:t>
            </a:r>
          </a:p>
          <a:p>
            <a:pPr>
              <a:spcBef>
                <a:spcPct val="0"/>
              </a:spcBef>
            </a:pPr>
            <a:endParaRPr lang="en-US" smtClean="0"/>
          </a:p>
          <a:p>
            <a:pPr>
              <a:spcBef>
                <a:spcPct val="0"/>
              </a:spcBef>
            </a:pPr>
            <a:r>
              <a:rPr lang="en-US" smtClean="0"/>
              <a:t>This is the example I use to explain the difference between controlled and uncontrolled environments and associated power restrictions.  Consider a 2-meter mobile installation with an external antenna mounted on the trunk lid.  RF exposure to the car’s occupant is mitigated by the metal in the car so that is not much of a concern.  When the car is traveling down the highway, there is little risk that someone can get near or touch the antenna while transmitting, so it is a controlled environment and higher power can be used.  If however, the car is parked in a crowded parking lot with lots of foot traffic, the operator is not assured that a pedestrian might not get close to the antenna, then this would be an uncontrolled environment and therefore allowable power levels is reduced.</a:t>
            </a:r>
          </a:p>
          <a:p>
            <a:pPr>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B4FF6DF-60C4-4FB8-9B21-BD19A56088C5}" type="slidenum">
              <a:rPr lang="en-US"/>
              <a:pPr fontAlgn="base">
                <a:spcBef>
                  <a:spcPct val="0"/>
                </a:spcBef>
                <a:spcAft>
                  <a:spcPct val="0"/>
                </a:spcAft>
              </a:pPr>
              <a:t>12</a:t>
            </a:fld>
            <a:endParaRPr lang="en-US"/>
          </a:p>
        </p:txBody>
      </p:sp>
      <p:sp>
        <p:nvSpPr>
          <p:cNvPr id="37891"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Basically some body parts act as antennas and when the wavelengths of the frequencies being used approximate the length of the body part exposed, risk increases.  Operators need to be aware of this connection and adjust power levels and exposure potential accordingly to mitigate the risk.</a:t>
            </a:r>
          </a:p>
          <a:p>
            <a:pPr>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25688EE0-3BC9-440B-8C1A-35E516BF8599}" type="slidenum">
              <a:rPr lang="en-US"/>
              <a:pPr fontAlgn="base">
                <a:spcBef>
                  <a:spcPct val="0"/>
                </a:spcBef>
                <a:spcAft>
                  <a:spcPct val="0"/>
                </a:spcAft>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1952B9E1-D2BC-4951-A8AB-313ABE3004BB}" type="slidenum">
              <a:rPr lang="en-US"/>
              <a:pPr fontAlgn="base">
                <a:spcBef>
                  <a:spcPct val="0"/>
                </a:spcBef>
                <a:spcAft>
                  <a:spcPct val="0"/>
                </a:spcAft>
              </a:pPr>
              <a:t>14</a:t>
            </a:fld>
            <a:endParaRPr lang="en-US"/>
          </a:p>
        </p:txBody>
      </p:sp>
      <p:sp>
        <p:nvSpPr>
          <p:cNvPr id="3993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Note here, that FM, the mode most used by new hams, is 100% duty cycle.</a:t>
            </a:r>
          </a:p>
          <a:p>
            <a:pPr>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C395E777-2BC3-4D85-AA5F-74ADAC48F212}" type="slidenum">
              <a:rPr lang="en-US"/>
              <a:pPr fontAlgn="base">
                <a:spcBef>
                  <a:spcPct val="0"/>
                </a:spcBef>
                <a:spcAft>
                  <a:spcPct val="0"/>
                </a:spcAft>
              </a:pPr>
              <a:t>15</a:t>
            </a:fld>
            <a:endParaRPr lang="en-US"/>
          </a:p>
        </p:txBody>
      </p:sp>
      <p:sp>
        <p:nvSpPr>
          <p:cNvPr id="4096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C1AF5D1F-939D-4D65-ACB9-E0B38AED052B}" type="slidenum">
              <a:rPr lang="en-US"/>
              <a:pPr fontAlgn="base">
                <a:spcBef>
                  <a:spcPct val="0"/>
                </a:spcBef>
                <a:spcAft>
                  <a:spcPct val="0"/>
                </a:spcAft>
              </a:pPr>
              <a:t>16</a:t>
            </a:fld>
            <a:endParaRPr lang="en-US"/>
          </a:p>
        </p:txBody>
      </p:sp>
      <p:sp>
        <p:nvSpPr>
          <p:cNvPr id="26627"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Make sure that equipment in cars is securely fastened so that it will not move around and create a hazard.  Locate the controls of the equipment so that it does not present a hazard and distraction while driving.</a:t>
            </a:r>
          </a:p>
          <a:p>
            <a:pPr>
              <a:spcBef>
                <a:spcPct val="0"/>
              </a:spcBef>
            </a:pPr>
            <a:endParaRPr lang="en-US" smtClean="0"/>
          </a:p>
          <a:p>
            <a:pPr>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B1884E6-80B9-4F6B-8B52-ECB74C0ED4D9}" type="slidenum">
              <a:rPr lang="en-US"/>
              <a:pPr fontAlgn="base">
                <a:spcBef>
                  <a:spcPct val="0"/>
                </a:spcBef>
                <a:spcAft>
                  <a:spcPct val="0"/>
                </a:spcAft>
              </a:pPr>
              <a:t>17</a:t>
            </a:fld>
            <a:endParaRPr lang="en-US"/>
          </a:p>
        </p:txBody>
      </p:sp>
      <p:sp>
        <p:nvSpPr>
          <p:cNvPr id="27651"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Antennas generally need to be clear of obstacles and as high as practical.  However, some common sense needs to be exercised to prevent antennas from becoming a safety hazard.  Particular attention needs to be given to power lines and structure attachment points.</a:t>
            </a:r>
          </a:p>
          <a:p>
            <a:pPr>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39426F7-408C-4872-9700-A5C9F62CD710}" type="slidenum">
              <a:rPr lang="en-US"/>
              <a:pPr fontAlgn="base">
                <a:spcBef>
                  <a:spcPct val="0"/>
                </a:spcBef>
                <a:spcAft>
                  <a:spcPct val="0"/>
                </a:spcAft>
              </a:pPr>
              <a:t>18</a:t>
            </a:fld>
            <a:endParaRPr lang="en-US"/>
          </a:p>
        </p:txBody>
      </p:sp>
      <p:sp>
        <p:nvSpPr>
          <p:cNvPr id="2867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Finally go over some precautions and safety considerations that must be taken if the students will be doing tower work.  Most students will not be installing towers early in their ham careers, but they should be aware that special precautions should be taken and where they can review that information in the future.</a:t>
            </a:r>
          </a:p>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E3A8A375-6F9C-401B-BABA-A6E02B93B00A}"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6C70D27-CDB7-4837-9A74-FA570FC9FCE8}" type="slidenum">
              <a:rPr lang="en-US"/>
              <a:pPr fontAlgn="base">
                <a:spcBef>
                  <a:spcPct val="0"/>
                </a:spcBef>
                <a:spcAft>
                  <a:spcPct val="0"/>
                </a:spcAft>
              </a:pPr>
              <a:t>3</a:t>
            </a:fld>
            <a:endParaRPr lang="en-US"/>
          </a:p>
        </p:txBody>
      </p:sp>
      <p:sp>
        <p:nvSpPr>
          <p:cNvPr id="3379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Point out that since most modern equipment runs off of 12 volts, there are still dangerous levels of current, particularly in power supplies that convert 120 volts AC to 12 volt DC. The students still need to be cautious and vigilant around current.</a:t>
            </a:r>
          </a:p>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32ABFC53-553F-4C17-BC9F-94018CB6A4D7}" type="slidenum">
              <a:rPr lang="en-US"/>
              <a:pPr fontAlgn="base">
                <a:spcBef>
                  <a:spcPct val="0"/>
                </a:spcBef>
                <a:spcAft>
                  <a:spcPct val="0"/>
                </a:spcAft>
              </a:pPr>
              <a:t>4</a:t>
            </a:fld>
            <a:endParaRPr lang="en-US"/>
          </a:p>
        </p:txBody>
      </p:sp>
      <p:sp>
        <p:nvSpPr>
          <p:cNvPr id="3481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 bottom line is use some common sense and avoid direct contact with current.  Dangling hands, insulating shoes, knowing how components work and store energy are all good things to know and review when working inside equipment that is powered.  Not the mention the damage that the operator can cause to equipment by probing around and shorting out parts of the circuit not intended to handle the level of current.  Spend some time talking about battery safety.  The current capacities of today’s batteries makes even more important to avoid short circuiting batteries.</a:t>
            </a:r>
          </a:p>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B048968-F595-4C95-B773-752866CE1256}" type="slidenum">
              <a:rPr lang="en-US"/>
              <a:pPr fontAlgn="base">
                <a:spcBef>
                  <a:spcPct val="0"/>
                </a:spcBef>
                <a:spcAft>
                  <a:spcPct val="0"/>
                </a:spcAft>
              </a:pPr>
              <a:t>5</a:t>
            </a:fld>
            <a:endParaRPr lang="en-US"/>
          </a:p>
        </p:txBody>
      </p:sp>
      <p:sp>
        <p:nvSpPr>
          <p:cNvPr id="35843"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The bottom line is use some common sense and avoid direct contact with current.  Dangling hands, insulating shoes, knowing how components work and store energy are all good things to know and review when working inside equipment that is powered.  Not the mention the damage that the operator can cause to equipment by probing around and shorting out parts of the circuit not intended to handle the level of current.  Spend some time talking about battery safety.  The current capacities of today’s batteries makes even more important to avoid short circuiting batteries.</a:t>
            </a:r>
          </a:p>
          <a:p>
            <a:pPr>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D2C771E9-03E2-4517-AF7B-46C996EDA7DB}"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099AABD-DD50-4BE5-A46C-A1B00C53C581}" type="slidenum">
              <a:rPr lang="en-US"/>
              <a:pPr fontAlgn="base">
                <a:spcBef>
                  <a:spcPct val="0"/>
                </a:spcBef>
                <a:spcAft>
                  <a:spcPct val="0"/>
                </a:spcAft>
              </a:pPr>
              <a:t>7</a:t>
            </a:fld>
            <a:endParaRPr lang="en-US"/>
          </a:p>
        </p:txBody>
      </p:sp>
      <p:sp>
        <p:nvSpPr>
          <p:cNvPr id="37891"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It would be a good idea to show the students a properly wired 3-prong plug using proper color code wiring.</a:t>
            </a:r>
          </a:p>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9947918-0517-4689-B179-6BCFEE0264EA}" type="slidenum">
              <a:rPr lang="en-US"/>
              <a:pPr fontAlgn="base">
                <a:spcBef>
                  <a:spcPct val="0"/>
                </a:spcBef>
                <a:spcAft>
                  <a:spcPct val="0"/>
                </a:spcAft>
              </a:pPr>
              <a:t>8</a:t>
            </a:fld>
            <a:endParaRPr lang="en-US"/>
          </a:p>
        </p:txBody>
      </p:sp>
      <p:sp>
        <p:nvSpPr>
          <p:cNvPr id="38915"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Students should take precautions to mitigate the potential of lightning strikes but they should also be assured that their antennas pose no more of a risk than the trees and other tall structures in the area.  Have on hand a lightning arrestor to show the students.  Point out that lightning arrestors do not provide absolute protection form a strike.  It is a good habit to disconnect antennas when the equipment is not in use.  Many people forget that telephone lines and telephone poles are nice lightning rods and can be a source of lightning strikes that can take out equipment.  Phone lines connected to computers provide a source for lightning to enter the home and other equipment connected to the household wiring.</a:t>
            </a:r>
          </a:p>
          <a:p>
            <a:pPr>
              <a:spcBef>
                <a:spcPct val="0"/>
              </a:spcBef>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A8C2255D-21CD-4155-A013-5D43A538FE8D}" type="slidenum">
              <a:rPr lang="en-US"/>
              <a:pPr fontAlgn="base">
                <a:spcBef>
                  <a:spcPct val="0"/>
                </a:spcBef>
                <a:spcAft>
                  <a:spcPct val="0"/>
                </a:spcAft>
              </a:pPr>
              <a:t>9</a:t>
            </a:fld>
            <a:endParaRPr lang="en-US"/>
          </a:p>
        </p:txBody>
      </p:sp>
      <p:sp>
        <p:nvSpPr>
          <p:cNvPr id="34819"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2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smtClean="0"/>
              <a:t>Point out to the students that RF exposure can cause harm, particularly heating of body tissues (much like happens in a microwave oven but to a far lesser extent), BUT, with simple precautions, the potential of harm is very small.  It sounds stupid, but articulate a simple rule, don’t stand near an antenna, don’t touch an antenna, don’t put an antenna in your mouth when the transmitter is on.</a:t>
            </a:r>
          </a:p>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490E87E-C5C5-4632-8954-DECE6F06F3B1}" type="datetimeFigureOut">
              <a:rPr lang="en-US"/>
              <a:pPr>
                <a:defRPr/>
              </a:pPr>
              <a:t>10/30/2012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90BF4C-4F56-4E9A-85B7-60A1BA584722}" type="slidenum">
              <a:rPr lang="en-US"/>
              <a:pPr>
                <a:defRPr/>
              </a:pPr>
              <a:t>‹#›</a:t>
            </a:fld>
            <a:endParaRPr lang="en-US"/>
          </a:p>
        </p:txBody>
      </p:sp>
    </p:spTree>
    <p:extLst>
      <p:ext uri="{BB962C8B-B14F-4D97-AF65-F5344CB8AC3E}">
        <p14:creationId xmlns:p14="http://schemas.microsoft.com/office/powerpoint/2010/main" val="781618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7DAF77C-B683-4337-B381-81236643DC86}" type="datetimeFigureOut">
              <a:rPr lang="en-US"/>
              <a:pPr>
                <a:defRPr/>
              </a:pPr>
              <a:t>10/30/2012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99A6819-3548-44FD-8B68-710FE0569662}" type="slidenum">
              <a:rPr lang="en-US"/>
              <a:pPr>
                <a:defRPr/>
              </a:pPr>
              <a:t>‹#›</a:t>
            </a:fld>
            <a:endParaRPr lang="en-US"/>
          </a:p>
        </p:txBody>
      </p:sp>
    </p:spTree>
    <p:extLst>
      <p:ext uri="{BB962C8B-B14F-4D97-AF65-F5344CB8AC3E}">
        <p14:creationId xmlns:p14="http://schemas.microsoft.com/office/powerpoint/2010/main" val="4197085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E29716-41E6-4C30-A4FB-FFED6157D740}" type="datetimeFigureOut">
              <a:rPr lang="en-US"/>
              <a:pPr>
                <a:defRPr/>
              </a:pPr>
              <a:t>10/30/2012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628063-A3D6-46AC-9DA9-F04054117887}" type="slidenum">
              <a:rPr lang="en-US"/>
              <a:pPr>
                <a:defRPr/>
              </a:pPr>
              <a:t>‹#›</a:t>
            </a:fld>
            <a:endParaRPr lang="en-US"/>
          </a:p>
        </p:txBody>
      </p:sp>
    </p:spTree>
    <p:extLst>
      <p:ext uri="{BB962C8B-B14F-4D97-AF65-F5344CB8AC3E}">
        <p14:creationId xmlns:p14="http://schemas.microsoft.com/office/powerpoint/2010/main" val="212341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B047D36-1A59-4B91-960A-4049BE6CE273}" type="datetimeFigureOut">
              <a:rPr lang="en-US"/>
              <a:pPr>
                <a:defRPr/>
              </a:pPr>
              <a:t>10/30/2012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37FE5F-FE3D-43D7-A669-53451964D5B4}" type="slidenum">
              <a:rPr lang="en-US"/>
              <a:pPr>
                <a:defRPr/>
              </a:pPr>
              <a:t>‹#›</a:t>
            </a:fld>
            <a:endParaRPr lang="en-US"/>
          </a:p>
        </p:txBody>
      </p:sp>
    </p:spTree>
    <p:extLst>
      <p:ext uri="{BB962C8B-B14F-4D97-AF65-F5344CB8AC3E}">
        <p14:creationId xmlns:p14="http://schemas.microsoft.com/office/powerpoint/2010/main" val="580149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3E75821-E7AC-4B8E-9BEF-BAF3A2916117}" type="datetimeFigureOut">
              <a:rPr lang="en-US"/>
              <a:pPr>
                <a:defRPr/>
              </a:pPr>
              <a:t>10/30/2012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EA503C9-5D59-4BF7-8448-4195DAF2407B}" type="slidenum">
              <a:rPr lang="en-US"/>
              <a:pPr>
                <a:defRPr/>
              </a:pPr>
              <a:t>‹#›</a:t>
            </a:fld>
            <a:endParaRPr lang="en-US"/>
          </a:p>
        </p:txBody>
      </p:sp>
    </p:spTree>
    <p:extLst>
      <p:ext uri="{BB962C8B-B14F-4D97-AF65-F5344CB8AC3E}">
        <p14:creationId xmlns:p14="http://schemas.microsoft.com/office/powerpoint/2010/main" val="2470164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41A775D-0939-4085-8FEF-58189DA0D814}" type="datetimeFigureOut">
              <a:rPr lang="en-US"/>
              <a:pPr>
                <a:defRPr/>
              </a:pPr>
              <a:t>10/30/2012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49AD68-68EE-49AD-9C9D-E588F5322464}" type="slidenum">
              <a:rPr lang="en-US"/>
              <a:pPr>
                <a:defRPr/>
              </a:pPr>
              <a:t>‹#›</a:t>
            </a:fld>
            <a:endParaRPr lang="en-US"/>
          </a:p>
        </p:txBody>
      </p:sp>
    </p:spTree>
    <p:extLst>
      <p:ext uri="{BB962C8B-B14F-4D97-AF65-F5344CB8AC3E}">
        <p14:creationId xmlns:p14="http://schemas.microsoft.com/office/powerpoint/2010/main" val="4043181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842A10E-B1C8-4581-A68F-2656DAEBFFD2}" type="datetimeFigureOut">
              <a:rPr lang="en-US"/>
              <a:pPr>
                <a:defRPr/>
              </a:pPr>
              <a:t>10/30/2012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0070ACE-2C4C-412B-9D43-B008A5021FAC}" type="slidenum">
              <a:rPr lang="en-US"/>
              <a:pPr>
                <a:defRPr/>
              </a:pPr>
              <a:t>‹#›</a:t>
            </a:fld>
            <a:endParaRPr lang="en-US"/>
          </a:p>
        </p:txBody>
      </p:sp>
    </p:spTree>
    <p:extLst>
      <p:ext uri="{BB962C8B-B14F-4D97-AF65-F5344CB8AC3E}">
        <p14:creationId xmlns:p14="http://schemas.microsoft.com/office/powerpoint/2010/main" val="2169001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0C1C51E-A1D5-43FF-9EA5-CA0A50BC82CD}" type="datetimeFigureOut">
              <a:rPr lang="en-US"/>
              <a:pPr>
                <a:defRPr/>
              </a:pPr>
              <a:t>10/30/2012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2546BF1-AAB7-4CA8-A902-D7B99B9E0981}" type="slidenum">
              <a:rPr lang="en-US"/>
              <a:pPr>
                <a:defRPr/>
              </a:pPr>
              <a:t>‹#›</a:t>
            </a:fld>
            <a:endParaRPr lang="en-US"/>
          </a:p>
        </p:txBody>
      </p:sp>
    </p:spTree>
    <p:extLst>
      <p:ext uri="{BB962C8B-B14F-4D97-AF65-F5344CB8AC3E}">
        <p14:creationId xmlns:p14="http://schemas.microsoft.com/office/powerpoint/2010/main" val="2737841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B4849AC-57FF-4075-8809-6E126574DF1F}" type="datetimeFigureOut">
              <a:rPr lang="en-US"/>
              <a:pPr>
                <a:defRPr/>
              </a:pPr>
              <a:t>10/30/2012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5EE9042-EEF2-42BC-BD53-C28D3D5D19E2}" type="slidenum">
              <a:rPr lang="en-US"/>
              <a:pPr>
                <a:defRPr/>
              </a:pPr>
              <a:t>‹#›</a:t>
            </a:fld>
            <a:endParaRPr lang="en-US"/>
          </a:p>
        </p:txBody>
      </p:sp>
    </p:spTree>
    <p:extLst>
      <p:ext uri="{BB962C8B-B14F-4D97-AF65-F5344CB8AC3E}">
        <p14:creationId xmlns:p14="http://schemas.microsoft.com/office/powerpoint/2010/main" val="4191613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1BD52A5-4827-4DAC-9664-1EA20C5EBFF8}" type="datetimeFigureOut">
              <a:rPr lang="en-US"/>
              <a:pPr>
                <a:defRPr/>
              </a:pPr>
              <a:t>10/30/2012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4CD63C8-1BE4-419D-9E14-7DDE38A779FD}" type="slidenum">
              <a:rPr lang="en-US"/>
              <a:pPr>
                <a:defRPr/>
              </a:pPr>
              <a:t>‹#›</a:t>
            </a:fld>
            <a:endParaRPr lang="en-US"/>
          </a:p>
        </p:txBody>
      </p:sp>
    </p:spTree>
    <p:extLst>
      <p:ext uri="{BB962C8B-B14F-4D97-AF65-F5344CB8AC3E}">
        <p14:creationId xmlns:p14="http://schemas.microsoft.com/office/powerpoint/2010/main" val="1704515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4A3885E-AC35-427C-92AE-6AEAC9CAC0A1}" type="datetimeFigureOut">
              <a:rPr lang="en-US"/>
              <a:pPr>
                <a:defRPr/>
              </a:pPr>
              <a:t>10/30/2012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C373C98-1640-4AFD-A26F-BC016E8117D9}" type="slidenum">
              <a:rPr lang="en-US"/>
              <a:pPr>
                <a:defRPr/>
              </a:pPr>
              <a:t>‹#›</a:t>
            </a:fld>
            <a:endParaRPr lang="en-US"/>
          </a:p>
        </p:txBody>
      </p:sp>
    </p:spTree>
    <p:extLst>
      <p:ext uri="{BB962C8B-B14F-4D97-AF65-F5344CB8AC3E}">
        <p14:creationId xmlns:p14="http://schemas.microsoft.com/office/powerpoint/2010/main" val="1762034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690875B-EE15-4070-83B7-C8349A7C4C80}" type="datetimeFigureOut">
              <a:rPr lang="en-US"/>
              <a:pPr>
                <a:defRPr/>
              </a:pPr>
              <a:t>10/30/2012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58F5867-C00C-4538-BE6C-2079E8FD4CE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0"/>
          <p:cNvSpPr>
            <a:spLocks noGrp="1" noChangeArrowheads="1"/>
          </p:cNvSpPr>
          <p:nvPr>
            <p:ph type="ctrTitle"/>
          </p:nvPr>
        </p:nvSpPr>
        <p:spPr>
          <a:ln>
            <a:miter lim="800000"/>
            <a:headEnd/>
            <a:tailEnd/>
          </a:ln>
        </p:spPr>
        <p:txBody>
          <a:bodyPr rtlCol="0" anchor="t">
            <a:normAutofit fontScale="90000"/>
          </a:bodyPr>
          <a:lstStyle/>
          <a:p>
            <a:pPr fontAlgn="auto">
              <a:spcAft>
                <a:spcPts val="0"/>
              </a:spcAft>
              <a:defRPr/>
            </a:pPr>
            <a:r>
              <a:rPr lang="en-US" sz="4000" dirty="0" smtClean="0"/>
              <a:t>Technician License Course</a:t>
            </a:r>
            <a:br>
              <a:rPr lang="en-US" sz="4000" dirty="0" smtClean="0"/>
            </a:br>
            <a:r>
              <a:rPr lang="en-US" sz="4000" dirty="0" smtClean="0"/>
              <a:t>Chapter 9</a:t>
            </a:r>
            <a:br>
              <a:rPr lang="en-US" sz="4000" dirty="0" smtClean="0"/>
            </a:br>
            <a:r>
              <a:rPr lang="en-US" sz="4000" dirty="0" smtClean="0"/>
              <a:t>Safety</a:t>
            </a:r>
            <a:endParaRPr lang="en-US" sz="40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RF Intensity</a:t>
            </a:r>
          </a:p>
        </p:txBody>
      </p:sp>
      <p:sp>
        <p:nvSpPr>
          <p:cNvPr id="40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Power Density</a:t>
            </a:r>
          </a:p>
          <a:p>
            <a:pPr marL="742950" lvl="1" indent="-285750">
              <a:spcBef>
                <a:spcPct val="20000"/>
              </a:spcBef>
              <a:buFontTx/>
              <a:buChar char="–"/>
            </a:pPr>
            <a:r>
              <a:rPr lang="en-US">
                <a:latin typeface="Calibri" pitchFamily="34" charset="0"/>
              </a:rPr>
              <a:t>Actual transmitter power.</a:t>
            </a:r>
          </a:p>
          <a:p>
            <a:pPr marL="1143000" lvl="2" indent="-228600">
              <a:spcBef>
                <a:spcPct val="20000"/>
              </a:spcBef>
              <a:buFontTx/>
              <a:buChar char="•"/>
            </a:pPr>
            <a:r>
              <a:rPr lang="en-US" sz="2000">
                <a:latin typeface="Calibri" pitchFamily="34" charset="0"/>
              </a:rPr>
              <a:t>Higher power, higher risk.</a:t>
            </a:r>
          </a:p>
          <a:p>
            <a:pPr marL="742950" lvl="1" indent="-285750">
              <a:spcBef>
                <a:spcPct val="20000"/>
              </a:spcBef>
              <a:buFontTx/>
              <a:buChar char="–"/>
            </a:pPr>
            <a:r>
              <a:rPr lang="en-US">
                <a:latin typeface="Calibri" pitchFamily="34" charset="0"/>
              </a:rPr>
              <a:t>Antenna gain and proximity.</a:t>
            </a:r>
          </a:p>
          <a:p>
            <a:pPr marL="1143000" lvl="2" indent="-228600">
              <a:spcBef>
                <a:spcPct val="20000"/>
              </a:spcBef>
              <a:buFontTx/>
              <a:buChar char="•"/>
            </a:pPr>
            <a:r>
              <a:rPr lang="en-US" sz="2000">
                <a:latin typeface="Calibri" pitchFamily="34" charset="0"/>
              </a:rPr>
              <a:t>Beam antennas focus available energy.</a:t>
            </a:r>
          </a:p>
          <a:p>
            <a:pPr marL="1143000" lvl="2" indent="-228600">
              <a:spcBef>
                <a:spcPct val="20000"/>
              </a:spcBef>
              <a:buFontTx/>
              <a:buChar char="•"/>
            </a:pPr>
            <a:r>
              <a:rPr lang="en-US" sz="2000">
                <a:latin typeface="Calibri" pitchFamily="34" charset="0"/>
              </a:rPr>
              <a:t>Being physically close or standing in the beam direction increases risk.</a:t>
            </a:r>
          </a:p>
          <a:p>
            <a:pPr marL="742950" lvl="1" indent="-285750">
              <a:spcBef>
                <a:spcPct val="20000"/>
              </a:spcBef>
              <a:buFontTx/>
              <a:buChar char="–"/>
            </a:pPr>
            <a:r>
              <a:rPr lang="en-US">
                <a:latin typeface="Calibri" pitchFamily="34" charset="0"/>
              </a:rPr>
              <a:t>Mode duty cycle.</a:t>
            </a:r>
          </a:p>
          <a:p>
            <a:pPr marL="1143000" lvl="2" indent="-228600">
              <a:spcBef>
                <a:spcPct val="20000"/>
              </a:spcBef>
              <a:buFontTx/>
              <a:buChar char="•"/>
            </a:pPr>
            <a:r>
              <a:rPr lang="en-US" sz="2000">
                <a:latin typeface="Calibri" pitchFamily="34" charset="0"/>
              </a:rPr>
              <a:t>The more time the power output is at high level, the higher the risk.</a:t>
            </a:r>
          </a:p>
        </p:txBody>
      </p:sp>
    </p:spTree>
    <p:extLst>
      <p:ext uri="{BB962C8B-B14F-4D97-AF65-F5344CB8AC3E}">
        <p14:creationId xmlns:p14="http://schemas.microsoft.com/office/powerpoint/2010/main" val="2605866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Antenna Proximity</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a:latin typeface="Calibri" pitchFamily="34" charset="0"/>
              </a:rPr>
              <a:t>Controlled Environment.</a:t>
            </a:r>
          </a:p>
          <a:p>
            <a:pPr marL="742950" lvl="1" indent="-285750">
              <a:lnSpc>
                <a:spcPct val="90000"/>
              </a:lnSpc>
              <a:spcBef>
                <a:spcPct val="20000"/>
              </a:spcBef>
              <a:buFontTx/>
              <a:buChar char="–"/>
            </a:pPr>
            <a:r>
              <a:rPr lang="en-US">
                <a:latin typeface="Calibri" pitchFamily="34" charset="0"/>
              </a:rPr>
              <a:t>You know where people are standing in relation to your antenna and you can do something about it.</a:t>
            </a:r>
          </a:p>
          <a:p>
            <a:pPr marL="742950" lvl="1" indent="-285750">
              <a:lnSpc>
                <a:spcPct val="90000"/>
              </a:lnSpc>
              <a:spcBef>
                <a:spcPct val="20000"/>
              </a:spcBef>
              <a:buFontTx/>
              <a:buChar char="–"/>
            </a:pPr>
            <a:r>
              <a:rPr lang="en-US">
                <a:latin typeface="Calibri" pitchFamily="34" charset="0"/>
              </a:rPr>
              <a:t>More power is allowed because you can make adjustments if needed.</a:t>
            </a:r>
          </a:p>
          <a:p>
            <a:pPr marL="342900" indent="-342900">
              <a:lnSpc>
                <a:spcPct val="90000"/>
              </a:lnSpc>
              <a:spcBef>
                <a:spcPct val="20000"/>
              </a:spcBef>
              <a:buFontTx/>
              <a:buChar char="•"/>
            </a:pPr>
            <a:r>
              <a:rPr lang="en-US" sz="2800">
                <a:latin typeface="Calibri" pitchFamily="34" charset="0"/>
              </a:rPr>
              <a:t>Uncontrolled Environment.</a:t>
            </a:r>
          </a:p>
          <a:p>
            <a:pPr marL="742950" lvl="1" indent="-285750">
              <a:lnSpc>
                <a:spcPct val="90000"/>
              </a:lnSpc>
              <a:spcBef>
                <a:spcPct val="20000"/>
              </a:spcBef>
              <a:buFontTx/>
              <a:buChar char="–"/>
            </a:pPr>
            <a:r>
              <a:rPr lang="en-US">
                <a:latin typeface="Calibri" pitchFamily="34" charset="0"/>
              </a:rPr>
              <a:t>You have no idea, or have no control of people near your antenna.</a:t>
            </a:r>
          </a:p>
          <a:p>
            <a:pPr marL="742950" lvl="1" indent="-285750">
              <a:lnSpc>
                <a:spcPct val="90000"/>
              </a:lnSpc>
              <a:spcBef>
                <a:spcPct val="20000"/>
              </a:spcBef>
              <a:buFontTx/>
              <a:buChar char="–"/>
            </a:pPr>
            <a:r>
              <a:rPr lang="en-US">
                <a:latin typeface="Calibri" pitchFamily="34" charset="0"/>
              </a:rPr>
              <a:t>Less power is allowed because you have to assume the worse case scenario.</a:t>
            </a:r>
          </a:p>
        </p:txBody>
      </p:sp>
    </p:spTree>
    <p:extLst>
      <p:ext uri="{BB962C8B-B14F-4D97-AF65-F5344CB8AC3E}">
        <p14:creationId xmlns:p14="http://schemas.microsoft.com/office/powerpoint/2010/main" val="153429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RF Exposure and Frequency</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When body parts act like antennas, those parts absorb RF energy at certain frequencies (wavelengths) more efficiently and increase risk.</a:t>
            </a:r>
          </a:p>
          <a:p>
            <a:pPr marL="342900" indent="-342900">
              <a:spcBef>
                <a:spcPct val="20000"/>
              </a:spcBef>
              <a:buFontTx/>
              <a:buChar char="•"/>
            </a:pPr>
            <a:r>
              <a:rPr lang="en-US" sz="3200">
                <a:latin typeface="Calibri" pitchFamily="34" charset="0"/>
              </a:rPr>
              <a:t>RF exposure risk varies with frequency.</a:t>
            </a:r>
          </a:p>
          <a:p>
            <a:pPr marL="742950" lvl="1" indent="-285750">
              <a:spcBef>
                <a:spcPct val="20000"/>
              </a:spcBef>
              <a:buFontTx/>
              <a:buChar char="–"/>
            </a:pPr>
            <a:r>
              <a:rPr lang="en-US" sz="2800">
                <a:latin typeface="Calibri" pitchFamily="34" charset="0"/>
              </a:rPr>
              <a:t>More caution is dictated at some frequencies more than other frequencies.</a:t>
            </a:r>
          </a:p>
        </p:txBody>
      </p:sp>
    </p:spTree>
    <p:extLst>
      <p:ext uri="{BB962C8B-B14F-4D97-AF65-F5344CB8AC3E}">
        <p14:creationId xmlns:p14="http://schemas.microsoft.com/office/powerpoint/2010/main" val="1192972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RF Exposure and Frequency</a:t>
            </a:r>
          </a:p>
        </p:txBody>
      </p:sp>
      <p:pic>
        <p:nvPicPr>
          <p:cNvPr id="7171" name="Picture 5" descr="ARRL00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676400"/>
            <a:ext cx="5334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7877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Mode Duty Cycle</a:t>
            </a:r>
          </a:p>
        </p:txBody>
      </p:sp>
      <p:sp>
        <p:nvSpPr>
          <p:cNvPr id="8195" name="Rectangle 5"/>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a:latin typeface="Calibri" pitchFamily="34" charset="0"/>
              </a:rPr>
              <a:t>The more time the transmitted power is at high levels, the greater the duty cycle, and the greater the exposure risk.</a:t>
            </a:r>
          </a:p>
        </p:txBody>
      </p:sp>
      <p:pic>
        <p:nvPicPr>
          <p:cNvPr id="819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6763" y="1981200"/>
            <a:ext cx="4030662"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1640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RF Exposure Evaluation</a:t>
            </a:r>
          </a:p>
        </p:txBody>
      </p:sp>
      <p:sp>
        <p:nvSpPr>
          <p:cNvPr id="921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600" dirty="0">
                <a:latin typeface="Calibri" pitchFamily="34" charset="0"/>
              </a:rPr>
              <a:t>All fixed stations must perform an exposure evaluation. Several methods are available to do this</a:t>
            </a:r>
            <a:r>
              <a:rPr lang="en-US" sz="2600" dirty="0" smtClean="0">
                <a:latin typeface="Calibri" pitchFamily="34" charset="0"/>
              </a:rPr>
              <a:t>.</a:t>
            </a:r>
          </a:p>
          <a:p>
            <a:pPr marL="800100" lvl="1" indent="-342900">
              <a:lnSpc>
                <a:spcPct val="90000"/>
              </a:lnSpc>
              <a:spcBef>
                <a:spcPct val="20000"/>
              </a:spcBef>
              <a:buFontTx/>
              <a:buChar char="•"/>
            </a:pPr>
            <a:r>
              <a:rPr lang="en-US" sz="2600" dirty="0" smtClean="0">
                <a:latin typeface="Calibri" pitchFamily="34" charset="0"/>
              </a:rPr>
              <a:t>Calculation based on FCC OET Bulletin 65</a:t>
            </a:r>
          </a:p>
          <a:p>
            <a:pPr marL="800100" lvl="1" indent="-342900">
              <a:lnSpc>
                <a:spcPct val="90000"/>
              </a:lnSpc>
              <a:spcBef>
                <a:spcPct val="20000"/>
              </a:spcBef>
              <a:buFontTx/>
              <a:buChar char="•"/>
            </a:pPr>
            <a:r>
              <a:rPr lang="en-US" sz="2600" dirty="0" smtClean="0">
                <a:latin typeface="Calibri" pitchFamily="34" charset="0"/>
              </a:rPr>
              <a:t>Computer Simulation</a:t>
            </a:r>
          </a:p>
          <a:p>
            <a:pPr marL="800100" lvl="1" indent="-342900">
              <a:lnSpc>
                <a:spcPct val="90000"/>
              </a:lnSpc>
              <a:spcBef>
                <a:spcPct val="20000"/>
              </a:spcBef>
              <a:buFontTx/>
              <a:buChar char="•"/>
            </a:pPr>
            <a:r>
              <a:rPr lang="en-US" sz="2600" dirty="0" smtClean="0">
                <a:latin typeface="Calibri" pitchFamily="34" charset="0"/>
              </a:rPr>
              <a:t>Measure field </a:t>
            </a:r>
            <a:r>
              <a:rPr lang="en-US" sz="2600" dirty="0" err="1" smtClean="0">
                <a:latin typeface="Calibri" pitchFamily="34" charset="0"/>
              </a:rPr>
              <a:t>strenght</a:t>
            </a:r>
            <a:endParaRPr lang="en-US" sz="2600" dirty="0">
              <a:latin typeface="Calibri" pitchFamily="34" charset="0"/>
            </a:endParaRPr>
          </a:p>
          <a:p>
            <a:pPr marL="342900" indent="-342900">
              <a:lnSpc>
                <a:spcPct val="90000"/>
              </a:lnSpc>
              <a:spcBef>
                <a:spcPct val="20000"/>
              </a:spcBef>
              <a:buFontTx/>
              <a:buChar char="•"/>
            </a:pPr>
            <a:r>
              <a:rPr lang="en-US" sz="2600" dirty="0">
                <a:latin typeface="Calibri" pitchFamily="34" charset="0"/>
              </a:rPr>
              <a:t>At lower power levels, no evaluation is required. Varies with frequency – example: below 50 W at VHF.</a:t>
            </a:r>
          </a:p>
          <a:p>
            <a:pPr marL="342900" indent="-342900">
              <a:lnSpc>
                <a:spcPct val="90000"/>
              </a:lnSpc>
              <a:spcBef>
                <a:spcPct val="20000"/>
              </a:spcBef>
              <a:buFontTx/>
              <a:buChar char="•"/>
            </a:pPr>
            <a:r>
              <a:rPr lang="en-US" sz="2600" dirty="0">
                <a:latin typeface="Calibri" pitchFamily="34" charset="0"/>
              </a:rPr>
              <a:t>Relocating antennas is one way to reduce RF exposure</a:t>
            </a:r>
          </a:p>
          <a:p>
            <a:pPr marL="342900" indent="-342900">
              <a:lnSpc>
                <a:spcPct val="90000"/>
              </a:lnSpc>
              <a:spcBef>
                <a:spcPct val="20000"/>
              </a:spcBef>
              <a:buFontTx/>
              <a:buChar char="•"/>
            </a:pPr>
            <a:r>
              <a:rPr lang="en-US" sz="2600" dirty="0">
                <a:latin typeface="Calibri" pitchFamily="34" charset="0"/>
              </a:rPr>
              <a:t>Also, regardless of the exposure evaluation results, make sure that people cannot come into contact with your antennas – RF burns are painful</a:t>
            </a:r>
          </a:p>
          <a:p>
            <a:pPr marL="342900" indent="-342900">
              <a:lnSpc>
                <a:spcPct val="90000"/>
              </a:lnSpc>
              <a:spcBef>
                <a:spcPct val="20000"/>
              </a:spcBef>
              <a:buFontTx/>
              <a:buChar char="•"/>
            </a:pPr>
            <a:endParaRPr lang="en-US" dirty="0">
              <a:latin typeface="Calibri" pitchFamily="34" charset="0"/>
            </a:endParaRPr>
          </a:p>
          <a:p>
            <a:pPr marL="342900" indent="-342900">
              <a:lnSpc>
                <a:spcPct val="90000"/>
              </a:lnSpc>
              <a:spcBef>
                <a:spcPct val="20000"/>
              </a:spcBef>
              <a:buFontTx/>
              <a:buChar char="•"/>
            </a:pPr>
            <a:endParaRPr lang="en-US" dirty="0">
              <a:latin typeface="Calibri" pitchFamily="34" charset="0"/>
            </a:endParaRPr>
          </a:p>
        </p:txBody>
      </p:sp>
    </p:spTree>
    <p:extLst>
      <p:ext uri="{BB962C8B-B14F-4D97-AF65-F5344CB8AC3E}">
        <p14:creationId xmlns:p14="http://schemas.microsoft.com/office/powerpoint/2010/main" val="3006851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Physical Safety</a:t>
            </a:r>
          </a:p>
        </p:txBody>
      </p:sp>
      <p:sp>
        <p:nvSpPr>
          <p:cNvPr id="307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Calibri" pitchFamily="34" charset="0"/>
              </a:rPr>
              <a:t>Mobile Installations.</a:t>
            </a:r>
          </a:p>
          <a:p>
            <a:pPr marL="742950" lvl="1" indent="-285750">
              <a:lnSpc>
                <a:spcPct val="90000"/>
              </a:lnSpc>
              <a:spcBef>
                <a:spcPct val="20000"/>
              </a:spcBef>
              <a:buFontTx/>
              <a:buChar char="–"/>
            </a:pPr>
            <a:r>
              <a:rPr lang="en-US" sz="2800">
                <a:latin typeface="Calibri" pitchFamily="34" charset="0"/>
              </a:rPr>
              <a:t>Secure all equipment.</a:t>
            </a:r>
          </a:p>
          <a:p>
            <a:pPr marL="742950" lvl="1" indent="-285750">
              <a:lnSpc>
                <a:spcPct val="90000"/>
              </a:lnSpc>
              <a:spcBef>
                <a:spcPct val="20000"/>
              </a:spcBef>
              <a:buFontTx/>
              <a:buChar char="–"/>
            </a:pPr>
            <a:r>
              <a:rPr lang="en-US" sz="2800">
                <a:latin typeface="Calibri" pitchFamily="34" charset="0"/>
              </a:rPr>
              <a:t>Place equipment where you can operate it safely while driving</a:t>
            </a:r>
          </a:p>
          <a:p>
            <a:pPr marL="342900" indent="-342900">
              <a:lnSpc>
                <a:spcPct val="90000"/>
              </a:lnSpc>
              <a:spcBef>
                <a:spcPct val="20000"/>
              </a:spcBef>
              <a:buFontTx/>
              <a:buChar char="•"/>
            </a:pPr>
            <a:endParaRPr lang="en-US" sz="3200">
              <a:latin typeface="Calibri" pitchFamily="34" charset="0"/>
            </a:endParaRPr>
          </a:p>
        </p:txBody>
      </p:sp>
    </p:spTree>
    <p:extLst>
      <p:ext uri="{BB962C8B-B14F-4D97-AF65-F5344CB8AC3E}">
        <p14:creationId xmlns:p14="http://schemas.microsoft.com/office/powerpoint/2010/main" val="17892646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Physical Safety</a:t>
            </a:r>
          </a:p>
        </p:txBody>
      </p:sp>
      <p:sp>
        <p:nvSpPr>
          <p:cNvPr id="4099"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dirty="0">
                <a:latin typeface="Calibri" pitchFamily="34" charset="0"/>
              </a:rPr>
              <a:t>Antenna installation.</a:t>
            </a:r>
          </a:p>
          <a:p>
            <a:pPr marL="742950" lvl="1" indent="-285750">
              <a:lnSpc>
                <a:spcPct val="90000"/>
              </a:lnSpc>
              <a:spcBef>
                <a:spcPct val="20000"/>
              </a:spcBef>
              <a:buFontTx/>
              <a:buChar char="–"/>
            </a:pPr>
            <a:r>
              <a:rPr lang="en-US" sz="2800" dirty="0">
                <a:latin typeface="Calibri" pitchFamily="34" charset="0"/>
              </a:rPr>
              <a:t>Clear of trees and power lines.</a:t>
            </a:r>
          </a:p>
          <a:p>
            <a:pPr marL="742950" lvl="1" indent="-285750">
              <a:lnSpc>
                <a:spcPct val="90000"/>
              </a:lnSpc>
              <a:spcBef>
                <a:spcPct val="20000"/>
              </a:spcBef>
              <a:buFontTx/>
              <a:buChar char="–"/>
            </a:pPr>
            <a:r>
              <a:rPr lang="en-US" sz="2800" dirty="0">
                <a:latin typeface="Calibri" pitchFamily="34" charset="0"/>
              </a:rPr>
              <a:t>If it falls it won’t hit anyone or </a:t>
            </a:r>
            <a:r>
              <a:rPr lang="en-US" sz="2800" dirty="0" smtClean="0">
                <a:latin typeface="Calibri" pitchFamily="34" charset="0"/>
              </a:rPr>
              <a:t>cross within 10 feet of </a:t>
            </a:r>
            <a:r>
              <a:rPr lang="en-US" sz="2800" dirty="0">
                <a:latin typeface="Calibri" pitchFamily="34" charset="0"/>
              </a:rPr>
              <a:t>power lines.</a:t>
            </a:r>
          </a:p>
          <a:p>
            <a:pPr marL="742950" lvl="1" indent="-285750">
              <a:lnSpc>
                <a:spcPct val="90000"/>
              </a:lnSpc>
              <a:spcBef>
                <a:spcPct val="20000"/>
              </a:spcBef>
              <a:buFontTx/>
              <a:buChar char="–"/>
            </a:pPr>
            <a:r>
              <a:rPr lang="en-US" sz="2800" dirty="0">
                <a:latin typeface="Calibri" pitchFamily="34" charset="0"/>
              </a:rPr>
              <a:t>Towers should use proper grounding techniques.</a:t>
            </a:r>
          </a:p>
          <a:p>
            <a:pPr marL="342900" indent="-342900">
              <a:lnSpc>
                <a:spcPct val="90000"/>
              </a:lnSpc>
              <a:spcBef>
                <a:spcPct val="20000"/>
              </a:spcBef>
            </a:pPr>
            <a:endParaRPr lang="en-US" sz="3200" dirty="0">
              <a:latin typeface="Calibri" pitchFamily="34" charset="0"/>
            </a:endParaRPr>
          </a:p>
        </p:txBody>
      </p:sp>
    </p:spTree>
    <p:extLst>
      <p:ext uri="{BB962C8B-B14F-4D97-AF65-F5344CB8AC3E}">
        <p14:creationId xmlns:p14="http://schemas.microsoft.com/office/powerpoint/2010/main" val="1824284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Physical Safety</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Calibri" pitchFamily="34" charset="0"/>
              </a:rPr>
              <a:t>Tower climbing considerations.</a:t>
            </a:r>
          </a:p>
          <a:p>
            <a:pPr marL="742950" lvl="1" indent="-285750">
              <a:lnSpc>
                <a:spcPct val="90000"/>
              </a:lnSpc>
              <a:spcBef>
                <a:spcPct val="20000"/>
              </a:spcBef>
              <a:buFontTx/>
              <a:buChar char="–"/>
            </a:pPr>
            <a:r>
              <a:rPr lang="en-US" sz="2800">
                <a:latin typeface="Calibri" pitchFamily="34" charset="0"/>
              </a:rPr>
              <a:t>Proper clothing, hard hat and eye protection.</a:t>
            </a:r>
          </a:p>
          <a:p>
            <a:pPr marL="742950" lvl="1" indent="-285750">
              <a:lnSpc>
                <a:spcPct val="90000"/>
              </a:lnSpc>
              <a:spcBef>
                <a:spcPct val="20000"/>
              </a:spcBef>
              <a:buFontTx/>
              <a:buChar char="–"/>
            </a:pPr>
            <a:r>
              <a:rPr lang="en-US" sz="2800">
                <a:latin typeface="Calibri" pitchFamily="34" charset="0"/>
              </a:rPr>
              <a:t>Climbing harness.</a:t>
            </a:r>
          </a:p>
          <a:p>
            <a:pPr marL="742950" lvl="1" indent="-285750">
              <a:lnSpc>
                <a:spcPct val="90000"/>
              </a:lnSpc>
              <a:spcBef>
                <a:spcPct val="20000"/>
              </a:spcBef>
              <a:buFontTx/>
              <a:buChar char="–"/>
            </a:pPr>
            <a:r>
              <a:rPr lang="en-US" sz="2800">
                <a:latin typeface="Calibri" pitchFamily="34" charset="0"/>
              </a:rPr>
              <a:t>Gin pole: used for lifting tower sections and antennas.</a:t>
            </a:r>
          </a:p>
          <a:p>
            <a:pPr marL="742950" lvl="1" indent="-285750">
              <a:lnSpc>
                <a:spcPct val="90000"/>
              </a:lnSpc>
              <a:spcBef>
                <a:spcPct val="20000"/>
              </a:spcBef>
              <a:buFontTx/>
              <a:buChar char="–"/>
            </a:pPr>
            <a:r>
              <a:rPr lang="en-US" sz="2800">
                <a:latin typeface="Calibri" pitchFamily="34" charset="0"/>
              </a:rPr>
              <a:t>Don’t climb a crank-up tower supported by its cable.</a:t>
            </a:r>
          </a:p>
          <a:p>
            <a:pPr marL="742950" lvl="1" indent="-285750">
              <a:lnSpc>
                <a:spcPct val="90000"/>
              </a:lnSpc>
              <a:spcBef>
                <a:spcPct val="20000"/>
              </a:spcBef>
              <a:buFontTx/>
              <a:buChar char="–"/>
            </a:pPr>
            <a:r>
              <a:rPr lang="en-US" sz="2800">
                <a:latin typeface="Calibri" pitchFamily="34" charset="0"/>
              </a:rPr>
              <a:t>Don’t work alone.</a:t>
            </a:r>
          </a:p>
          <a:p>
            <a:pPr marL="342900" indent="-342900">
              <a:lnSpc>
                <a:spcPct val="90000"/>
              </a:lnSpc>
              <a:spcBef>
                <a:spcPct val="20000"/>
              </a:spcBef>
            </a:pPr>
            <a:endParaRPr lang="en-US" sz="3200">
              <a:latin typeface="Calibri" pitchFamily="34" charset="0"/>
            </a:endParaRPr>
          </a:p>
        </p:txBody>
      </p:sp>
    </p:spTree>
    <p:extLst>
      <p:ext uri="{BB962C8B-B14F-4D97-AF65-F5344CB8AC3E}">
        <p14:creationId xmlns:p14="http://schemas.microsoft.com/office/powerpoint/2010/main" val="35228218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 </a:t>
            </a:r>
            <a:endParaRPr lang="en-US" dirty="0"/>
          </a:p>
        </p:txBody>
      </p:sp>
      <p:sp>
        <p:nvSpPr>
          <p:cNvPr id="3" name="Content Placeholder 2"/>
          <p:cNvSpPr>
            <a:spLocks noGrp="1"/>
          </p:cNvSpPr>
          <p:nvPr>
            <p:ph idx="1"/>
          </p:nvPr>
        </p:nvSpPr>
        <p:spPr/>
        <p:txBody>
          <a:bodyPr/>
          <a:lstStyle/>
          <a:p>
            <a:r>
              <a:rPr lang="en-US" dirty="0" smtClean="0"/>
              <a:t>Chapter 9</a:t>
            </a:r>
            <a:endParaRPr lang="en-US" dirty="0"/>
          </a:p>
        </p:txBody>
      </p:sp>
    </p:spTree>
    <p:extLst>
      <p:ext uri="{BB962C8B-B14F-4D97-AF65-F5344CB8AC3E}">
        <p14:creationId xmlns:p14="http://schemas.microsoft.com/office/powerpoint/2010/main" val="3793822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Electrical Injuries</a:t>
            </a:r>
          </a:p>
        </p:txBody>
      </p:sp>
      <p:sp>
        <p:nvSpPr>
          <p:cNvPr id="3075" name="Rectangle 8"/>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2800" dirty="0">
                <a:latin typeface="Calibri" pitchFamily="34" charset="0"/>
              </a:rPr>
              <a:t>Shocks</a:t>
            </a:r>
            <a:r>
              <a:rPr lang="en-US" sz="2800" dirty="0" smtClean="0">
                <a:latin typeface="Calibri" pitchFamily="34" charset="0"/>
              </a:rPr>
              <a:t>.</a:t>
            </a:r>
          </a:p>
          <a:p>
            <a:pPr marL="800100" lvl="1" indent="-342900">
              <a:spcBef>
                <a:spcPct val="20000"/>
              </a:spcBef>
              <a:buFontTx/>
              <a:buChar char="•"/>
            </a:pPr>
            <a:r>
              <a:rPr lang="en-US" sz="2800" dirty="0" smtClean="0">
                <a:latin typeface="Calibri" pitchFamily="34" charset="0"/>
              </a:rPr>
              <a:t>30 V lowest dangerous</a:t>
            </a:r>
            <a:endParaRPr lang="en-US" sz="2800" dirty="0">
              <a:latin typeface="Calibri" pitchFamily="34" charset="0"/>
            </a:endParaRPr>
          </a:p>
          <a:p>
            <a:pPr marL="342900" indent="-342900">
              <a:spcBef>
                <a:spcPct val="20000"/>
              </a:spcBef>
              <a:buFontTx/>
              <a:buChar char="•"/>
            </a:pPr>
            <a:r>
              <a:rPr lang="en-US" sz="2800" dirty="0">
                <a:latin typeface="Calibri" pitchFamily="34" charset="0"/>
              </a:rPr>
              <a:t>Burns.</a:t>
            </a:r>
          </a:p>
          <a:p>
            <a:pPr marL="342900" indent="-342900">
              <a:spcBef>
                <a:spcPct val="20000"/>
              </a:spcBef>
              <a:buFontTx/>
              <a:buChar char="•"/>
            </a:pPr>
            <a:r>
              <a:rPr lang="en-US" sz="2800" dirty="0">
                <a:latin typeface="Calibri" pitchFamily="34" charset="0"/>
              </a:rPr>
              <a:t>Even small currents can cause problems.</a:t>
            </a:r>
          </a:p>
        </p:txBody>
      </p:sp>
      <p:pic>
        <p:nvPicPr>
          <p:cNvPr id="3076" name="Picture 9" descr="HRLM-Tab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828800"/>
            <a:ext cx="4084638"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7709"/>
            <a:ext cx="8229600" cy="1143000"/>
          </a:xfrm>
        </p:spPr>
        <p:txBody>
          <a:bodyPr/>
          <a:lstStyle/>
          <a:p>
            <a:r>
              <a:rPr lang="en-US" dirty="0" smtClean="0"/>
              <a:t>Chapter 9 key</a:t>
            </a:r>
            <a:endParaRPr lang="en-US" dirty="0"/>
          </a:p>
        </p:txBody>
      </p:sp>
      <p:sp>
        <p:nvSpPr>
          <p:cNvPr id="5" name="Content Placeholder 4"/>
          <p:cNvSpPr>
            <a:spLocks noGrp="1"/>
          </p:cNvSpPr>
          <p:nvPr>
            <p:ph sz="half" idx="1"/>
          </p:nvPr>
        </p:nvSpPr>
        <p:spPr>
          <a:xfrm>
            <a:off x="457200" y="1143000"/>
            <a:ext cx="4038600" cy="4525963"/>
          </a:xfrm>
        </p:spPr>
        <p:txBody>
          <a:bodyPr/>
          <a:lstStyle/>
          <a:p>
            <a:r>
              <a:rPr lang="en-US" sz="2400" b="1" dirty="0"/>
              <a:t>Section 9.1</a:t>
            </a:r>
            <a:endParaRPr lang="en-US" sz="2400" dirty="0"/>
          </a:p>
          <a:p>
            <a:r>
              <a:rPr lang="en-US" sz="2400" dirty="0"/>
              <a:t>T0A01		A  </a:t>
            </a:r>
            <a:r>
              <a:rPr lang="en-US" sz="2400" b="1" u="heavy" dirty="0"/>
              <a:t>B</a:t>
            </a:r>
            <a:r>
              <a:rPr lang="en-US" sz="2400" dirty="0"/>
              <a:t>  C  D  </a:t>
            </a:r>
          </a:p>
          <a:p>
            <a:r>
              <a:rPr lang="en-US" sz="2400" dirty="0"/>
              <a:t>T0A02		A  B  C  </a:t>
            </a:r>
            <a:r>
              <a:rPr lang="en-US" sz="2400" b="1" u="heavy" dirty="0"/>
              <a:t>D</a:t>
            </a:r>
            <a:r>
              <a:rPr lang="en-US" sz="2400" dirty="0"/>
              <a:t>  </a:t>
            </a:r>
          </a:p>
          <a:p>
            <a:r>
              <a:rPr lang="en-US" sz="2400" dirty="0"/>
              <a:t>T0A03		A  B  </a:t>
            </a:r>
            <a:r>
              <a:rPr lang="en-US" sz="2400" b="1" u="heavy" dirty="0"/>
              <a:t>C</a:t>
            </a:r>
            <a:r>
              <a:rPr lang="en-US" sz="2400" dirty="0"/>
              <a:t>  D  </a:t>
            </a:r>
          </a:p>
          <a:p>
            <a:r>
              <a:rPr lang="en-US" sz="2400" dirty="0"/>
              <a:t>T0A06		A  B  C  </a:t>
            </a:r>
            <a:r>
              <a:rPr lang="en-US" sz="2400" b="1" u="heavy" dirty="0"/>
              <a:t>D</a:t>
            </a:r>
            <a:r>
              <a:rPr lang="en-US" sz="2400" dirty="0"/>
              <a:t>  </a:t>
            </a:r>
          </a:p>
          <a:p>
            <a:r>
              <a:rPr lang="en-US" sz="2400" dirty="0"/>
              <a:t>T0A07		A  B  C  </a:t>
            </a:r>
            <a:r>
              <a:rPr lang="en-US" sz="2400" b="1" u="heavy" dirty="0"/>
              <a:t>D</a:t>
            </a:r>
            <a:r>
              <a:rPr lang="en-US" sz="2400" dirty="0"/>
              <a:t>  </a:t>
            </a:r>
          </a:p>
          <a:p>
            <a:r>
              <a:rPr lang="en-US" sz="2400" dirty="0"/>
              <a:t>T0A11		A  B  </a:t>
            </a:r>
            <a:r>
              <a:rPr lang="en-US" sz="2400" b="1" u="heavy" dirty="0"/>
              <a:t>C</a:t>
            </a:r>
            <a:r>
              <a:rPr lang="en-US" sz="2400" dirty="0"/>
              <a:t>  D  </a:t>
            </a:r>
          </a:p>
          <a:p>
            <a:r>
              <a:rPr lang="en-US" sz="2400" dirty="0"/>
              <a:t>T0A12		A  B  C  </a:t>
            </a:r>
            <a:r>
              <a:rPr lang="en-US" sz="2400" b="1" u="heavy" dirty="0"/>
              <a:t>D</a:t>
            </a:r>
            <a:r>
              <a:rPr lang="en-US" sz="2400" dirty="0"/>
              <a:t>  </a:t>
            </a:r>
          </a:p>
          <a:p>
            <a:r>
              <a:rPr lang="en-US" sz="2400" dirty="0"/>
              <a:t>T0A13		</a:t>
            </a:r>
            <a:r>
              <a:rPr lang="en-US" sz="2400" b="1" u="heavy" dirty="0"/>
              <a:t>A</a:t>
            </a:r>
            <a:r>
              <a:rPr lang="en-US" sz="2400" dirty="0"/>
              <a:t>  B  C  D  </a:t>
            </a:r>
          </a:p>
          <a:p>
            <a:r>
              <a:rPr lang="en-US" sz="2400" dirty="0"/>
              <a:t>T0B10		A  B  </a:t>
            </a:r>
            <a:r>
              <a:rPr lang="en-US" sz="2400" b="1" u="heavy" dirty="0"/>
              <a:t>C</a:t>
            </a:r>
            <a:r>
              <a:rPr lang="en-US" sz="2400" dirty="0"/>
              <a:t>  D  </a:t>
            </a:r>
          </a:p>
          <a:p>
            <a:r>
              <a:rPr lang="en-US" sz="2400" dirty="0"/>
              <a:t>T0B11		A  </a:t>
            </a:r>
            <a:r>
              <a:rPr lang="en-US" sz="2400" b="1" u="heavy" dirty="0"/>
              <a:t>B</a:t>
            </a:r>
            <a:r>
              <a:rPr lang="en-US" sz="2400" dirty="0"/>
              <a:t>  C  D </a:t>
            </a:r>
            <a:endParaRPr lang="en-US" sz="2400" dirty="0"/>
          </a:p>
        </p:txBody>
      </p:sp>
      <p:sp>
        <p:nvSpPr>
          <p:cNvPr id="6" name="Content Placeholder 5"/>
          <p:cNvSpPr>
            <a:spLocks noGrp="1"/>
          </p:cNvSpPr>
          <p:nvPr>
            <p:ph sz="half" idx="2"/>
          </p:nvPr>
        </p:nvSpPr>
        <p:spPr>
          <a:xfrm>
            <a:off x="4572000" y="1143000"/>
            <a:ext cx="4038600" cy="4525963"/>
          </a:xfrm>
        </p:spPr>
        <p:txBody>
          <a:bodyPr/>
          <a:lstStyle/>
          <a:p>
            <a:r>
              <a:rPr lang="en-US" sz="2400" b="1" dirty="0"/>
              <a:t>Section 9.2</a:t>
            </a:r>
            <a:endParaRPr lang="en-US" sz="2400" dirty="0"/>
          </a:p>
          <a:p>
            <a:r>
              <a:rPr lang="en-US" sz="2400" dirty="0"/>
              <a:t>T0C01		A  B  C  </a:t>
            </a:r>
            <a:r>
              <a:rPr lang="en-US" sz="2400" b="1" u="heavy" dirty="0"/>
              <a:t>D</a:t>
            </a:r>
            <a:endParaRPr lang="en-US" sz="2400" dirty="0"/>
          </a:p>
          <a:p>
            <a:r>
              <a:rPr lang="en-US" sz="2400" dirty="0"/>
              <a:t>T0C02		A  </a:t>
            </a:r>
            <a:r>
              <a:rPr lang="en-US" sz="2400" b="1" u="heavy" dirty="0"/>
              <a:t>B</a:t>
            </a:r>
            <a:r>
              <a:rPr lang="en-US" sz="2400" dirty="0"/>
              <a:t>  C  D</a:t>
            </a:r>
          </a:p>
          <a:p>
            <a:r>
              <a:rPr lang="en-US" sz="2400" dirty="0"/>
              <a:t>T0C03		A  B  </a:t>
            </a:r>
            <a:r>
              <a:rPr lang="en-US" sz="2400" b="1" u="heavy" dirty="0"/>
              <a:t>C</a:t>
            </a:r>
            <a:r>
              <a:rPr lang="en-US" sz="2400" dirty="0"/>
              <a:t>  D</a:t>
            </a:r>
          </a:p>
          <a:p>
            <a:r>
              <a:rPr lang="en-US" sz="2400" dirty="0"/>
              <a:t>T0C04		A  B  C  </a:t>
            </a:r>
            <a:r>
              <a:rPr lang="en-US" sz="2400" b="1" u="heavy" dirty="0"/>
              <a:t>D</a:t>
            </a:r>
            <a:endParaRPr lang="en-US" sz="2400" dirty="0"/>
          </a:p>
          <a:p>
            <a:r>
              <a:rPr lang="en-US" sz="2400" dirty="0"/>
              <a:t>T0C05		A  B  C  </a:t>
            </a:r>
            <a:r>
              <a:rPr lang="en-US" sz="2400" b="1" u="heavy" dirty="0"/>
              <a:t>D</a:t>
            </a:r>
            <a:endParaRPr lang="en-US" sz="2400" dirty="0"/>
          </a:p>
          <a:p>
            <a:r>
              <a:rPr lang="en-US" sz="2400" dirty="0"/>
              <a:t>T0C06		A  B  C  </a:t>
            </a:r>
            <a:r>
              <a:rPr lang="en-US" sz="2400" b="1" u="heavy" dirty="0"/>
              <a:t>D</a:t>
            </a:r>
            <a:endParaRPr lang="en-US" sz="2400" dirty="0"/>
          </a:p>
          <a:p>
            <a:r>
              <a:rPr lang="en-US" sz="2400" dirty="0"/>
              <a:t>T0C07		A  </a:t>
            </a:r>
            <a:r>
              <a:rPr lang="en-US" sz="2400" b="1" u="heavy" dirty="0"/>
              <a:t>B</a:t>
            </a:r>
            <a:r>
              <a:rPr lang="en-US" sz="2400" dirty="0"/>
              <a:t>  C  D</a:t>
            </a:r>
          </a:p>
          <a:p>
            <a:r>
              <a:rPr lang="en-US" sz="2400" dirty="0"/>
              <a:t>T0C08		</a:t>
            </a:r>
            <a:r>
              <a:rPr lang="en-US" sz="2400" b="1" u="heavy" dirty="0"/>
              <a:t>A</a:t>
            </a:r>
            <a:r>
              <a:rPr lang="en-US" sz="2400" dirty="0"/>
              <a:t>  B  C  D</a:t>
            </a:r>
          </a:p>
          <a:p>
            <a:r>
              <a:rPr lang="en-US" sz="2400" dirty="0"/>
              <a:t>T0C09		A  </a:t>
            </a:r>
            <a:r>
              <a:rPr lang="en-US" sz="2400" b="1" u="heavy" dirty="0"/>
              <a:t>B</a:t>
            </a:r>
            <a:r>
              <a:rPr lang="en-US" sz="2400" dirty="0"/>
              <a:t>  C  D</a:t>
            </a:r>
          </a:p>
          <a:p>
            <a:r>
              <a:rPr lang="en-US" sz="2400" dirty="0"/>
              <a:t>T0C10		</a:t>
            </a:r>
            <a:r>
              <a:rPr lang="en-US" sz="2400" b="1" u="heavy" dirty="0"/>
              <a:t>A</a:t>
            </a:r>
            <a:r>
              <a:rPr lang="en-US" sz="2400" dirty="0"/>
              <a:t>  B  C  D</a:t>
            </a:r>
          </a:p>
          <a:p>
            <a:r>
              <a:rPr lang="en-US" sz="2400" dirty="0"/>
              <a:t>T0C11		A  B  </a:t>
            </a:r>
            <a:r>
              <a:rPr lang="en-US" sz="2400" b="1" u="heavy" dirty="0"/>
              <a:t>C</a:t>
            </a:r>
            <a:r>
              <a:rPr lang="en-US" sz="2400" dirty="0"/>
              <a:t>  </a:t>
            </a:r>
            <a:r>
              <a:rPr lang="en-US" sz="2400" dirty="0" smtClean="0"/>
              <a:t>D</a:t>
            </a:r>
            <a:endParaRPr lang="en-US" sz="2400" dirty="0"/>
          </a:p>
        </p:txBody>
      </p:sp>
    </p:spTree>
    <p:extLst>
      <p:ext uri="{BB962C8B-B14F-4D97-AF65-F5344CB8AC3E}">
        <p14:creationId xmlns:p14="http://schemas.microsoft.com/office/powerpoint/2010/main" val="18755038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9 key</a:t>
            </a:r>
            <a:endParaRPr lang="en-US" dirty="0"/>
          </a:p>
        </p:txBody>
      </p:sp>
      <p:sp>
        <p:nvSpPr>
          <p:cNvPr id="3" name="Content Placeholder 2"/>
          <p:cNvSpPr>
            <a:spLocks noGrp="1"/>
          </p:cNvSpPr>
          <p:nvPr>
            <p:ph sz="half" idx="1"/>
          </p:nvPr>
        </p:nvSpPr>
        <p:spPr/>
        <p:txBody>
          <a:bodyPr/>
          <a:lstStyle/>
          <a:p>
            <a:r>
              <a:rPr lang="en-US" sz="2400" b="1" dirty="0"/>
              <a:t>Section 9.3</a:t>
            </a:r>
            <a:endParaRPr lang="en-US" sz="2400" dirty="0"/>
          </a:p>
          <a:p>
            <a:r>
              <a:rPr lang="en-US" sz="2400" dirty="0"/>
              <a:t>T0B01		A  B  </a:t>
            </a:r>
            <a:r>
              <a:rPr lang="en-US" sz="2400" b="1" u="heavy" dirty="0"/>
              <a:t>C</a:t>
            </a:r>
            <a:r>
              <a:rPr lang="en-US" sz="2400" dirty="0"/>
              <a:t>  D  </a:t>
            </a:r>
          </a:p>
          <a:p>
            <a:r>
              <a:rPr lang="en-US" sz="2400" dirty="0"/>
              <a:t>T0B02		A  B  </a:t>
            </a:r>
            <a:r>
              <a:rPr lang="en-US" sz="2400" b="1" u="heavy" dirty="0"/>
              <a:t>C</a:t>
            </a:r>
            <a:r>
              <a:rPr lang="en-US" sz="2400" dirty="0"/>
              <a:t>  D  </a:t>
            </a:r>
          </a:p>
          <a:p>
            <a:r>
              <a:rPr lang="en-US" sz="2400" dirty="0"/>
              <a:t>T0B03		A  B  C  </a:t>
            </a:r>
            <a:r>
              <a:rPr lang="en-US" sz="2400" b="1" u="heavy" dirty="0"/>
              <a:t>D</a:t>
            </a:r>
            <a:r>
              <a:rPr lang="en-US" sz="2400" dirty="0"/>
              <a:t>  </a:t>
            </a:r>
          </a:p>
          <a:p>
            <a:r>
              <a:rPr lang="en-US" sz="2400" dirty="0"/>
              <a:t>T0B04		A  B  </a:t>
            </a:r>
            <a:r>
              <a:rPr lang="en-US" sz="2400" b="1" u="heavy" dirty="0"/>
              <a:t>C</a:t>
            </a:r>
            <a:r>
              <a:rPr lang="en-US" sz="2400" dirty="0"/>
              <a:t>  D  </a:t>
            </a:r>
          </a:p>
          <a:p>
            <a:r>
              <a:rPr lang="en-US" sz="2400" dirty="0"/>
              <a:t>T0B05		A  B  </a:t>
            </a:r>
            <a:r>
              <a:rPr lang="en-US" sz="2400" b="1" u="heavy" dirty="0"/>
              <a:t>C</a:t>
            </a:r>
            <a:r>
              <a:rPr lang="en-US" sz="2400" dirty="0"/>
              <a:t>  D  </a:t>
            </a:r>
          </a:p>
          <a:p>
            <a:r>
              <a:rPr lang="en-US" sz="2400" dirty="0"/>
              <a:t>T0B06		A  B  C  </a:t>
            </a:r>
            <a:r>
              <a:rPr lang="en-US" sz="2400" b="1" u="heavy" dirty="0"/>
              <a:t>D</a:t>
            </a:r>
            <a:r>
              <a:rPr lang="en-US" sz="2400" dirty="0"/>
              <a:t>  </a:t>
            </a:r>
          </a:p>
          <a:p>
            <a:r>
              <a:rPr lang="en-US" sz="2400" dirty="0"/>
              <a:t>T0B07		A  B  </a:t>
            </a:r>
            <a:r>
              <a:rPr lang="en-US" sz="2400" b="1" u="heavy" dirty="0"/>
              <a:t>C</a:t>
            </a:r>
            <a:r>
              <a:rPr lang="en-US" sz="2400" dirty="0"/>
              <a:t>  D  </a:t>
            </a:r>
          </a:p>
          <a:p>
            <a:r>
              <a:rPr lang="en-US" sz="2400" dirty="0"/>
              <a:t>T0B08		A  B  </a:t>
            </a:r>
            <a:r>
              <a:rPr lang="en-US" sz="2400" b="1" u="heavy" dirty="0"/>
              <a:t>C</a:t>
            </a:r>
            <a:r>
              <a:rPr lang="en-US" sz="2400" dirty="0"/>
              <a:t>  D  </a:t>
            </a:r>
          </a:p>
          <a:p>
            <a:r>
              <a:rPr lang="en-US" sz="2400" dirty="0"/>
              <a:t>T0B09		A  B  </a:t>
            </a:r>
            <a:r>
              <a:rPr lang="en-US" sz="2400" b="1" u="heavy" dirty="0"/>
              <a:t>C</a:t>
            </a:r>
            <a:r>
              <a:rPr lang="en-US" sz="2400" dirty="0"/>
              <a:t>  D  </a:t>
            </a:r>
          </a:p>
        </p:txBody>
      </p:sp>
      <p:sp>
        <p:nvSpPr>
          <p:cNvPr id="4" name="Content Placeholder 3"/>
          <p:cNvSpPr>
            <a:spLocks noGrp="1"/>
          </p:cNvSpPr>
          <p:nvPr>
            <p:ph sz="half" idx="2"/>
          </p:nvPr>
        </p:nvSpPr>
        <p:spPr/>
        <p:txBody>
          <a:bodyPr/>
          <a:lstStyle/>
          <a:p>
            <a:endParaRPr lang="en-US" dirty="0"/>
          </a:p>
        </p:txBody>
      </p:sp>
    </p:spTree>
    <p:extLst>
      <p:ext uri="{BB962C8B-B14F-4D97-AF65-F5344CB8AC3E}">
        <p14:creationId xmlns:p14="http://schemas.microsoft.com/office/powerpoint/2010/main" val="2315312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Electrical Safety</a:t>
            </a:r>
          </a:p>
        </p:txBody>
      </p:sp>
      <p:sp>
        <p:nvSpPr>
          <p:cNvPr id="4099" name="Rectangle 8"/>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Avoiding contact is the most effective way of practicing electrical safety.</a:t>
            </a:r>
          </a:p>
          <a:p>
            <a:pPr marL="342900" indent="-342900">
              <a:spcBef>
                <a:spcPct val="20000"/>
              </a:spcBef>
              <a:buFontTx/>
              <a:buChar char="•"/>
            </a:pPr>
            <a:r>
              <a:rPr lang="en-US" sz="3200">
                <a:latin typeface="Calibri" pitchFamily="34" charset="0"/>
              </a:rPr>
              <a:t>Most modern radio equipment uses currents that are not as dangerous as older equipment but precautions still must be taken.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Mitigating Electrical Hazards</a:t>
            </a:r>
          </a:p>
        </p:txBody>
      </p:sp>
      <p:sp>
        <p:nvSpPr>
          <p:cNvPr id="5123"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Calibri" pitchFamily="34" charset="0"/>
              </a:rPr>
              <a:t>Turn off power when working inside equipment!</a:t>
            </a:r>
          </a:p>
          <a:p>
            <a:pPr marL="342900" indent="-342900">
              <a:lnSpc>
                <a:spcPct val="90000"/>
              </a:lnSpc>
              <a:spcBef>
                <a:spcPct val="20000"/>
              </a:spcBef>
              <a:buFontTx/>
              <a:buChar char="•"/>
            </a:pPr>
            <a:r>
              <a:rPr lang="en-US" sz="3200">
                <a:latin typeface="Calibri" pitchFamily="34" charset="0"/>
              </a:rPr>
              <a:t>Make sure equipment is properly grounded and circuit protected!</a:t>
            </a:r>
          </a:p>
          <a:p>
            <a:pPr marL="342900" indent="-342900">
              <a:lnSpc>
                <a:spcPct val="90000"/>
              </a:lnSpc>
              <a:spcBef>
                <a:spcPct val="20000"/>
              </a:spcBef>
              <a:buFontTx/>
              <a:buChar char="•"/>
            </a:pPr>
            <a:r>
              <a:rPr lang="en-US" sz="3200">
                <a:latin typeface="Calibri" pitchFamily="34" charset="0"/>
              </a:rPr>
              <a:t>Keep one hand in pocket when working around high voltage circuits.</a:t>
            </a:r>
          </a:p>
          <a:p>
            <a:pPr marL="342900" indent="-342900">
              <a:lnSpc>
                <a:spcPct val="90000"/>
              </a:lnSpc>
              <a:spcBef>
                <a:spcPct val="20000"/>
              </a:spcBef>
              <a:buFontTx/>
              <a:buChar char="•"/>
            </a:pPr>
            <a:endParaRPr lang="en-US" sz="2000">
              <a:latin typeface="Calibri" pitchFamily="34" charset="0"/>
            </a:endParaRPr>
          </a:p>
          <a:p>
            <a:pPr marL="342900" indent="-342900">
              <a:lnSpc>
                <a:spcPct val="90000"/>
              </a:lnSpc>
              <a:spcBef>
                <a:spcPct val="20000"/>
              </a:spcBef>
              <a:buFontTx/>
              <a:buChar char="•"/>
            </a:pPr>
            <a:endParaRPr lang="en-US">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Mitigating Electrical Hazards</a:t>
            </a:r>
          </a:p>
        </p:txBody>
      </p:sp>
      <p:sp>
        <p:nvSpPr>
          <p:cNvPr id="6147"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a:latin typeface="Calibri" pitchFamily="34" charset="0"/>
              </a:rPr>
              <a:t>If power is required:</a:t>
            </a:r>
          </a:p>
          <a:p>
            <a:pPr marL="742950" lvl="1" indent="-285750">
              <a:lnSpc>
                <a:spcPct val="90000"/>
              </a:lnSpc>
              <a:spcBef>
                <a:spcPct val="20000"/>
              </a:spcBef>
              <a:buFontTx/>
              <a:buChar char="–"/>
            </a:pPr>
            <a:r>
              <a:rPr lang="en-US" sz="2800">
                <a:latin typeface="Calibri" pitchFamily="34" charset="0"/>
              </a:rPr>
              <a:t>Remove jewelry.</a:t>
            </a:r>
          </a:p>
          <a:p>
            <a:pPr marL="742950" lvl="1" indent="-285750">
              <a:lnSpc>
                <a:spcPct val="90000"/>
              </a:lnSpc>
              <a:spcBef>
                <a:spcPct val="20000"/>
              </a:spcBef>
              <a:buFontTx/>
              <a:buChar char="–"/>
            </a:pPr>
            <a:r>
              <a:rPr lang="en-US" sz="2800">
                <a:latin typeface="Calibri" pitchFamily="34" charset="0"/>
              </a:rPr>
              <a:t>Avoid unintentional touching of circuitry.</a:t>
            </a:r>
          </a:p>
          <a:p>
            <a:pPr marL="742950" lvl="1" indent="-285750">
              <a:lnSpc>
                <a:spcPct val="90000"/>
              </a:lnSpc>
              <a:spcBef>
                <a:spcPct val="20000"/>
              </a:spcBef>
              <a:buFontTx/>
              <a:buChar char="–"/>
            </a:pPr>
            <a:r>
              <a:rPr lang="en-US" sz="2800">
                <a:latin typeface="Calibri" pitchFamily="34" charset="0"/>
              </a:rPr>
              <a:t>Never bypass safety interlocks.</a:t>
            </a:r>
          </a:p>
          <a:p>
            <a:pPr marL="742950" lvl="1" indent="-285750">
              <a:lnSpc>
                <a:spcPct val="90000"/>
              </a:lnSpc>
              <a:spcBef>
                <a:spcPct val="20000"/>
              </a:spcBef>
              <a:buFontTx/>
              <a:buChar char="–"/>
            </a:pPr>
            <a:r>
              <a:rPr lang="en-US" sz="2800">
                <a:latin typeface="Calibri" pitchFamily="34" charset="0"/>
              </a:rPr>
              <a:t>Capacitors hold a charge even when power is off.</a:t>
            </a:r>
          </a:p>
          <a:p>
            <a:pPr marL="742950" lvl="1" indent="-285750">
              <a:lnSpc>
                <a:spcPct val="90000"/>
              </a:lnSpc>
              <a:spcBef>
                <a:spcPct val="20000"/>
              </a:spcBef>
              <a:buFontTx/>
              <a:buChar char="–"/>
            </a:pPr>
            <a:r>
              <a:rPr lang="en-US" sz="2800">
                <a:latin typeface="Calibri" pitchFamily="34" charset="0"/>
              </a:rPr>
              <a:t>Storage batteries are dangerous when shorted.</a:t>
            </a:r>
          </a:p>
          <a:p>
            <a:pPr marL="342900" indent="-342900">
              <a:lnSpc>
                <a:spcPct val="90000"/>
              </a:lnSpc>
              <a:spcBef>
                <a:spcPct val="20000"/>
              </a:spcBef>
              <a:buFontTx/>
              <a:buChar char="•"/>
            </a:pPr>
            <a:endParaRPr lang="en-US">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Responding to Electrical Injury</a:t>
            </a:r>
          </a:p>
        </p:txBody>
      </p:sp>
      <p:sp>
        <p:nvSpPr>
          <p:cNvPr id="7171"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a:latin typeface="Calibri" pitchFamily="34" charset="0"/>
              </a:rPr>
              <a:t>REMOVE POWER!</a:t>
            </a:r>
          </a:p>
          <a:p>
            <a:pPr marL="742950" lvl="1" indent="-285750">
              <a:spcBef>
                <a:spcPct val="20000"/>
              </a:spcBef>
              <a:buFontTx/>
              <a:buChar char="–"/>
            </a:pPr>
            <a:r>
              <a:rPr lang="en-US" sz="2800">
                <a:latin typeface="Calibri" pitchFamily="34" charset="0"/>
              </a:rPr>
              <a:t>Have ON/OFF switches and circuit breakers clearly marked.</a:t>
            </a:r>
          </a:p>
          <a:p>
            <a:pPr marL="342900" indent="-342900">
              <a:spcBef>
                <a:spcPct val="20000"/>
              </a:spcBef>
              <a:buFontTx/>
              <a:buChar char="•"/>
            </a:pPr>
            <a:r>
              <a:rPr lang="en-US" sz="3200">
                <a:latin typeface="Calibri" pitchFamily="34" charset="0"/>
              </a:rPr>
              <a:t>Call for help.</a:t>
            </a:r>
          </a:p>
          <a:p>
            <a:pPr marL="342900" indent="-342900">
              <a:spcBef>
                <a:spcPct val="20000"/>
              </a:spcBef>
              <a:buFontTx/>
              <a:buChar char="•"/>
            </a:pPr>
            <a:r>
              <a:rPr lang="en-US" sz="3200">
                <a:latin typeface="Calibri" pitchFamily="34" charset="0"/>
              </a:rPr>
              <a:t>Learn CPR and first aid.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000">
                <a:latin typeface="Calibri" pitchFamily="34" charset="0"/>
              </a:rPr>
              <a:t>Electrical Grounding and Circuit Protection (in the home)</a:t>
            </a:r>
          </a:p>
        </p:txBody>
      </p:sp>
      <p:sp>
        <p:nvSpPr>
          <p:cNvPr id="819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2800" dirty="0">
                <a:latin typeface="Calibri" pitchFamily="34" charset="0"/>
              </a:rPr>
              <a:t>Make sure your home is “up to code.”</a:t>
            </a:r>
          </a:p>
          <a:p>
            <a:pPr marL="342900" indent="-342900">
              <a:lnSpc>
                <a:spcPct val="90000"/>
              </a:lnSpc>
              <a:spcBef>
                <a:spcPct val="20000"/>
              </a:spcBef>
              <a:buFontTx/>
              <a:buChar char="•"/>
            </a:pPr>
            <a:r>
              <a:rPr lang="en-US" sz="2800" dirty="0">
                <a:latin typeface="Calibri" pitchFamily="34" charset="0"/>
              </a:rPr>
              <a:t>Most ham equipment does not require special wiring or circuits.</a:t>
            </a:r>
          </a:p>
          <a:p>
            <a:pPr marL="742950" lvl="1" indent="-285750">
              <a:lnSpc>
                <a:spcPct val="90000"/>
              </a:lnSpc>
              <a:spcBef>
                <a:spcPct val="20000"/>
              </a:spcBef>
              <a:buFontTx/>
              <a:buChar char="–"/>
            </a:pPr>
            <a:r>
              <a:rPr lang="en-US" sz="2600" dirty="0">
                <a:latin typeface="Calibri" pitchFamily="34" charset="0"/>
              </a:rPr>
              <a:t>Use 3-wire power cords</a:t>
            </a:r>
            <a:r>
              <a:rPr lang="en-US" sz="2600" dirty="0" smtClean="0">
                <a:latin typeface="Calibri" pitchFamily="34" charset="0"/>
              </a:rPr>
              <a:t>.</a:t>
            </a:r>
          </a:p>
          <a:p>
            <a:pPr marL="1200150" lvl="2" indent="-285750">
              <a:lnSpc>
                <a:spcPct val="90000"/>
              </a:lnSpc>
              <a:spcBef>
                <a:spcPct val="20000"/>
              </a:spcBef>
              <a:buFontTx/>
              <a:buChar char="–"/>
            </a:pPr>
            <a:r>
              <a:rPr lang="en-US" sz="2600" dirty="0" smtClean="0">
                <a:latin typeface="Calibri" pitchFamily="34" charset="0"/>
              </a:rPr>
              <a:t>Green is safety ground</a:t>
            </a:r>
            <a:endParaRPr lang="en-US" sz="2600" dirty="0">
              <a:latin typeface="Calibri" pitchFamily="34" charset="0"/>
            </a:endParaRPr>
          </a:p>
          <a:p>
            <a:pPr marL="742950" lvl="1" indent="-285750">
              <a:lnSpc>
                <a:spcPct val="90000"/>
              </a:lnSpc>
              <a:spcBef>
                <a:spcPct val="20000"/>
              </a:spcBef>
              <a:buFontTx/>
              <a:buChar char="–"/>
            </a:pPr>
            <a:r>
              <a:rPr lang="en-US" sz="2600" dirty="0">
                <a:latin typeface="Calibri" pitchFamily="34" charset="0"/>
              </a:rPr>
              <a:t>Use circuit breakers, circuit breaker outlets, or Ground Fault Circuit Interrupter (GFCI) circuit breakers or outlets</a:t>
            </a:r>
          </a:p>
          <a:p>
            <a:pPr marL="742950" lvl="1" indent="-285750">
              <a:lnSpc>
                <a:spcPct val="90000"/>
              </a:lnSpc>
              <a:spcBef>
                <a:spcPct val="20000"/>
              </a:spcBef>
              <a:buFontTx/>
              <a:buChar char="–"/>
            </a:pPr>
            <a:r>
              <a:rPr lang="en-US" sz="2600" dirty="0">
                <a:latin typeface="Calibri" pitchFamily="34" charset="0"/>
              </a:rPr>
              <a:t>Use proper fuse or circuit breaker size.</a:t>
            </a:r>
          </a:p>
          <a:p>
            <a:pPr marL="742950" lvl="1" indent="-285750">
              <a:lnSpc>
                <a:spcPct val="90000"/>
              </a:lnSpc>
              <a:spcBef>
                <a:spcPct val="20000"/>
              </a:spcBef>
              <a:buFontTx/>
              <a:buChar char="–"/>
            </a:pPr>
            <a:r>
              <a:rPr lang="en-US" sz="2600" dirty="0">
                <a:latin typeface="Calibri" pitchFamily="34" charset="0"/>
              </a:rPr>
              <a:t>Don’t overload single outlets.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674914"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dirty="0">
                <a:latin typeface="Calibri" pitchFamily="34" charset="0"/>
              </a:rPr>
              <a:t>Lightning Safety</a:t>
            </a:r>
          </a:p>
        </p:txBody>
      </p:sp>
      <p:sp>
        <p:nvSpPr>
          <p:cNvPr id="9219" name="Rectangle 5"/>
          <p:cNvSpPr>
            <a:spLocks noChangeArrowheads="1"/>
          </p:cNvSpPr>
          <p:nvPr/>
        </p:nvSpPr>
        <p:spPr bwMode="auto">
          <a:xfrm>
            <a:off x="674914" y="1143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FontTx/>
              <a:buChar char="•"/>
            </a:pPr>
            <a:r>
              <a:rPr lang="en-US" sz="3200" dirty="0">
                <a:latin typeface="Calibri" pitchFamily="34" charset="0"/>
              </a:rPr>
              <a:t>Antennas are not struck any more frequently than trees or tall structures.</a:t>
            </a:r>
          </a:p>
          <a:p>
            <a:pPr marL="342900" indent="-342900">
              <a:lnSpc>
                <a:spcPct val="90000"/>
              </a:lnSpc>
              <a:spcBef>
                <a:spcPct val="20000"/>
              </a:spcBef>
              <a:buFontTx/>
              <a:buChar char="•"/>
            </a:pPr>
            <a:r>
              <a:rPr lang="en-US" sz="3200" dirty="0">
                <a:latin typeface="Calibri" pitchFamily="34" charset="0"/>
              </a:rPr>
              <a:t>Ground all antennas</a:t>
            </a:r>
            <a:r>
              <a:rPr lang="en-US" sz="3200" dirty="0" smtClean="0">
                <a:latin typeface="Calibri" pitchFamily="34" charset="0"/>
              </a:rPr>
              <a:t>. (short &amp; direct with no sharp bends)</a:t>
            </a:r>
            <a:endParaRPr lang="en-US" sz="3200" dirty="0">
              <a:latin typeface="Calibri" pitchFamily="34" charset="0"/>
            </a:endParaRPr>
          </a:p>
          <a:p>
            <a:pPr marL="342900" indent="-342900">
              <a:lnSpc>
                <a:spcPct val="90000"/>
              </a:lnSpc>
              <a:spcBef>
                <a:spcPct val="20000"/>
              </a:spcBef>
              <a:buFontTx/>
              <a:buChar char="•"/>
            </a:pPr>
            <a:r>
              <a:rPr lang="en-US" sz="3200" dirty="0">
                <a:latin typeface="Calibri" pitchFamily="34" charset="0"/>
              </a:rPr>
              <a:t>Use lightning arrestors</a:t>
            </a:r>
            <a:r>
              <a:rPr lang="en-US" sz="3200" dirty="0" smtClean="0">
                <a:latin typeface="Calibri" pitchFamily="34" charset="0"/>
              </a:rPr>
              <a:t>.</a:t>
            </a:r>
          </a:p>
          <a:p>
            <a:pPr marL="800100" lvl="1" indent="-342900">
              <a:lnSpc>
                <a:spcPct val="90000"/>
              </a:lnSpc>
              <a:spcBef>
                <a:spcPct val="20000"/>
              </a:spcBef>
              <a:buFontTx/>
              <a:buChar char="•"/>
            </a:pPr>
            <a:r>
              <a:rPr lang="en-US" sz="3200" dirty="0" smtClean="0">
                <a:latin typeface="Calibri" pitchFamily="34" charset="0"/>
              </a:rPr>
              <a:t>Ground all protectors to a common plate tied to external ground</a:t>
            </a:r>
            <a:endParaRPr lang="en-US" sz="3200" dirty="0">
              <a:latin typeface="Calibri" pitchFamily="34" charset="0"/>
            </a:endParaRPr>
          </a:p>
          <a:p>
            <a:pPr marL="342900" indent="-342900">
              <a:lnSpc>
                <a:spcPct val="90000"/>
              </a:lnSpc>
              <a:spcBef>
                <a:spcPct val="20000"/>
              </a:spcBef>
              <a:buFontTx/>
              <a:buChar char="•"/>
            </a:pPr>
            <a:r>
              <a:rPr lang="en-US" sz="3200" dirty="0">
                <a:latin typeface="Calibri" pitchFamily="34" charset="0"/>
              </a:rPr>
              <a:t>Disconnect antenna cables and power cords during storms.</a:t>
            </a:r>
          </a:p>
          <a:p>
            <a:pPr marL="342900" indent="-342900">
              <a:lnSpc>
                <a:spcPct val="90000"/>
              </a:lnSpc>
              <a:spcBef>
                <a:spcPct val="20000"/>
              </a:spcBef>
              <a:buFontTx/>
              <a:buChar char="•"/>
            </a:pPr>
            <a:r>
              <a:rPr lang="en-US" sz="3200" dirty="0">
                <a:latin typeface="Calibri" pitchFamily="34" charset="0"/>
              </a:rPr>
              <a:t>Disconnect telephone lines from computer modems.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latin typeface="Calibri" pitchFamily="34" charset="0"/>
              </a:rPr>
              <a:t>RF  Exposure</a:t>
            </a:r>
          </a:p>
        </p:txBody>
      </p:sp>
      <p:sp>
        <p:nvSpPr>
          <p:cNvPr id="3075" name="Rectangle 5"/>
          <p:cNvSpPr>
            <a:spLocks noChangeArrowheads="1"/>
          </p:cNvSpPr>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3200" dirty="0">
                <a:latin typeface="Calibri" pitchFamily="34" charset="0"/>
              </a:rPr>
              <a:t>Exposure to high levels of RF can cause problems</a:t>
            </a:r>
            <a:r>
              <a:rPr lang="en-US" sz="3200" dirty="0" smtClean="0">
                <a:latin typeface="Calibri" pitchFamily="34" charset="0"/>
              </a:rPr>
              <a:t>.</a:t>
            </a:r>
          </a:p>
          <a:p>
            <a:pPr marL="342900" indent="-342900">
              <a:spcBef>
                <a:spcPct val="20000"/>
              </a:spcBef>
              <a:buFontTx/>
              <a:buChar char="•"/>
            </a:pPr>
            <a:r>
              <a:rPr lang="en-US" sz="3200" dirty="0" smtClean="0">
                <a:latin typeface="Calibri" pitchFamily="34" charset="0"/>
              </a:rPr>
              <a:t>RF is non-ionizing radiation.</a:t>
            </a:r>
            <a:endParaRPr lang="en-US" sz="3200" dirty="0">
              <a:latin typeface="Calibri" pitchFamily="34" charset="0"/>
            </a:endParaRPr>
          </a:p>
          <a:p>
            <a:pPr marL="342900" indent="-342900">
              <a:spcBef>
                <a:spcPct val="20000"/>
              </a:spcBef>
              <a:buFontTx/>
              <a:buChar char="•"/>
            </a:pPr>
            <a:r>
              <a:rPr lang="en-US" sz="3200" dirty="0">
                <a:latin typeface="Calibri" pitchFamily="34" charset="0"/>
              </a:rPr>
              <a:t>If precautions are taken, RF exposure is minimal and not dangerous.</a:t>
            </a:r>
          </a:p>
          <a:p>
            <a:pPr marL="342900" indent="-342900">
              <a:spcBef>
                <a:spcPct val="20000"/>
              </a:spcBef>
              <a:buFontTx/>
              <a:buChar char="•"/>
            </a:pPr>
            <a:r>
              <a:rPr lang="en-US" sz="3200" dirty="0">
                <a:latin typeface="Calibri" pitchFamily="34" charset="0"/>
              </a:rPr>
              <a:t>Problem is RF energy can heat body tissues.</a:t>
            </a:r>
          </a:p>
          <a:p>
            <a:pPr marL="742950" lvl="1" indent="-285750">
              <a:spcBef>
                <a:spcPct val="20000"/>
              </a:spcBef>
              <a:buFontTx/>
              <a:buChar char="–"/>
            </a:pPr>
            <a:r>
              <a:rPr lang="en-US" sz="2800" dirty="0">
                <a:latin typeface="Calibri" pitchFamily="34" charset="0"/>
              </a:rPr>
              <a:t>Heating depends on the RF intensity and frequency.</a:t>
            </a:r>
          </a:p>
        </p:txBody>
      </p:sp>
    </p:spTree>
    <p:extLst>
      <p:ext uri="{BB962C8B-B14F-4D97-AF65-F5344CB8AC3E}">
        <p14:creationId xmlns:p14="http://schemas.microsoft.com/office/powerpoint/2010/main" val="367662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1801</Words>
  <Application>Microsoft Office PowerPoint</Application>
  <PresentationFormat>On-screen Show (4:3)</PresentationFormat>
  <Paragraphs>169</Paragraphs>
  <Slides>21</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Calibri</vt:lpstr>
      <vt:lpstr>Arial</vt:lpstr>
      <vt:lpstr>Office Theme</vt:lpstr>
      <vt:lpstr>Technician License Course Chapter 9 Safety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Quiz Time </vt:lpstr>
      <vt:lpstr>Chapter 9 key</vt:lpstr>
      <vt:lpstr>Chapter 9 key</vt:lpstr>
    </vt:vector>
  </TitlesOfParts>
  <Company>MSU-Physics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Technician License Course Chapter 9 Lesson Module 20:  Electrical Safety</dc:title>
  <dc:creator>Larry</dc:creator>
  <cp:lastModifiedBy>Larry</cp:lastModifiedBy>
  <cp:revision>6</cp:revision>
  <dcterms:created xsi:type="dcterms:W3CDTF">2012-07-03T16:50:40Z</dcterms:created>
  <dcterms:modified xsi:type="dcterms:W3CDTF">2012-10-31T02:23:42Z</dcterms:modified>
</cp:coreProperties>
</file>