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4"/>
  </p:notesMasterIdLst>
  <p:sldIdLst>
    <p:sldId id="257" r:id="rId2"/>
    <p:sldId id="258" r:id="rId3"/>
    <p:sldId id="259" r:id="rId4"/>
    <p:sldId id="260" r:id="rId5"/>
    <p:sldId id="322" r:id="rId6"/>
    <p:sldId id="261" r:id="rId7"/>
    <p:sldId id="262" r:id="rId8"/>
    <p:sldId id="263" r:id="rId9"/>
    <p:sldId id="265" r:id="rId10"/>
    <p:sldId id="264" r:id="rId11"/>
    <p:sldId id="323" r:id="rId12"/>
    <p:sldId id="324" r:id="rId13"/>
    <p:sldId id="330" r:id="rId14"/>
    <p:sldId id="267" r:id="rId15"/>
    <p:sldId id="268" r:id="rId16"/>
    <p:sldId id="269" r:id="rId17"/>
    <p:sldId id="270" r:id="rId18"/>
    <p:sldId id="325" r:id="rId19"/>
    <p:sldId id="327" r:id="rId20"/>
    <p:sldId id="271" r:id="rId21"/>
    <p:sldId id="272" r:id="rId22"/>
    <p:sldId id="291" r:id="rId23"/>
    <p:sldId id="292" r:id="rId24"/>
    <p:sldId id="293" r:id="rId25"/>
    <p:sldId id="312" r:id="rId26"/>
    <p:sldId id="314" r:id="rId27"/>
    <p:sldId id="294" r:id="rId28"/>
    <p:sldId id="295" r:id="rId29"/>
    <p:sldId id="296" r:id="rId30"/>
    <p:sldId id="297" r:id="rId31"/>
    <p:sldId id="303" r:id="rId32"/>
    <p:sldId id="304" r:id="rId33"/>
    <p:sldId id="305" r:id="rId34"/>
    <p:sldId id="306" r:id="rId35"/>
    <p:sldId id="307" r:id="rId36"/>
    <p:sldId id="308" r:id="rId37"/>
    <p:sldId id="309" r:id="rId38"/>
    <p:sldId id="310" r:id="rId39"/>
    <p:sldId id="311" r:id="rId40"/>
    <p:sldId id="315" r:id="rId41"/>
    <p:sldId id="328" r:id="rId42"/>
    <p:sldId id="329" r:id="rId43"/>
    <p:sldId id="316" r:id="rId44"/>
    <p:sldId id="317" r:id="rId45"/>
    <p:sldId id="318" r:id="rId46"/>
    <p:sldId id="319" r:id="rId47"/>
    <p:sldId id="320" r:id="rId48"/>
    <p:sldId id="321" r:id="rId49"/>
    <p:sldId id="326" r:id="rId50"/>
    <p:sldId id="331" r:id="rId51"/>
    <p:sldId id="332" r:id="rId52"/>
    <p:sldId id="333"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398" y="-96"/>
      </p:cViewPr>
      <p:guideLst>
        <p:guide orient="horz" pos="2160"/>
        <p:guide pos="2880"/>
      </p:guideLst>
    </p:cSldViewPr>
  </p:slideViewPr>
  <p:notesTextViewPr>
    <p:cViewPr>
      <p:scale>
        <a:sx n="1" d="1"/>
        <a:sy n="1" d="1"/>
      </p:scale>
      <p:origin x="0" y="0"/>
    </p:cViewPr>
  </p:notesTextViewPr>
  <p:sorterViewPr>
    <p:cViewPr>
      <p:scale>
        <a:sx n="100" d="100"/>
        <a:sy n="100" d="100"/>
      </p:scale>
      <p:origin x="0" y="834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B268D32-5709-4DDB-84D0-BD3C9CFEBACD}" type="datetimeFigureOut">
              <a:rPr lang="en-US" smtClean="0"/>
              <a:t>9/25/2012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05C4ED5-4CDB-4E0C-980F-C51A3C012DB0}" type="slidenum">
              <a:rPr lang="en-US" smtClean="0"/>
              <a:t>‹#›</a:t>
            </a:fld>
            <a:endParaRPr lang="en-US"/>
          </a:p>
        </p:txBody>
      </p:sp>
    </p:spTree>
    <p:extLst>
      <p:ext uri="{BB962C8B-B14F-4D97-AF65-F5344CB8AC3E}">
        <p14:creationId xmlns:p14="http://schemas.microsoft.com/office/powerpoint/2010/main" val="15482212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69163011-712B-44ED-87BE-90D4C132E283}" type="slidenum">
              <a:rPr lang="en-US" sz="1200" smtClean="0"/>
              <a:pPr eaLnBrk="1" hangingPunct="1"/>
              <a:t>1</a:t>
            </a:fld>
            <a:endParaRPr lang="en-US" sz="1200"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Make sure you bring in lots of examples of antennas and different kinds of feed lines as examples are you are going through this lesson.</a:t>
            </a:r>
          </a:p>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7A8FBD8D-78EA-4D90-AEB0-034E1E2D6AB2}" type="slidenum">
              <a:rPr lang="en-US" sz="1200" smtClean="0"/>
              <a:pPr eaLnBrk="1" hangingPunct="1"/>
              <a:t>15</a:t>
            </a:fld>
            <a:endParaRPr lang="en-US" sz="1200" smtClean="0"/>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The best way to cover this kind of material is to have a few antennas of various types and point out the different parts of the antenna relative to the vocabulary.</a:t>
            </a:r>
          </a:p>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DDCDB76D-273C-4E34-8D4D-5781412ABAEF}" type="slidenum">
              <a:rPr lang="en-US" sz="1200" smtClean="0"/>
              <a:pPr eaLnBrk="1" hangingPunct="1"/>
              <a:t>16</a:t>
            </a:fld>
            <a:endParaRPr lang="en-US" sz="1200" smtClean="0"/>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The best way to cover this kind of material is to have a few antennas of various types and point out the different parts of the antenna relative to the vocabulary.</a:t>
            </a:r>
          </a:p>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F5AD7E05-7F84-4AE7-B1EE-74A93876B46C}" type="slidenum">
              <a:rPr lang="en-US" sz="1200" smtClean="0"/>
              <a:pPr eaLnBrk="1" hangingPunct="1"/>
              <a:t>17</a:t>
            </a:fld>
            <a:endParaRPr lang="en-US" sz="1200" smtClean="0"/>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r>
              <a:rPr lang="en-US" smtClean="0"/>
              <a:t>Again, manipulatives are the best way to help with this discussion.</a:t>
            </a:r>
          </a:p>
          <a:p>
            <a:pPr eaLnBrk="1" hangingPunct="1">
              <a:lnSpc>
                <a:spcPct val="90000"/>
              </a:lnSpc>
            </a:pPr>
            <a:endParaRPr lang="en-US" smtClean="0"/>
          </a:p>
          <a:p>
            <a:pPr eaLnBrk="1" hangingPunct="1">
              <a:lnSpc>
                <a:spcPct val="90000"/>
              </a:lnSpc>
            </a:pPr>
            <a:r>
              <a:rPr lang="en-US" smtClean="0"/>
              <a:t>The concept of gain is an important concept to make sure the students understand.  Gain does not increase the amount of power being transmitted, gain gives the appearance of increased power because the transmitted energy (and received energy) is focused in a specific direction by the antenna elements at the expense of energy that would have been send in other directions.  A good way to illustrate this is to blow up a balloon.  The inflated balloon represents an omni-directional radiation pattern.  Now squeeze the balloon in the middle to create a two lobes (if you do it right, you have one big and one little lobe).  This represents the same amount of energy, but now it is focused in specific directions.</a:t>
            </a:r>
          </a:p>
          <a:p>
            <a:pPr eaLnBrk="1" hangingPunct="1">
              <a:lnSpc>
                <a:spcPct val="90000"/>
              </a:lnSpc>
            </a:pPr>
            <a:endParaRPr lang="en-US" smtClean="0"/>
          </a:p>
          <a:p>
            <a:pPr eaLnBrk="1" hangingPunct="1">
              <a:lnSpc>
                <a:spcPct val="90000"/>
              </a:lnSpc>
            </a:pPr>
            <a:r>
              <a:rPr lang="en-US" smtClean="0"/>
              <a:t>The concept of decibels is also a difficult and scary concept for the math phobic of the class.  Don’t spend a lot of time on this, just get them used to the use of dB as a way of expressing the gain or apparent power advantage comparisons between one antenna and another.  I guess the important specific gain value to remember is 3.  For every 3 dB of gain, the apparent power advantage is doubled (5 watts seems like 10 with 3 dB of gain).  You also could mention that -3 dB is halving the power…10 watts is like 5 watts when there is a -3 dB of gain (this is significant when students are looking at the performance of the rubber duck antenna versus a ¼ wave whip).</a:t>
            </a:r>
          </a:p>
          <a:p>
            <a:pPr eaLnBrk="1" hangingPunct="1">
              <a:lnSpc>
                <a:spcPct val="90000"/>
              </a:lnSpc>
            </a:pPr>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5DB08B22-627B-41F5-8BEB-29ED51FB82C1}" type="slidenum">
              <a:rPr lang="en-US" sz="1200" smtClean="0"/>
              <a:pPr eaLnBrk="1" hangingPunct="1"/>
              <a:t>20</a:t>
            </a:fld>
            <a:endParaRPr lang="en-US" sz="1200" smtClean="0"/>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This is an opportunity for you to expand on the concept of gain.  Walk your students through how to interpret the antenna radio pattern plots.  Here is a good time to introduce the concept of front-to-back ratio…another way to describe antenna performance.</a:t>
            </a:r>
          </a:p>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727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C03A9D20-50DB-4AE5-B0BB-A3BF8E4EDBE8}" type="slidenum">
              <a:rPr lang="en-US" sz="1200" smtClean="0"/>
              <a:pPr eaLnBrk="1" hangingPunct="1"/>
              <a:t>21</a:t>
            </a:fld>
            <a:endParaRPr lang="en-US" sz="120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ln/>
        </p:spPr>
      </p:sp>
      <p:sp>
        <p:nvSpPr>
          <p:cNvPr id="921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921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55C474C3-018C-4B6E-B875-25DBA1256065}" type="slidenum">
              <a:rPr lang="en-US" sz="1200" smtClean="0"/>
              <a:pPr eaLnBrk="1" hangingPunct="1"/>
              <a:t>22</a:t>
            </a:fld>
            <a:endParaRPr lang="en-US" sz="120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CEEF560D-95DF-4A89-AC98-61B4E05CCD01}" type="slidenum">
              <a:rPr lang="en-US" sz="1200" smtClean="0"/>
              <a:pPr eaLnBrk="1" hangingPunct="1"/>
              <a:t>23</a:t>
            </a:fld>
            <a:endParaRPr lang="en-US" sz="1200" smtClean="0"/>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It would be very helpful to have physical examples of the two basic kinds of feed line.</a:t>
            </a:r>
          </a:p>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B740A285-5423-49A8-9184-0590B8A463B5}" type="slidenum">
              <a:rPr lang="en-US" sz="1200" smtClean="0"/>
              <a:pPr eaLnBrk="1" hangingPunct="1"/>
              <a:t>24</a:t>
            </a:fld>
            <a:endParaRPr lang="en-US" sz="1200" smtClean="0"/>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Discuss why coax is so common and emphasize how it can be abused and still work well.</a:t>
            </a:r>
          </a:p>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51F7ACC8-6F6E-4353-8E42-8BB77CDDDBD9}" type="slidenum">
              <a:rPr lang="en-US" sz="1200" smtClean="0"/>
              <a:pPr eaLnBrk="1" hangingPunct="1"/>
              <a:t>25</a:t>
            </a:fld>
            <a:endParaRPr lang="en-US" sz="1200" smtClean="0"/>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Go over the different types and grades of coax; examples to show would be helpful.  Talk with the students about relative losses and power handling capabilities of each type of coax along with the price.</a:t>
            </a:r>
          </a:p>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168271C1-C02D-438B-88E7-22AF3B3710B8}" type="slidenum">
              <a:rPr lang="en-US" sz="1200" smtClean="0"/>
              <a:pPr eaLnBrk="1" hangingPunct="1"/>
              <a:t>27</a:t>
            </a:fld>
            <a:endParaRPr lang="en-US" sz="1200" smtClean="0"/>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Discuss some applications where ladder line is the only way to go.  Emphasize that the antenna tuner is required in most cases to transform the feed line impedance to 50 ohms to match the rig.</a:t>
            </a:r>
          </a:p>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3127D671-7C9C-4E62-B526-A9DC2CB61F12}" type="slidenum">
              <a:rPr lang="en-US" sz="1200" smtClean="0"/>
              <a:pPr eaLnBrk="1" hangingPunct="1"/>
              <a:t>3</a:t>
            </a:fld>
            <a:endParaRPr lang="en-US" sz="1200"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Line-of-sight is probably the easiest propagation mode for students to understand.  You can use a laser pointer to demonstrate line-of-sight.  You will probably have to refresh the students memory on UHF and VHF definitions and their position on the RF spectrum.  Also these bands will be the primary operating bands of the new hams.</a:t>
            </a:r>
          </a:p>
          <a:p>
            <a:pPr eaLnBrk="1" hangingPunct="1"/>
            <a:endParaRPr lang="en-US" smtClean="0"/>
          </a:p>
          <a:p>
            <a:pPr eaLnBrk="1" hangingPunct="1"/>
            <a:r>
              <a:rPr lang="en-US" smtClean="0"/>
              <a:t>The maximum distance for line-of-sight transmissions with two people standing on the surface of the earth is about (roughly) 25 miles, this is due to the curvature of the earth.  You can extend this discussion by briefly brining up repeaters and how they extend the line-of-sight range.</a:t>
            </a:r>
          </a:p>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51F4A958-2967-44B0-8159-D30CAE16DC36}" type="slidenum">
              <a:rPr lang="en-US" sz="1200" smtClean="0"/>
              <a:pPr eaLnBrk="1" hangingPunct="1"/>
              <a:t>28</a:t>
            </a:fld>
            <a:endParaRPr lang="en-US" sz="1200" smtClean="0"/>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Give other common values of antenna impedances.  As a general rule, anything within 1 wavelength of the antenna will have an impact on the antenna impedance, antenna radiation pattern, and antenna performance.</a:t>
            </a:r>
          </a:p>
          <a:p>
            <a:pPr eaLnBrk="1" hangingPunct="1"/>
            <a:endParaRPr lang="en-US" smtClean="0"/>
          </a:p>
          <a:p>
            <a:pPr eaLnBrk="1" hangingPunct="1"/>
            <a:r>
              <a:rPr lang="en-US" smtClean="0"/>
              <a:t>The complexity of antennas makes a fascinating aspect of the hobby and also makes antenna design an art.</a:t>
            </a:r>
          </a:p>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C2643796-1376-40F8-AF21-C5AEE9ED33D2}" type="slidenum">
              <a:rPr lang="en-US" sz="1200" smtClean="0"/>
              <a:pPr eaLnBrk="1" hangingPunct="1"/>
              <a:t>29</a:t>
            </a:fld>
            <a:endParaRPr lang="en-US" sz="1200" smtClean="0"/>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You will probably have to spend a little time to re-teach the concept of impedance.  It was just touched on previously, now it is time to get a little more serious with the concept because of its importance in the discussion of feed lines and antenna matching.</a:t>
            </a:r>
          </a:p>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a:ln/>
        </p:spPr>
      </p:sp>
      <p:sp>
        <p:nvSpPr>
          <p:cNvPr id="983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983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04E93C2A-C8A8-4CE1-A815-78AD9EDCDA50}" type="slidenum">
              <a:rPr lang="en-US" sz="1200" smtClean="0"/>
              <a:pPr eaLnBrk="1" hangingPunct="1"/>
              <a:t>30</a:t>
            </a:fld>
            <a:endParaRPr lang="en-US" sz="120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a:ln/>
        </p:spPr>
      </p:sp>
      <p:sp>
        <p:nvSpPr>
          <p:cNvPr id="737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Mention that there are variations of the dipole antenna (flat top, inverted V) and that there are advantages and disadvantages of each. </a:t>
            </a:r>
          </a:p>
        </p:txBody>
      </p:sp>
      <p:sp>
        <p:nvSpPr>
          <p:cNvPr id="737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41944DDC-6A96-45D4-B57C-23F80AF56187}" type="slidenum">
              <a:rPr lang="en-US" sz="1200" smtClean="0"/>
              <a:pPr eaLnBrk="1" hangingPunct="1"/>
              <a:t>32</a:t>
            </a:fld>
            <a:endParaRPr lang="en-US" sz="120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508FD0EF-8A63-4D39-BD9D-9C085DF07711}" type="slidenum">
              <a:rPr lang="en-US" sz="1200" smtClean="0"/>
              <a:pPr eaLnBrk="1" hangingPunct="1"/>
              <a:t>33</a:t>
            </a:fld>
            <a:endParaRPr lang="en-US" sz="1200" smtClean="0"/>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Mention here, or better yet have an example to show, that the ground-plane vertical antenna can have a magnetic mount for the car that precludes drilling holes in the car to mount the antenna.</a:t>
            </a:r>
          </a:p>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5DF44759-13D2-4669-8D08-32866344895A}" type="slidenum">
              <a:rPr lang="en-US" sz="1200" smtClean="0"/>
              <a:pPr eaLnBrk="1" hangingPunct="1"/>
              <a:t>35</a:t>
            </a:fld>
            <a:endParaRPr lang="en-US" sz="1200" smtClean="0"/>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These loop antennas are all 1 wavelength in length, and can be horizontal or vertical polarization.</a:t>
            </a:r>
          </a:p>
          <a:p>
            <a:pPr eaLnBrk="1" hangingPunct="1"/>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DF38332F-F67F-4DA5-98E1-301CF2B9A80F}" type="slidenum">
              <a:rPr lang="en-US" sz="1200" smtClean="0"/>
              <a:pPr eaLnBrk="1" hangingPunct="1"/>
              <a:t>36</a:t>
            </a:fld>
            <a:endParaRPr lang="en-US" sz="1200" smtClean="0"/>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Go over the concept of gain again with the students and emphasize that there is no increase in power from the transmitter, only an apparent increase in power because the available power is focused or directed in the desired direction at the expense of that power that would have been transmitted in the un-desired directions.</a:t>
            </a:r>
          </a:p>
          <a:p>
            <a:pPr eaLnBrk="1" hangingPunct="1"/>
            <a:endParaRPr lang="en-US" smtClean="0"/>
          </a:p>
          <a:p>
            <a:pPr eaLnBrk="1" hangingPunct="1"/>
            <a:r>
              <a:rPr lang="en-US" smtClean="0"/>
              <a:t>Have on hand photos or examples of the two common beam antennas, Yagi and Quad to illustrate the point here.</a:t>
            </a:r>
          </a:p>
          <a:p>
            <a:pPr eaLnBrk="1" hangingPunct="1"/>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B18A5D3A-8344-47C4-8FB8-A6565C2A3980}" type="slidenum">
              <a:rPr lang="en-US" sz="1200" smtClean="0"/>
              <a:pPr eaLnBrk="1" hangingPunct="1"/>
              <a:t>39</a:t>
            </a:fld>
            <a:endParaRPr lang="en-US" sz="1200" smtClean="0"/>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Briefly discuss the purpose and application of each kind of feed line device that the students may encounter or read about in the literature.  Again, physical examples of each device would be helpful during the presentation.</a:t>
            </a:r>
          </a:p>
          <a:p>
            <a:pPr eaLnBrk="1" hangingPunct="1"/>
            <a:endParaRPr lang="en-US" smtClean="0"/>
          </a:p>
          <a:p>
            <a:pPr eaLnBrk="1" hangingPunct="1"/>
            <a:r>
              <a:rPr lang="en-US" smtClean="0"/>
              <a:t>Emphasize that the SWR meter or antenna analyzer is probably one of the first pieces of test equipment they would want to add to their station.</a:t>
            </a:r>
          </a:p>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A38F4E9C-D96A-42F7-BA03-722597E4D3D1}" type="slidenum">
              <a:rPr lang="en-US" sz="1200" smtClean="0"/>
              <a:pPr eaLnBrk="1" hangingPunct="1"/>
              <a:t>40</a:t>
            </a:fld>
            <a:endParaRPr lang="en-US" sz="1200" smtClean="0"/>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You need to give your students the benefit of your experience on how to use the SWR meter, how you might make adjustments in the antennas to improve the SWR, and also give them some guideline as to what is acceptable and what is not.  These are some of my guidelines for dealing with SWR, of course there are exceptions to every rule and there certainly are exceptions to these guidelines.</a:t>
            </a:r>
          </a:p>
          <a:p>
            <a:pPr eaLnBrk="1" hangingPunct="1"/>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82165431-45B0-4ED4-A5AE-0197B7AAE6E9}" type="slidenum">
              <a:rPr lang="en-US" sz="1200" smtClean="0"/>
              <a:pPr eaLnBrk="1" hangingPunct="1"/>
              <a:t>45</a:t>
            </a:fld>
            <a:endParaRPr lang="en-US" sz="1200" smtClean="0"/>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Spend some time with the students clarifying what actually is happening when they use an antenna tuner.  There are many misconceptions about antenna tuners.  Basically, the antenna tuner is an impedance transformer that makes the impedance seen by the transmitter look like 50 ohms.  An antenna tuner can make a bad antenna look like a good antenna, but the antenna is still bad.  Antenna tuners are truly effective when you are truly compensating between impedance miss-matches (an effective antenna at one impedance that needs to transformed to the impedance of the transmitter).</a:t>
            </a:r>
          </a:p>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6EA33BFD-2446-403E-98FB-DD04E958FDB7}" type="slidenum">
              <a:rPr lang="en-US" sz="1200" smtClean="0"/>
              <a:pPr eaLnBrk="1" hangingPunct="1"/>
              <a:t>4</a:t>
            </a:fld>
            <a:endParaRPr lang="en-US" sz="1200" smtClean="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Point out that this propagation mode is the one used by AM broadcast stations in the day light hours.  You can connect with the students experiences with receiving AM broadcast stations using ground waves.  What happens at night?  Why do they change power levels depending on the time of day?  How is the reception at night?  </a:t>
            </a:r>
          </a:p>
          <a:p>
            <a:pPr eaLnBrk="1" hangingPunct="1"/>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23309DA4-7DAD-4180-9B12-5873B8C7FD66}" type="slidenum">
              <a:rPr lang="en-US" sz="1200" smtClean="0"/>
              <a:pPr eaLnBrk="1" hangingPunct="1"/>
              <a:t>47</a:t>
            </a:fld>
            <a:endParaRPr lang="en-US" sz="1200" smtClean="0"/>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Have an example of an SWR meter on hand to show the students.  You can also discuss how SWR meters are now commonly included as a meter function of a transceiver.</a:t>
            </a:r>
          </a:p>
          <a:p>
            <a:pPr eaLnBrk="1" hangingPunct="1"/>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E3517F1F-8598-4A9B-A150-295EEE1B3729}" type="slidenum">
              <a:rPr lang="en-US" sz="1200" smtClean="0"/>
              <a:pPr eaLnBrk="1" hangingPunct="1"/>
              <a:t>48</a:t>
            </a:fld>
            <a:endParaRPr lang="en-US" sz="1200" smtClean="0"/>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Bring up any local antenna considerations for your area.  Emphasize that you don’t need expensive towers and antennas in order to have fun with ham radio.</a:t>
            </a:r>
          </a:p>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32120095-2256-4CBB-B5E1-95F8CD6C78C6}" type="slidenum">
              <a:rPr lang="en-US" sz="1200" smtClean="0"/>
              <a:pPr eaLnBrk="1" hangingPunct="1"/>
              <a:t>6</a:t>
            </a:fld>
            <a:endParaRPr lang="en-US" sz="1200"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Line-of-sight is probably the easiest propagation mode for students to understand.  You can use a laser pointer to demonstrate line-of-sight.  You will probably have to refresh the students memory on UHF and VHF definitions and their position on the RF spectrum.  Also these bands will be the primary operating bands of the new hams.</a:t>
            </a:r>
          </a:p>
          <a:p>
            <a:pPr eaLnBrk="1" hangingPunct="1"/>
            <a:endParaRPr lang="en-US" smtClean="0"/>
          </a:p>
          <a:p>
            <a:pPr eaLnBrk="1" hangingPunct="1"/>
            <a:r>
              <a:rPr lang="en-US" smtClean="0"/>
              <a:t>The maximum distance for line-of-sight transmissions with two people standing on the surface of the earth is about (roughly) 25 miles, this is due to the curvature of the earth.  You can extend this discussion by briefly brining up repeaters and how they extend the line-of-sight range.</a:t>
            </a:r>
          </a:p>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F900657C-41F9-445A-B0EC-79E15F7D6015}" type="slidenum">
              <a:rPr lang="en-US" sz="1200" smtClean="0"/>
              <a:pPr eaLnBrk="1" hangingPunct="1"/>
              <a:t>7</a:t>
            </a:fld>
            <a:endParaRPr lang="en-US" sz="1200" smtClean="0"/>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Here is a good place to discuss the sun spot cycle, some of the students might make the connection between this practical application of science and the study of the sun and to some things they have heard about sun spots on the evening news programs.</a:t>
            </a:r>
          </a:p>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19ECB541-FCB7-4EB8-8672-44499A7FCF26}" type="slidenum">
              <a:rPr lang="en-US" sz="1200" smtClean="0"/>
              <a:pPr eaLnBrk="1" hangingPunct="1"/>
              <a:t>8</a:t>
            </a:fld>
            <a:endParaRPr lang="en-US" sz="1200" smtClean="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Discuss with the students what happens to ionize the upper reaches of the atmosphere.  You may have to tap into some old science lessons and vocabulary that the students haven’t thought about in years.  Define what an Ion is.</a:t>
            </a:r>
          </a:p>
          <a:p>
            <a:pPr eaLnBrk="1" hangingPunct="1"/>
            <a:endParaRPr lang="en-US" smtClean="0"/>
          </a:p>
          <a:p>
            <a:pPr eaLnBrk="1" hangingPunct="1"/>
            <a:r>
              <a:rPr lang="en-US" smtClean="0"/>
              <a:t>The concept of momentarily stripping away the electrons is important when you get into the details of the layers of the ionosphere and the time it takes for the ionosphere to dissipate during the evening and night time hours.</a:t>
            </a:r>
          </a:p>
          <a:p>
            <a:pPr eaLnBrk="1" hangingPunct="1"/>
            <a:endParaRPr lang="en-US" smtClean="0"/>
          </a:p>
          <a:p>
            <a:pPr eaLnBrk="1" hangingPunct="1"/>
            <a:r>
              <a:rPr lang="en-US" smtClean="0"/>
              <a:t>You can also refer back to the students experience with AM broadcasts and what they observe at night versus what they observe during the day time.</a:t>
            </a:r>
          </a:p>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B994B224-3AC8-438A-BB32-A33D3E63BB52}" type="slidenum">
              <a:rPr lang="en-US" sz="1200" smtClean="0"/>
              <a:pPr eaLnBrk="1" hangingPunct="1"/>
              <a:t>9</a:t>
            </a:fld>
            <a:endParaRPr lang="en-US" sz="1200" smtClean="0"/>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If the angle is too steep, the waves go right through.  If the frequencies are too low or too high, they also are not reflected, and in some cases are absorbed by the layer.  Constant monitoring of the ionosphere indicates the maximum and minimum usable frequencies for sky-wave propagation.  Hams interested in DX (you might have to explain DX) will adjust their operating bands to take advantage of those frequencies that are reflected off the ionosphere. </a:t>
            </a:r>
          </a:p>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542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CE3AB14C-3AC9-4003-BE83-05C9C96272EF}" type="slidenum">
              <a:rPr lang="en-US" sz="1200" smtClean="0"/>
              <a:pPr eaLnBrk="1" hangingPunct="1"/>
              <a:t>10</a:t>
            </a:fld>
            <a:endParaRPr lang="en-US" sz="120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45556E9F-3D16-49F2-B6E6-022D2E6444FB}" type="slidenum">
              <a:rPr lang="en-US" sz="1200" smtClean="0"/>
              <a:pPr eaLnBrk="1" hangingPunct="1"/>
              <a:t>14</a:t>
            </a:fld>
            <a:endParaRPr lang="en-US" sz="1200" smtClean="0"/>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The transmitter causes electrons to move in the antenna…creating the magnetic field, that changing magnetic field creates an electric field and away we go.</a:t>
            </a:r>
          </a:p>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8037C6D-9CDF-423B-A025-7F722B94B1A0}" type="datetimeFigureOut">
              <a:rPr lang="en-US" smtClean="0"/>
              <a:t>9/25/2012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6D4CB4-9C1C-494F-B715-FC07C228E6D1}" type="slidenum">
              <a:rPr lang="en-US" smtClean="0"/>
              <a:t>‹#›</a:t>
            </a:fld>
            <a:endParaRPr lang="en-US"/>
          </a:p>
        </p:txBody>
      </p:sp>
    </p:spTree>
    <p:extLst>
      <p:ext uri="{BB962C8B-B14F-4D97-AF65-F5344CB8AC3E}">
        <p14:creationId xmlns:p14="http://schemas.microsoft.com/office/powerpoint/2010/main" val="28002046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8037C6D-9CDF-423B-A025-7F722B94B1A0}" type="datetimeFigureOut">
              <a:rPr lang="en-US" smtClean="0"/>
              <a:t>9/25/2012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6D4CB4-9C1C-494F-B715-FC07C228E6D1}" type="slidenum">
              <a:rPr lang="en-US" smtClean="0"/>
              <a:t>‹#›</a:t>
            </a:fld>
            <a:endParaRPr lang="en-US"/>
          </a:p>
        </p:txBody>
      </p:sp>
    </p:spTree>
    <p:extLst>
      <p:ext uri="{BB962C8B-B14F-4D97-AF65-F5344CB8AC3E}">
        <p14:creationId xmlns:p14="http://schemas.microsoft.com/office/powerpoint/2010/main" val="29211119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8037C6D-9CDF-423B-A025-7F722B94B1A0}" type="datetimeFigureOut">
              <a:rPr lang="en-US" smtClean="0"/>
              <a:t>9/25/2012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6D4CB4-9C1C-494F-B715-FC07C228E6D1}" type="slidenum">
              <a:rPr lang="en-US" smtClean="0"/>
              <a:t>‹#›</a:t>
            </a:fld>
            <a:endParaRPr lang="en-US"/>
          </a:p>
        </p:txBody>
      </p:sp>
    </p:spTree>
    <p:extLst>
      <p:ext uri="{BB962C8B-B14F-4D97-AF65-F5344CB8AC3E}">
        <p14:creationId xmlns:p14="http://schemas.microsoft.com/office/powerpoint/2010/main" val="13942206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8037C6D-9CDF-423B-A025-7F722B94B1A0}" type="datetimeFigureOut">
              <a:rPr lang="en-US" smtClean="0"/>
              <a:t>9/25/2012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6D4CB4-9C1C-494F-B715-FC07C228E6D1}" type="slidenum">
              <a:rPr lang="en-US" smtClean="0"/>
              <a:t>‹#›</a:t>
            </a:fld>
            <a:endParaRPr lang="en-US"/>
          </a:p>
        </p:txBody>
      </p:sp>
    </p:spTree>
    <p:extLst>
      <p:ext uri="{BB962C8B-B14F-4D97-AF65-F5344CB8AC3E}">
        <p14:creationId xmlns:p14="http://schemas.microsoft.com/office/powerpoint/2010/main" val="32573107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8037C6D-9CDF-423B-A025-7F722B94B1A0}" type="datetimeFigureOut">
              <a:rPr lang="en-US" smtClean="0"/>
              <a:t>9/25/2012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6D4CB4-9C1C-494F-B715-FC07C228E6D1}" type="slidenum">
              <a:rPr lang="en-US" smtClean="0"/>
              <a:t>‹#›</a:t>
            </a:fld>
            <a:endParaRPr lang="en-US"/>
          </a:p>
        </p:txBody>
      </p:sp>
    </p:spTree>
    <p:extLst>
      <p:ext uri="{BB962C8B-B14F-4D97-AF65-F5344CB8AC3E}">
        <p14:creationId xmlns:p14="http://schemas.microsoft.com/office/powerpoint/2010/main" val="32884519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8037C6D-9CDF-423B-A025-7F722B94B1A0}" type="datetimeFigureOut">
              <a:rPr lang="en-US" smtClean="0"/>
              <a:t>9/25/2012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6D4CB4-9C1C-494F-B715-FC07C228E6D1}" type="slidenum">
              <a:rPr lang="en-US" smtClean="0"/>
              <a:t>‹#›</a:t>
            </a:fld>
            <a:endParaRPr lang="en-US"/>
          </a:p>
        </p:txBody>
      </p:sp>
    </p:spTree>
    <p:extLst>
      <p:ext uri="{BB962C8B-B14F-4D97-AF65-F5344CB8AC3E}">
        <p14:creationId xmlns:p14="http://schemas.microsoft.com/office/powerpoint/2010/main" val="15870004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8037C6D-9CDF-423B-A025-7F722B94B1A0}" type="datetimeFigureOut">
              <a:rPr lang="en-US" smtClean="0"/>
              <a:t>9/25/2012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B6D4CB4-9C1C-494F-B715-FC07C228E6D1}" type="slidenum">
              <a:rPr lang="en-US" smtClean="0"/>
              <a:t>‹#›</a:t>
            </a:fld>
            <a:endParaRPr lang="en-US"/>
          </a:p>
        </p:txBody>
      </p:sp>
    </p:spTree>
    <p:extLst>
      <p:ext uri="{BB962C8B-B14F-4D97-AF65-F5344CB8AC3E}">
        <p14:creationId xmlns:p14="http://schemas.microsoft.com/office/powerpoint/2010/main" val="26148937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8037C6D-9CDF-423B-A025-7F722B94B1A0}" type="datetimeFigureOut">
              <a:rPr lang="en-US" smtClean="0"/>
              <a:t>9/25/2012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B6D4CB4-9C1C-494F-B715-FC07C228E6D1}" type="slidenum">
              <a:rPr lang="en-US" smtClean="0"/>
              <a:t>‹#›</a:t>
            </a:fld>
            <a:endParaRPr lang="en-US"/>
          </a:p>
        </p:txBody>
      </p:sp>
    </p:spTree>
    <p:extLst>
      <p:ext uri="{BB962C8B-B14F-4D97-AF65-F5344CB8AC3E}">
        <p14:creationId xmlns:p14="http://schemas.microsoft.com/office/powerpoint/2010/main" val="2015971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037C6D-9CDF-423B-A025-7F722B94B1A0}" type="datetimeFigureOut">
              <a:rPr lang="en-US" smtClean="0"/>
              <a:t>9/25/2012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B6D4CB4-9C1C-494F-B715-FC07C228E6D1}" type="slidenum">
              <a:rPr lang="en-US" smtClean="0"/>
              <a:t>‹#›</a:t>
            </a:fld>
            <a:endParaRPr lang="en-US"/>
          </a:p>
        </p:txBody>
      </p:sp>
    </p:spTree>
    <p:extLst>
      <p:ext uri="{BB962C8B-B14F-4D97-AF65-F5344CB8AC3E}">
        <p14:creationId xmlns:p14="http://schemas.microsoft.com/office/powerpoint/2010/main" val="40724663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8037C6D-9CDF-423B-A025-7F722B94B1A0}" type="datetimeFigureOut">
              <a:rPr lang="en-US" smtClean="0"/>
              <a:t>9/25/2012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6D4CB4-9C1C-494F-B715-FC07C228E6D1}" type="slidenum">
              <a:rPr lang="en-US" smtClean="0"/>
              <a:t>‹#›</a:t>
            </a:fld>
            <a:endParaRPr lang="en-US"/>
          </a:p>
        </p:txBody>
      </p:sp>
    </p:spTree>
    <p:extLst>
      <p:ext uri="{BB962C8B-B14F-4D97-AF65-F5344CB8AC3E}">
        <p14:creationId xmlns:p14="http://schemas.microsoft.com/office/powerpoint/2010/main" val="39936132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8037C6D-9CDF-423B-A025-7F722B94B1A0}" type="datetimeFigureOut">
              <a:rPr lang="en-US" smtClean="0"/>
              <a:t>9/25/2012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6D4CB4-9C1C-494F-B715-FC07C228E6D1}" type="slidenum">
              <a:rPr lang="en-US" smtClean="0"/>
              <a:t>‹#›</a:t>
            </a:fld>
            <a:endParaRPr lang="en-US"/>
          </a:p>
        </p:txBody>
      </p:sp>
    </p:spTree>
    <p:extLst>
      <p:ext uri="{BB962C8B-B14F-4D97-AF65-F5344CB8AC3E}">
        <p14:creationId xmlns:p14="http://schemas.microsoft.com/office/powerpoint/2010/main" val="5202198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037C6D-9CDF-423B-A025-7F722B94B1A0}" type="datetimeFigureOut">
              <a:rPr lang="en-US" smtClean="0"/>
              <a:t>9/25/2012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6D4CB4-9C1C-494F-B715-FC07C228E6D1}" type="slidenum">
              <a:rPr lang="en-US" smtClean="0"/>
              <a:t>‹#›</a:t>
            </a:fld>
            <a:endParaRPr lang="en-US"/>
          </a:p>
        </p:txBody>
      </p:sp>
    </p:spTree>
    <p:extLst>
      <p:ext uri="{BB962C8B-B14F-4D97-AF65-F5344CB8AC3E}">
        <p14:creationId xmlns:p14="http://schemas.microsoft.com/office/powerpoint/2010/main" val="28068635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2"/>
          <p:cNvSpPr>
            <a:spLocks noChangeArrowheads="1"/>
          </p:cNvSpPr>
          <p:nvPr/>
        </p:nvSpPr>
        <p:spPr bwMode="auto">
          <a:xfrm>
            <a:off x="685800" y="2130425"/>
            <a:ext cx="7772400" cy="147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000"/>
              <a:t>Technician License Course</a:t>
            </a:r>
            <a:br>
              <a:rPr lang="en-US" sz="4000"/>
            </a:br>
            <a:r>
              <a:rPr lang="en-US" sz="4000"/>
              <a:t>Chapter 4 </a:t>
            </a:r>
          </a:p>
        </p:txBody>
      </p:sp>
      <p:sp>
        <p:nvSpPr>
          <p:cNvPr id="3075" name="Rectangle 13"/>
          <p:cNvSpPr>
            <a:spLocks noChangeArrowheads="1"/>
          </p:cNvSpPr>
          <p:nvPr/>
        </p:nvSpPr>
        <p:spPr bwMode="auto">
          <a:xfrm>
            <a:off x="1371600" y="3886200"/>
            <a:ext cx="64008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ctr">
              <a:spcBef>
                <a:spcPct val="20000"/>
              </a:spcBef>
            </a:pPr>
            <a:r>
              <a:rPr lang="en-US" sz="3200" dirty="0" smtClean="0"/>
              <a:t>Propagation and Antennas</a:t>
            </a:r>
            <a:endParaRPr lang="en-US" sz="3200" dirty="0"/>
          </a:p>
        </p:txBody>
      </p:sp>
    </p:spTree>
    <p:extLst>
      <p:ext uri="{BB962C8B-B14F-4D97-AF65-F5344CB8AC3E}">
        <p14:creationId xmlns:p14="http://schemas.microsoft.com/office/powerpoint/2010/main" val="2752842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Levels of the Ionosphere</a:t>
            </a:r>
          </a:p>
        </p:txBody>
      </p:sp>
      <p:sp>
        <p:nvSpPr>
          <p:cNvPr id="10243" name="Rectangle 5"/>
          <p:cNvSpPr>
            <a:spLocks noChangeArrowheads="1"/>
          </p:cNvSpPr>
          <p:nvPr/>
        </p:nvSpPr>
        <p:spPr bwMode="auto">
          <a:xfrm>
            <a:off x="685800" y="1828800"/>
            <a:ext cx="3810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dirty="0"/>
              <a:t>Density of the atmosphere affects:</a:t>
            </a:r>
          </a:p>
          <a:p>
            <a:pPr marL="742950" lvl="1" indent="-285750">
              <a:spcBef>
                <a:spcPct val="20000"/>
              </a:spcBef>
              <a:buFontTx/>
              <a:buChar char="–"/>
            </a:pPr>
            <a:r>
              <a:rPr lang="en-US" dirty="0"/>
              <a:t>The intensity of the radiation that can penetrate to that level.</a:t>
            </a:r>
          </a:p>
          <a:p>
            <a:pPr marL="742950" lvl="1" indent="-285750">
              <a:spcBef>
                <a:spcPct val="20000"/>
              </a:spcBef>
              <a:buFontTx/>
              <a:buChar char="–"/>
            </a:pPr>
            <a:r>
              <a:rPr lang="en-US" dirty="0"/>
              <a:t>The amount of ionization that occurs.</a:t>
            </a:r>
          </a:p>
          <a:p>
            <a:pPr marL="742950" lvl="1" indent="-285750">
              <a:spcBef>
                <a:spcPct val="20000"/>
              </a:spcBef>
              <a:buFontTx/>
              <a:buChar char="–"/>
            </a:pPr>
            <a:r>
              <a:rPr lang="en-US" dirty="0"/>
              <a:t>How quickly the electrons recombine with the nucleus</a:t>
            </a:r>
            <a:r>
              <a:rPr lang="en-US" dirty="0" smtClean="0"/>
              <a:t>.</a:t>
            </a:r>
          </a:p>
          <a:p>
            <a:pPr marL="285750" indent="-285750">
              <a:spcBef>
                <a:spcPct val="20000"/>
              </a:spcBef>
              <a:buFontTx/>
              <a:buChar char="–"/>
            </a:pPr>
            <a:r>
              <a:rPr lang="en-US" dirty="0" smtClean="0"/>
              <a:t>F layer is primary means of long range communication ~2500 mile per hop</a:t>
            </a:r>
          </a:p>
          <a:p>
            <a:pPr marL="285750" indent="-285750">
              <a:spcBef>
                <a:spcPct val="20000"/>
              </a:spcBef>
              <a:buFontTx/>
              <a:buChar char="–"/>
            </a:pPr>
            <a:r>
              <a:rPr lang="en-US" dirty="0" smtClean="0"/>
              <a:t>E layer (</a:t>
            </a:r>
            <a:r>
              <a:rPr lang="en-US" dirty="0" err="1" smtClean="0"/>
              <a:t>sporotic</a:t>
            </a:r>
            <a:r>
              <a:rPr lang="en-US" dirty="0" smtClean="0"/>
              <a:t> E) useful on VHF about 1200 miles /hop</a:t>
            </a:r>
            <a:endParaRPr lang="en-US" dirty="0"/>
          </a:p>
          <a:p>
            <a:pPr marL="742950" lvl="1" indent="-285750">
              <a:spcBef>
                <a:spcPct val="20000"/>
              </a:spcBef>
              <a:buFontTx/>
              <a:buChar char="–"/>
            </a:pPr>
            <a:r>
              <a:rPr lang="en-US" dirty="0" smtClean="0"/>
              <a:t>Mostly 10m, 6m, 2m</a:t>
            </a:r>
          </a:p>
          <a:p>
            <a:pPr marL="742950" lvl="1" indent="-285750">
              <a:spcBef>
                <a:spcPct val="20000"/>
              </a:spcBef>
              <a:buFontTx/>
              <a:buChar char="–"/>
            </a:pPr>
            <a:r>
              <a:rPr lang="en-US" dirty="0" smtClean="0"/>
              <a:t>Often very strong</a:t>
            </a:r>
            <a:endParaRPr lang="en-US" dirty="0" smtClean="0"/>
          </a:p>
        </p:txBody>
      </p:sp>
      <p:pic>
        <p:nvPicPr>
          <p:cNvPr id="10244" name="Picture 6" descr="UBR1-150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2209800"/>
            <a:ext cx="4375150"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083908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 Propagation Modes</a:t>
            </a:r>
            <a:endParaRPr lang="en-US" dirty="0"/>
          </a:p>
        </p:txBody>
      </p:sp>
      <p:sp>
        <p:nvSpPr>
          <p:cNvPr id="3" name="Content Placeholder 2"/>
          <p:cNvSpPr>
            <a:spLocks noGrp="1"/>
          </p:cNvSpPr>
          <p:nvPr>
            <p:ph idx="1"/>
          </p:nvPr>
        </p:nvSpPr>
        <p:spPr/>
        <p:txBody>
          <a:bodyPr>
            <a:normAutofit fontScale="92500" lnSpcReduction="10000"/>
          </a:bodyPr>
          <a:lstStyle/>
          <a:p>
            <a:r>
              <a:rPr lang="en-US" dirty="0" err="1" smtClean="0"/>
              <a:t>Auroral</a:t>
            </a:r>
            <a:r>
              <a:rPr lang="en-US" dirty="0" smtClean="0"/>
              <a:t> reflection</a:t>
            </a:r>
          </a:p>
          <a:p>
            <a:pPr lvl="1"/>
            <a:r>
              <a:rPr lang="en-US" dirty="0" smtClean="0"/>
              <a:t>Aim antenna at active aurora</a:t>
            </a:r>
          </a:p>
          <a:p>
            <a:pPr lvl="1"/>
            <a:r>
              <a:rPr lang="en-US" dirty="0" smtClean="0"/>
              <a:t>Reflected signals fluctuate rapidly </a:t>
            </a:r>
            <a:r>
              <a:rPr lang="en-US" dirty="0" err="1" smtClean="0"/>
              <a:t>andare</a:t>
            </a:r>
            <a:r>
              <a:rPr lang="en-US" dirty="0" smtClean="0"/>
              <a:t> often distorted</a:t>
            </a:r>
          </a:p>
          <a:p>
            <a:r>
              <a:rPr lang="en-US" dirty="0" smtClean="0"/>
              <a:t>Tropospheric Scatter or Ducting</a:t>
            </a:r>
          </a:p>
          <a:p>
            <a:pPr lvl="1"/>
            <a:r>
              <a:rPr lang="en-US" dirty="0" smtClean="0"/>
              <a:t>Often associated with temperature inversion.</a:t>
            </a:r>
          </a:p>
          <a:p>
            <a:pPr lvl="1"/>
            <a:r>
              <a:rPr lang="en-US" dirty="0" smtClean="0"/>
              <a:t>VHF &amp; UHF propagation to about 300 miles</a:t>
            </a:r>
          </a:p>
          <a:p>
            <a:r>
              <a:rPr lang="en-US" dirty="0" smtClean="0"/>
              <a:t>Meteor Scatter</a:t>
            </a:r>
          </a:p>
          <a:p>
            <a:pPr lvl="1"/>
            <a:r>
              <a:rPr lang="en-US" dirty="0" smtClean="0"/>
              <a:t>Reflection off ionization trail of meteor</a:t>
            </a:r>
          </a:p>
          <a:p>
            <a:pPr lvl="1"/>
            <a:r>
              <a:rPr lang="en-US" dirty="0" smtClean="0"/>
              <a:t>Best on 6m useful on 2m &amp; up to 70cm</a:t>
            </a:r>
            <a:endParaRPr lang="en-US" dirty="0"/>
          </a:p>
        </p:txBody>
      </p:sp>
    </p:spTree>
    <p:extLst>
      <p:ext uri="{BB962C8B-B14F-4D97-AF65-F5344CB8AC3E}">
        <p14:creationId xmlns:p14="http://schemas.microsoft.com/office/powerpoint/2010/main" val="25843708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Quiz Time</a:t>
            </a:r>
            <a:endParaRPr lang="en-US" dirty="0"/>
          </a:p>
        </p:txBody>
      </p:sp>
      <p:sp>
        <p:nvSpPr>
          <p:cNvPr id="3" name="Content Placeholder 2"/>
          <p:cNvSpPr>
            <a:spLocks noGrp="1"/>
          </p:cNvSpPr>
          <p:nvPr>
            <p:ph idx="1"/>
          </p:nvPr>
        </p:nvSpPr>
        <p:spPr/>
        <p:txBody>
          <a:bodyPr/>
          <a:lstStyle/>
          <a:p>
            <a:r>
              <a:rPr lang="en-US" dirty="0" smtClean="0"/>
              <a:t>Chapter 4.1</a:t>
            </a:r>
            <a:endParaRPr lang="en-US" dirty="0"/>
          </a:p>
        </p:txBody>
      </p:sp>
    </p:spTree>
    <p:extLst>
      <p:ext uri="{BB962C8B-B14F-4D97-AF65-F5344CB8AC3E}">
        <p14:creationId xmlns:p14="http://schemas.microsoft.com/office/powerpoint/2010/main" val="22261682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Chapter 4.2 Key</a:t>
            </a:r>
            <a:endParaRPr lang="en-US" dirty="0"/>
          </a:p>
        </p:txBody>
      </p:sp>
      <p:sp>
        <p:nvSpPr>
          <p:cNvPr id="5" name="Content Placeholder 4"/>
          <p:cNvSpPr>
            <a:spLocks noGrp="1"/>
          </p:cNvSpPr>
          <p:nvPr>
            <p:ph sz="half" idx="1"/>
          </p:nvPr>
        </p:nvSpPr>
        <p:spPr/>
        <p:txBody>
          <a:bodyPr>
            <a:normAutofit fontScale="85000" lnSpcReduction="10000"/>
          </a:bodyPr>
          <a:lstStyle/>
          <a:p>
            <a:r>
              <a:rPr lang="en-US" dirty="0"/>
              <a:t>T3A01		A  B  C  </a:t>
            </a:r>
            <a:r>
              <a:rPr lang="en-US" b="1" u="heavy" dirty="0"/>
              <a:t>D</a:t>
            </a:r>
            <a:r>
              <a:rPr lang="en-US" dirty="0"/>
              <a:t>  </a:t>
            </a:r>
          </a:p>
          <a:p>
            <a:r>
              <a:rPr lang="en-US" dirty="0"/>
              <a:t>T3A02		A  </a:t>
            </a:r>
            <a:r>
              <a:rPr lang="en-US" b="1" u="heavy" dirty="0"/>
              <a:t>B</a:t>
            </a:r>
            <a:r>
              <a:rPr lang="en-US" dirty="0"/>
              <a:t>  C  D  </a:t>
            </a:r>
          </a:p>
          <a:p>
            <a:r>
              <a:rPr lang="en-US" dirty="0"/>
              <a:t>T3A06		A  </a:t>
            </a:r>
            <a:r>
              <a:rPr lang="en-US" b="1" u="heavy" dirty="0"/>
              <a:t>B</a:t>
            </a:r>
            <a:r>
              <a:rPr lang="en-US" dirty="0"/>
              <a:t>  C  D  </a:t>
            </a:r>
          </a:p>
          <a:p>
            <a:r>
              <a:rPr lang="en-US" dirty="0"/>
              <a:t>T3A08		A  B  </a:t>
            </a:r>
            <a:r>
              <a:rPr lang="en-US" b="1" u="heavy" dirty="0"/>
              <a:t>C</a:t>
            </a:r>
            <a:r>
              <a:rPr lang="en-US" dirty="0"/>
              <a:t>  D  </a:t>
            </a:r>
          </a:p>
          <a:p>
            <a:r>
              <a:rPr lang="en-US" dirty="0"/>
              <a:t>T3A10		A  B  C  </a:t>
            </a:r>
            <a:r>
              <a:rPr lang="en-US" b="1" u="heavy" dirty="0"/>
              <a:t>D</a:t>
            </a:r>
            <a:r>
              <a:rPr lang="en-US" dirty="0"/>
              <a:t>  </a:t>
            </a:r>
          </a:p>
          <a:p>
            <a:r>
              <a:rPr lang="en-US" dirty="0"/>
              <a:t>T3A11		A  B  </a:t>
            </a:r>
            <a:r>
              <a:rPr lang="en-US" b="1" u="heavy" dirty="0"/>
              <a:t>C</a:t>
            </a:r>
            <a:r>
              <a:rPr lang="en-US" dirty="0"/>
              <a:t>  D  </a:t>
            </a:r>
          </a:p>
          <a:p>
            <a:r>
              <a:rPr lang="en-US" dirty="0"/>
              <a:t>T3C01		A  B  </a:t>
            </a:r>
            <a:r>
              <a:rPr lang="en-US" b="1" u="heavy" dirty="0"/>
              <a:t>C</a:t>
            </a:r>
            <a:r>
              <a:rPr lang="en-US" dirty="0"/>
              <a:t>  D  </a:t>
            </a:r>
          </a:p>
          <a:p>
            <a:r>
              <a:rPr lang="en-US" dirty="0"/>
              <a:t>T3C02		A  B  C  </a:t>
            </a:r>
            <a:r>
              <a:rPr lang="en-US" b="1" u="heavy" dirty="0"/>
              <a:t>D</a:t>
            </a:r>
            <a:r>
              <a:rPr lang="en-US" dirty="0"/>
              <a:t>  </a:t>
            </a:r>
          </a:p>
          <a:p>
            <a:r>
              <a:rPr lang="en-US" dirty="0"/>
              <a:t>T3C03		A  </a:t>
            </a:r>
            <a:r>
              <a:rPr lang="en-US" b="1" u="heavy" dirty="0"/>
              <a:t>B</a:t>
            </a:r>
            <a:r>
              <a:rPr lang="en-US" dirty="0"/>
              <a:t>  C  D  </a:t>
            </a:r>
          </a:p>
          <a:p>
            <a:endParaRPr lang="en-US" dirty="0"/>
          </a:p>
        </p:txBody>
      </p:sp>
      <p:sp>
        <p:nvSpPr>
          <p:cNvPr id="6" name="Content Placeholder 5"/>
          <p:cNvSpPr>
            <a:spLocks noGrp="1"/>
          </p:cNvSpPr>
          <p:nvPr>
            <p:ph sz="half" idx="2"/>
          </p:nvPr>
        </p:nvSpPr>
        <p:spPr/>
        <p:txBody>
          <a:bodyPr>
            <a:normAutofit fontScale="85000" lnSpcReduction="10000"/>
          </a:bodyPr>
          <a:lstStyle/>
          <a:p>
            <a:r>
              <a:rPr lang="en-US" dirty="0"/>
              <a:t>T3C04		A  </a:t>
            </a:r>
            <a:r>
              <a:rPr lang="en-US" b="1" u="heavy" dirty="0"/>
              <a:t>B</a:t>
            </a:r>
            <a:r>
              <a:rPr lang="en-US" dirty="0"/>
              <a:t>  C  D  </a:t>
            </a:r>
          </a:p>
          <a:p>
            <a:r>
              <a:rPr lang="en-US" dirty="0"/>
              <a:t>T3C05		A  B  </a:t>
            </a:r>
            <a:r>
              <a:rPr lang="en-US" b="1" u="heavy" dirty="0"/>
              <a:t>C</a:t>
            </a:r>
            <a:r>
              <a:rPr lang="en-US" dirty="0"/>
              <a:t>  D  </a:t>
            </a:r>
          </a:p>
          <a:p>
            <a:r>
              <a:rPr lang="en-US" dirty="0"/>
              <a:t>T3C06		</a:t>
            </a:r>
            <a:r>
              <a:rPr lang="en-US" b="1" u="heavy" dirty="0"/>
              <a:t>A</a:t>
            </a:r>
            <a:r>
              <a:rPr lang="en-US" dirty="0"/>
              <a:t>  B  C  D  </a:t>
            </a:r>
          </a:p>
          <a:p>
            <a:r>
              <a:rPr lang="en-US" dirty="0"/>
              <a:t>T3C07		A  </a:t>
            </a:r>
            <a:r>
              <a:rPr lang="en-US" b="1" u="heavy" dirty="0"/>
              <a:t>B </a:t>
            </a:r>
            <a:r>
              <a:rPr lang="en-US" dirty="0"/>
              <a:t> C  D  </a:t>
            </a:r>
          </a:p>
          <a:p>
            <a:r>
              <a:rPr lang="en-US" dirty="0"/>
              <a:t>T3C08		A  B  C  </a:t>
            </a:r>
            <a:r>
              <a:rPr lang="en-US" b="1" u="heavy" dirty="0"/>
              <a:t>D</a:t>
            </a:r>
            <a:r>
              <a:rPr lang="en-US" dirty="0"/>
              <a:t>  </a:t>
            </a:r>
          </a:p>
          <a:p>
            <a:r>
              <a:rPr lang="en-US" dirty="0"/>
              <a:t>T3C09		</a:t>
            </a:r>
            <a:r>
              <a:rPr lang="en-US" b="1" u="heavy" dirty="0"/>
              <a:t>A</a:t>
            </a:r>
            <a:r>
              <a:rPr lang="en-US" dirty="0"/>
              <a:t>  B  C  D  </a:t>
            </a:r>
          </a:p>
          <a:p>
            <a:r>
              <a:rPr lang="en-US" dirty="0"/>
              <a:t>T3C10		</a:t>
            </a:r>
            <a:r>
              <a:rPr lang="en-US" b="1" u="heavy" dirty="0"/>
              <a:t>A</a:t>
            </a:r>
            <a:r>
              <a:rPr lang="en-US" dirty="0"/>
              <a:t>  B  C  D  </a:t>
            </a:r>
          </a:p>
          <a:p>
            <a:r>
              <a:rPr lang="en-US" dirty="0"/>
              <a:t>T3C11		A  B  </a:t>
            </a:r>
            <a:r>
              <a:rPr lang="en-US" b="1" u="heavy" dirty="0"/>
              <a:t>C</a:t>
            </a:r>
            <a:r>
              <a:rPr lang="en-US" dirty="0"/>
              <a:t>  D  </a:t>
            </a:r>
          </a:p>
          <a:p>
            <a:endParaRPr lang="en-US" dirty="0"/>
          </a:p>
        </p:txBody>
      </p:sp>
    </p:spTree>
    <p:extLst>
      <p:ext uri="{BB962C8B-B14F-4D97-AF65-F5344CB8AC3E}">
        <p14:creationId xmlns:p14="http://schemas.microsoft.com/office/powerpoint/2010/main" val="26440957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The Antenna System</a:t>
            </a:r>
          </a:p>
        </p:txBody>
      </p:sp>
      <p:sp>
        <p:nvSpPr>
          <p:cNvPr id="4099" name="Rectangle 8"/>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b="1"/>
              <a:t>Antenna</a:t>
            </a:r>
            <a:r>
              <a:rPr lang="en-US" sz="3200"/>
              <a:t>:  Facilitates the sending of your signal to some distant station.</a:t>
            </a:r>
          </a:p>
          <a:p>
            <a:pPr marL="742950" lvl="1" indent="-285750">
              <a:spcBef>
                <a:spcPct val="20000"/>
              </a:spcBef>
              <a:buFontTx/>
              <a:buChar char="–"/>
            </a:pPr>
            <a:r>
              <a:rPr lang="en-US" sz="2800"/>
              <a:t>Back to the falling magnet</a:t>
            </a:r>
          </a:p>
          <a:p>
            <a:pPr marL="342900" indent="-342900">
              <a:spcBef>
                <a:spcPct val="20000"/>
              </a:spcBef>
              <a:buFontTx/>
              <a:buChar char="•"/>
            </a:pPr>
            <a:r>
              <a:rPr lang="en-US" sz="3200" b="1"/>
              <a:t>Feed line</a:t>
            </a:r>
            <a:r>
              <a:rPr lang="en-US" sz="3200"/>
              <a:t>: Connects your station to the antenna.</a:t>
            </a:r>
          </a:p>
          <a:p>
            <a:pPr marL="342900" indent="-342900">
              <a:spcBef>
                <a:spcPct val="20000"/>
              </a:spcBef>
              <a:buFontTx/>
              <a:buChar char="•"/>
            </a:pPr>
            <a:r>
              <a:rPr lang="en-US" sz="3200" b="1"/>
              <a:t>Test and matching equipment</a:t>
            </a:r>
            <a:r>
              <a:rPr lang="en-US" sz="3200"/>
              <a:t>:  Allows you to monitor antenna performance.</a:t>
            </a:r>
          </a:p>
        </p:txBody>
      </p:sp>
    </p:spTree>
    <p:extLst>
      <p:ext uri="{BB962C8B-B14F-4D97-AF65-F5344CB8AC3E}">
        <p14:creationId xmlns:p14="http://schemas.microsoft.com/office/powerpoint/2010/main" val="33477265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The Antenna (Some Vocabulary)</a:t>
            </a:r>
          </a:p>
        </p:txBody>
      </p:sp>
      <p:sp>
        <p:nvSpPr>
          <p:cNvPr id="5123"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t>Element: The conducting part or parts of an antenna designed to radiate or receive radio waves.</a:t>
            </a:r>
          </a:p>
          <a:p>
            <a:pPr marL="342900" indent="-342900">
              <a:spcBef>
                <a:spcPct val="20000"/>
              </a:spcBef>
              <a:buFontTx/>
              <a:buChar char="•"/>
            </a:pPr>
            <a:r>
              <a:rPr lang="en-US" sz="3200"/>
              <a:t>Driven element: The element supplied directly with power from the transmitter</a:t>
            </a:r>
          </a:p>
          <a:p>
            <a:pPr marL="342900" indent="-342900">
              <a:spcBef>
                <a:spcPct val="20000"/>
              </a:spcBef>
              <a:buFontTx/>
              <a:buChar char="•"/>
            </a:pPr>
            <a:r>
              <a:rPr lang="en-US" sz="3200"/>
              <a:t>Feed point: Where the transmitted energy enters the antenna.</a:t>
            </a:r>
          </a:p>
          <a:p>
            <a:pPr marL="342900" indent="-342900">
              <a:spcBef>
                <a:spcPct val="20000"/>
              </a:spcBef>
              <a:buFontTx/>
              <a:buChar char="•"/>
            </a:pPr>
            <a:endParaRPr lang="en-US" sz="3200"/>
          </a:p>
        </p:txBody>
      </p:sp>
    </p:spTree>
    <p:extLst>
      <p:ext uri="{BB962C8B-B14F-4D97-AF65-F5344CB8AC3E}">
        <p14:creationId xmlns:p14="http://schemas.microsoft.com/office/powerpoint/2010/main" val="31447683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The Antenna (Some Vocabulary)</a:t>
            </a:r>
          </a:p>
        </p:txBody>
      </p:sp>
      <p:sp>
        <p:nvSpPr>
          <p:cNvPr id="6147"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t>Polarization: The direction of the electric field relative to the surface of the earth.</a:t>
            </a:r>
          </a:p>
          <a:p>
            <a:pPr marL="342900" indent="-342900">
              <a:spcBef>
                <a:spcPct val="20000"/>
              </a:spcBef>
              <a:buFontTx/>
              <a:buChar char="•"/>
            </a:pPr>
            <a:r>
              <a:rPr lang="en-US" sz="3200"/>
              <a:t>Same as the physical direction</a:t>
            </a:r>
          </a:p>
          <a:p>
            <a:pPr marL="1143000" lvl="2" indent="-228600">
              <a:spcBef>
                <a:spcPct val="20000"/>
              </a:spcBef>
              <a:buFontTx/>
              <a:buChar char="•"/>
            </a:pPr>
            <a:r>
              <a:rPr lang="en-US" sz="3200"/>
              <a:t>Vertical</a:t>
            </a:r>
          </a:p>
          <a:p>
            <a:pPr marL="1143000" lvl="2" indent="-228600">
              <a:spcBef>
                <a:spcPct val="20000"/>
              </a:spcBef>
              <a:buFontTx/>
              <a:buChar char="•"/>
            </a:pPr>
            <a:r>
              <a:rPr lang="en-US" sz="3200"/>
              <a:t>Horizontal</a:t>
            </a:r>
          </a:p>
          <a:p>
            <a:pPr marL="1143000" lvl="2" indent="-228600">
              <a:spcBef>
                <a:spcPct val="20000"/>
              </a:spcBef>
              <a:buFontTx/>
              <a:buChar char="•"/>
            </a:pPr>
            <a:r>
              <a:rPr lang="en-US" sz="3200"/>
              <a:t>Circular</a:t>
            </a:r>
          </a:p>
          <a:p>
            <a:pPr marL="342900" indent="-342900">
              <a:spcBef>
                <a:spcPct val="20000"/>
              </a:spcBef>
              <a:buFontTx/>
              <a:buChar char="•"/>
            </a:pPr>
            <a:endParaRPr lang="en-US" sz="3200"/>
          </a:p>
        </p:txBody>
      </p:sp>
    </p:spTree>
    <p:extLst>
      <p:ext uri="{BB962C8B-B14F-4D97-AF65-F5344CB8AC3E}">
        <p14:creationId xmlns:p14="http://schemas.microsoft.com/office/powerpoint/2010/main" val="38913610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The Antenna (Some Vocabulary)</a:t>
            </a:r>
          </a:p>
        </p:txBody>
      </p:sp>
      <p:sp>
        <p:nvSpPr>
          <p:cNvPr id="7171"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t>Omni-directional – radiates in all directions.</a:t>
            </a:r>
          </a:p>
          <a:p>
            <a:pPr marL="342900" indent="-342900">
              <a:spcBef>
                <a:spcPct val="20000"/>
              </a:spcBef>
              <a:buFontTx/>
              <a:buChar char="•"/>
            </a:pPr>
            <a:r>
              <a:rPr lang="en-US" sz="3200"/>
              <a:t>Directional beam – focuses radiation in specific directions.</a:t>
            </a:r>
          </a:p>
          <a:p>
            <a:pPr marL="342900" indent="-342900">
              <a:spcBef>
                <a:spcPct val="20000"/>
              </a:spcBef>
              <a:buFontTx/>
              <a:buChar char="•"/>
            </a:pPr>
            <a:r>
              <a:rPr lang="en-US" sz="3200"/>
              <a:t>Gain – apparent increase in power in a particular direction because energy is focused in that direction.</a:t>
            </a:r>
          </a:p>
          <a:p>
            <a:pPr marL="742950" lvl="1" indent="-285750">
              <a:spcBef>
                <a:spcPct val="20000"/>
              </a:spcBef>
              <a:buFontTx/>
              <a:buChar char="–"/>
            </a:pPr>
            <a:r>
              <a:rPr lang="en-US" sz="2800"/>
              <a:t>Measured in decibels (dB)</a:t>
            </a:r>
          </a:p>
          <a:p>
            <a:pPr marL="342900" indent="-342900">
              <a:spcBef>
                <a:spcPct val="20000"/>
              </a:spcBef>
              <a:buFontTx/>
              <a:buChar char="•"/>
            </a:pPr>
            <a:endParaRPr lang="en-US" sz="3200"/>
          </a:p>
        </p:txBody>
      </p:sp>
    </p:spTree>
    <p:extLst>
      <p:ext uri="{BB962C8B-B14F-4D97-AF65-F5344CB8AC3E}">
        <p14:creationId xmlns:p14="http://schemas.microsoft.com/office/powerpoint/2010/main" val="6149151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Polarization Effects</a:t>
            </a:r>
            <a:endParaRPr lang="en-US" dirty="0"/>
          </a:p>
        </p:txBody>
      </p:sp>
      <p:sp>
        <p:nvSpPr>
          <p:cNvPr id="3" name="Content Placeholder 2"/>
          <p:cNvSpPr>
            <a:spLocks noGrp="1"/>
          </p:cNvSpPr>
          <p:nvPr>
            <p:ph idx="1"/>
          </p:nvPr>
        </p:nvSpPr>
        <p:spPr/>
        <p:txBody>
          <a:bodyPr>
            <a:normAutofit lnSpcReduction="10000"/>
          </a:bodyPr>
          <a:lstStyle/>
          <a:p>
            <a:r>
              <a:rPr lang="en-US" dirty="0" smtClean="0"/>
              <a:t>For VHF &amp; UHF signals on direct line of sight polarization must match or the signals will be much weaker.</a:t>
            </a:r>
          </a:p>
          <a:p>
            <a:pPr lvl="1"/>
            <a:r>
              <a:rPr lang="en-US" dirty="0" smtClean="0"/>
              <a:t>FM repeaters use vertical polarization because it is much easier to make vertical mobile antennas.</a:t>
            </a:r>
          </a:p>
          <a:p>
            <a:pPr lvl="1"/>
            <a:r>
              <a:rPr lang="en-US" dirty="0" smtClean="0"/>
              <a:t>Most weak signal work uses horizontal because the horizontal wave tends to travel a bit further over the horizon.</a:t>
            </a:r>
          </a:p>
          <a:p>
            <a:r>
              <a:rPr lang="en-US" dirty="0" smtClean="0"/>
              <a:t>When reflected by the ionosphere the polarization of the wave is randomized.</a:t>
            </a:r>
            <a:endParaRPr lang="en-US" dirty="0"/>
          </a:p>
        </p:txBody>
      </p:sp>
    </p:spTree>
    <p:extLst>
      <p:ext uri="{BB962C8B-B14F-4D97-AF65-F5344CB8AC3E}">
        <p14:creationId xmlns:p14="http://schemas.microsoft.com/office/powerpoint/2010/main" val="29050606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Decibels</a:t>
            </a:r>
            <a:endParaRPr lang="en-US" dirty="0"/>
          </a:p>
        </p:txBody>
      </p:sp>
      <p:sp>
        <p:nvSpPr>
          <p:cNvPr id="3" name="Content Placeholder 2"/>
          <p:cNvSpPr>
            <a:spLocks noGrp="1"/>
          </p:cNvSpPr>
          <p:nvPr>
            <p:ph idx="1"/>
          </p:nvPr>
        </p:nvSpPr>
        <p:spPr/>
        <p:txBody>
          <a:bodyPr/>
          <a:lstStyle/>
          <a:p>
            <a:r>
              <a:rPr lang="en-US" dirty="0" smtClean="0"/>
              <a:t>dB = 10*log(ratio) for Power</a:t>
            </a:r>
          </a:p>
          <a:p>
            <a:pPr lvl="1"/>
            <a:r>
              <a:rPr lang="en-US" dirty="0" smtClean="0"/>
              <a:t>dB = 20*log (ratio) for voltage or current</a:t>
            </a:r>
          </a:p>
          <a:p>
            <a:r>
              <a:rPr lang="en-US" dirty="0" smtClean="0"/>
              <a:t>10 dB is 10 tines the power</a:t>
            </a:r>
          </a:p>
          <a:p>
            <a:r>
              <a:rPr lang="en-US" dirty="0" smtClean="0"/>
              <a:t>3dB is twice the power</a:t>
            </a:r>
            <a:endParaRPr lang="en-US" dirty="0"/>
          </a:p>
        </p:txBody>
      </p:sp>
    </p:spTree>
    <p:extLst>
      <p:ext uri="{BB962C8B-B14F-4D97-AF65-F5344CB8AC3E}">
        <p14:creationId xmlns:p14="http://schemas.microsoft.com/office/powerpoint/2010/main" val="8466737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000"/>
              <a:t>Radio Wave Propagation:</a:t>
            </a:r>
            <a:br>
              <a:rPr lang="en-US" sz="4000"/>
            </a:br>
            <a:r>
              <a:rPr lang="en-US" sz="4000"/>
              <a:t>Getting from Point A to Point B</a:t>
            </a:r>
          </a:p>
        </p:txBody>
      </p:sp>
      <p:sp>
        <p:nvSpPr>
          <p:cNvPr id="4099"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Tx/>
              <a:buChar char="•"/>
            </a:pPr>
            <a:r>
              <a:rPr lang="en-US" sz="3200"/>
              <a:t>Radio waves propagate by many mechanisms.</a:t>
            </a:r>
          </a:p>
          <a:p>
            <a:pPr marL="742950" lvl="1" indent="-285750">
              <a:lnSpc>
                <a:spcPct val="90000"/>
              </a:lnSpc>
              <a:spcBef>
                <a:spcPct val="20000"/>
              </a:spcBef>
              <a:buFontTx/>
              <a:buChar char="–"/>
            </a:pPr>
            <a:r>
              <a:rPr lang="en-US" sz="2800"/>
              <a:t>The science of wave propagation has many facets.</a:t>
            </a:r>
          </a:p>
          <a:p>
            <a:pPr marL="342900" indent="-342900">
              <a:lnSpc>
                <a:spcPct val="90000"/>
              </a:lnSpc>
              <a:spcBef>
                <a:spcPct val="20000"/>
              </a:spcBef>
              <a:buFontTx/>
              <a:buChar char="•"/>
            </a:pPr>
            <a:r>
              <a:rPr lang="en-US" sz="3200"/>
              <a:t>We will discuss three basic ways:</a:t>
            </a:r>
          </a:p>
          <a:p>
            <a:pPr marL="742950" lvl="1" indent="-285750">
              <a:lnSpc>
                <a:spcPct val="90000"/>
              </a:lnSpc>
              <a:spcBef>
                <a:spcPct val="20000"/>
              </a:spcBef>
              <a:buFontTx/>
              <a:buChar char="–"/>
            </a:pPr>
            <a:r>
              <a:rPr lang="en-US" sz="2800"/>
              <a:t>Line of sight</a:t>
            </a:r>
          </a:p>
          <a:p>
            <a:pPr marL="742950" lvl="1" indent="-285750">
              <a:lnSpc>
                <a:spcPct val="90000"/>
              </a:lnSpc>
              <a:spcBef>
                <a:spcPct val="20000"/>
              </a:spcBef>
              <a:buFontTx/>
              <a:buChar char="–"/>
            </a:pPr>
            <a:r>
              <a:rPr lang="en-US" sz="2800"/>
              <a:t>Ground wave</a:t>
            </a:r>
          </a:p>
          <a:p>
            <a:pPr marL="742950" lvl="1" indent="-285750">
              <a:lnSpc>
                <a:spcPct val="90000"/>
              </a:lnSpc>
              <a:spcBef>
                <a:spcPct val="20000"/>
              </a:spcBef>
              <a:buFontTx/>
              <a:buChar char="–"/>
            </a:pPr>
            <a:r>
              <a:rPr lang="en-US" sz="2800"/>
              <a:t>Sky wave</a:t>
            </a:r>
          </a:p>
        </p:txBody>
      </p:sp>
    </p:spTree>
    <p:extLst>
      <p:ext uri="{BB962C8B-B14F-4D97-AF65-F5344CB8AC3E}">
        <p14:creationId xmlns:p14="http://schemas.microsoft.com/office/powerpoint/2010/main" val="1522016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Antenna Radiation Patterns</a:t>
            </a:r>
          </a:p>
        </p:txBody>
      </p:sp>
      <p:sp>
        <p:nvSpPr>
          <p:cNvPr id="8195" name="Rectangle 8"/>
          <p:cNvSpPr>
            <a:spLocks noChangeArrowheads="1"/>
          </p:cNvSpPr>
          <p:nvPr/>
        </p:nvSpPr>
        <p:spPr bwMode="auto">
          <a:xfrm>
            <a:off x="685800" y="1981200"/>
            <a:ext cx="3810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a:t>Radiation patterns are a way of visualizing antenna performance.</a:t>
            </a:r>
          </a:p>
          <a:p>
            <a:pPr marL="342900" indent="-342900">
              <a:spcBef>
                <a:spcPct val="20000"/>
              </a:spcBef>
              <a:buFontTx/>
              <a:buChar char="•"/>
            </a:pPr>
            <a:r>
              <a:rPr lang="en-US" sz="2800"/>
              <a:t>The further the line is away from the center of the graph, the stronger the signal at that point.</a:t>
            </a:r>
          </a:p>
        </p:txBody>
      </p:sp>
      <p:pic>
        <p:nvPicPr>
          <p:cNvPr id="8196" name="Picture 9" descr="ARRL001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2514600"/>
            <a:ext cx="3962400"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379215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4" descr="ARRL00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600200"/>
            <a:ext cx="4419600" cy="331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19" name="Picture 5" descr="ARRL00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19600" y="1600200"/>
            <a:ext cx="4419600" cy="331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395546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Antenna versus Feed Line</a:t>
            </a:r>
          </a:p>
        </p:txBody>
      </p:sp>
      <p:sp>
        <p:nvSpPr>
          <p:cNvPr id="28675"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t>For efficient transfer of energy from the transmitter to the feed line and from the feed line to the antenna, the various impedances need to match.</a:t>
            </a:r>
          </a:p>
          <a:p>
            <a:pPr marL="342900" indent="-342900">
              <a:spcBef>
                <a:spcPct val="20000"/>
              </a:spcBef>
              <a:buFontTx/>
              <a:buChar char="•"/>
            </a:pPr>
            <a:r>
              <a:rPr lang="en-US" sz="3200"/>
              <a:t>When there is mismatch of impedances, things may still work, but not as effectively as they could.</a:t>
            </a:r>
          </a:p>
        </p:txBody>
      </p:sp>
    </p:spTree>
    <p:extLst>
      <p:ext uri="{BB962C8B-B14F-4D97-AF65-F5344CB8AC3E}">
        <p14:creationId xmlns:p14="http://schemas.microsoft.com/office/powerpoint/2010/main" val="24187301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Feed Line types</a:t>
            </a:r>
          </a:p>
        </p:txBody>
      </p:sp>
      <p:sp>
        <p:nvSpPr>
          <p:cNvPr id="29699"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t>The purpose of the feed line is to get energy from your station to the antenna.</a:t>
            </a:r>
          </a:p>
          <a:p>
            <a:pPr marL="342900" indent="-342900">
              <a:spcBef>
                <a:spcPct val="20000"/>
              </a:spcBef>
              <a:buFontTx/>
              <a:buChar char="•"/>
            </a:pPr>
            <a:r>
              <a:rPr lang="en-US" sz="3200"/>
              <a:t>Basic feed line types.</a:t>
            </a:r>
          </a:p>
          <a:p>
            <a:pPr marL="742950" lvl="1" indent="-285750">
              <a:spcBef>
                <a:spcPct val="20000"/>
              </a:spcBef>
              <a:buFontTx/>
              <a:buChar char="–"/>
            </a:pPr>
            <a:r>
              <a:rPr lang="en-US" sz="2800"/>
              <a:t>Coaxial cable (coax).</a:t>
            </a:r>
          </a:p>
          <a:p>
            <a:pPr marL="742950" lvl="1" indent="-285750">
              <a:spcBef>
                <a:spcPct val="20000"/>
              </a:spcBef>
              <a:buFontTx/>
              <a:buChar char="–"/>
            </a:pPr>
            <a:r>
              <a:rPr lang="en-US" sz="2800"/>
              <a:t>Open-wire or ladder line.</a:t>
            </a:r>
          </a:p>
          <a:p>
            <a:pPr marL="342900" indent="-342900">
              <a:spcBef>
                <a:spcPct val="20000"/>
              </a:spcBef>
              <a:buFontTx/>
              <a:buChar char="•"/>
            </a:pPr>
            <a:r>
              <a:rPr lang="en-US" sz="3200"/>
              <a:t>Each has a characteristic impedance, each has its unique application.</a:t>
            </a:r>
          </a:p>
        </p:txBody>
      </p:sp>
    </p:spTree>
    <p:extLst>
      <p:ext uri="{BB962C8B-B14F-4D97-AF65-F5344CB8AC3E}">
        <p14:creationId xmlns:p14="http://schemas.microsoft.com/office/powerpoint/2010/main" val="163081903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Coax</a:t>
            </a:r>
          </a:p>
        </p:txBody>
      </p:sp>
      <p:sp>
        <p:nvSpPr>
          <p:cNvPr id="30723" name="Rectangle 5"/>
          <p:cNvSpPr>
            <a:spLocks noChangeArrowheads="1"/>
          </p:cNvSpPr>
          <p:nvPr/>
        </p:nvSpPr>
        <p:spPr bwMode="auto">
          <a:xfrm>
            <a:off x="685800" y="1981200"/>
            <a:ext cx="3810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Tx/>
              <a:buChar char="•"/>
            </a:pPr>
            <a:r>
              <a:rPr lang="en-US" sz="2800"/>
              <a:t>Most common feed line.</a:t>
            </a:r>
          </a:p>
          <a:p>
            <a:pPr marL="342900" indent="-342900">
              <a:lnSpc>
                <a:spcPct val="90000"/>
              </a:lnSpc>
              <a:spcBef>
                <a:spcPct val="20000"/>
              </a:spcBef>
              <a:buFontTx/>
              <a:buChar char="•"/>
            </a:pPr>
            <a:r>
              <a:rPr lang="en-US" sz="2800"/>
              <a:t>Easy to use.</a:t>
            </a:r>
          </a:p>
          <a:p>
            <a:pPr marL="342900" indent="-342900">
              <a:lnSpc>
                <a:spcPct val="90000"/>
              </a:lnSpc>
              <a:spcBef>
                <a:spcPct val="20000"/>
              </a:spcBef>
              <a:buFontTx/>
              <a:buChar char="•"/>
            </a:pPr>
            <a:r>
              <a:rPr lang="en-US" sz="2800"/>
              <a:t>Matches impedance of modern radio equipment (50 ohms).</a:t>
            </a:r>
          </a:p>
          <a:p>
            <a:pPr marL="342900" indent="-342900">
              <a:lnSpc>
                <a:spcPct val="90000"/>
              </a:lnSpc>
              <a:spcBef>
                <a:spcPct val="20000"/>
              </a:spcBef>
              <a:buFontTx/>
              <a:buChar char="•"/>
            </a:pPr>
            <a:r>
              <a:rPr lang="en-US" sz="2800"/>
              <a:t>Some loss of signal depending on coax quality (cost).</a:t>
            </a:r>
          </a:p>
        </p:txBody>
      </p:sp>
      <p:pic>
        <p:nvPicPr>
          <p:cNvPr id="3072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9600" y="3124200"/>
            <a:ext cx="4356100" cy="209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84553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Coax Feed Lines</a:t>
            </a:r>
          </a:p>
        </p:txBody>
      </p:sp>
      <p:sp>
        <p:nvSpPr>
          <p:cNvPr id="13315" name="Rectangle 5"/>
          <p:cNvSpPr>
            <a:spLocks noChangeArrowheads="1"/>
          </p:cNvSpPr>
          <p:nvPr/>
        </p:nvSpPr>
        <p:spPr bwMode="auto">
          <a:xfrm>
            <a:off x="990600" y="1905000"/>
            <a:ext cx="7620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dirty="0" smtClean="0"/>
              <a:t>RG-174</a:t>
            </a:r>
          </a:p>
          <a:p>
            <a:pPr marL="800100" lvl="1" indent="-342900">
              <a:spcBef>
                <a:spcPct val="20000"/>
              </a:spcBef>
              <a:buFontTx/>
              <a:buChar char="•"/>
            </a:pPr>
            <a:r>
              <a:rPr lang="en-US" sz="3200" dirty="0" smtClean="0"/>
              <a:t>Small </a:t>
            </a:r>
            <a:r>
              <a:rPr lang="en-US" sz="3200" dirty="0" err="1" smtClean="0"/>
              <a:t>lossy</a:t>
            </a:r>
            <a:r>
              <a:rPr lang="en-US" sz="3200" dirty="0" smtClean="0"/>
              <a:t> use only for short runs</a:t>
            </a:r>
          </a:p>
          <a:p>
            <a:pPr marL="342900" indent="-342900">
              <a:spcBef>
                <a:spcPct val="20000"/>
              </a:spcBef>
              <a:buFontTx/>
              <a:buChar char="•"/>
            </a:pPr>
            <a:r>
              <a:rPr lang="en-US" sz="3200" dirty="0" smtClean="0"/>
              <a:t>RG-58</a:t>
            </a:r>
          </a:p>
          <a:p>
            <a:pPr marL="800100" lvl="1" indent="-342900">
              <a:spcBef>
                <a:spcPct val="20000"/>
              </a:spcBef>
              <a:buFontTx/>
              <a:buChar char="•"/>
            </a:pPr>
            <a:r>
              <a:rPr lang="en-US" sz="3200" dirty="0" smtClean="0"/>
              <a:t>OK for HF low power(100w) to ~50 feet</a:t>
            </a:r>
            <a:endParaRPr lang="en-US" sz="3200" dirty="0"/>
          </a:p>
          <a:p>
            <a:pPr marL="342900" indent="-342900">
              <a:spcBef>
                <a:spcPct val="20000"/>
              </a:spcBef>
              <a:buFontTx/>
              <a:buChar char="•"/>
            </a:pPr>
            <a:r>
              <a:rPr lang="en-US" sz="3200" dirty="0" smtClean="0"/>
              <a:t>RG-8 RG-213</a:t>
            </a:r>
          </a:p>
          <a:p>
            <a:pPr marL="800100" lvl="1" indent="-342900">
              <a:spcBef>
                <a:spcPct val="20000"/>
              </a:spcBef>
              <a:buFontTx/>
              <a:buChar char="•"/>
            </a:pPr>
            <a:r>
              <a:rPr lang="en-US" sz="3200" dirty="0" smtClean="0"/>
              <a:t>Good for HF to ~200ft &amp; 1500W</a:t>
            </a:r>
            <a:endParaRPr lang="en-US" sz="3200" dirty="0"/>
          </a:p>
          <a:p>
            <a:pPr marL="342900" indent="-342900">
              <a:spcBef>
                <a:spcPct val="20000"/>
              </a:spcBef>
              <a:buFontTx/>
              <a:buChar char="•"/>
            </a:pPr>
            <a:r>
              <a:rPr lang="en-US" sz="3200" dirty="0" smtClean="0"/>
              <a:t>Hardline</a:t>
            </a:r>
          </a:p>
          <a:p>
            <a:pPr marL="800100" lvl="1" indent="-342900">
              <a:spcBef>
                <a:spcPct val="20000"/>
              </a:spcBef>
              <a:buFontTx/>
              <a:buChar char="•"/>
            </a:pPr>
            <a:r>
              <a:rPr lang="en-US" sz="3200" dirty="0" smtClean="0"/>
              <a:t>Low loss good for VHF &amp; UHF long Runs</a:t>
            </a:r>
            <a:endParaRPr lang="en-US" sz="3200" dirty="0"/>
          </a:p>
        </p:txBody>
      </p:sp>
    </p:spTree>
    <p:extLst>
      <p:ext uri="{BB962C8B-B14F-4D97-AF65-F5344CB8AC3E}">
        <p14:creationId xmlns:p14="http://schemas.microsoft.com/office/powerpoint/2010/main" val="327471443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Coax Connectors</a:t>
            </a:r>
          </a:p>
        </p:txBody>
      </p:sp>
      <p:sp>
        <p:nvSpPr>
          <p:cNvPr id="15363" name="Rectangle 5"/>
          <p:cNvSpPr>
            <a:spLocks noChangeArrowheads="1"/>
          </p:cNvSpPr>
          <p:nvPr/>
        </p:nvSpPr>
        <p:spPr bwMode="auto">
          <a:xfrm>
            <a:off x="381000" y="1988127"/>
            <a:ext cx="3505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dirty="0" smtClean="0"/>
              <a:t>SO-239/PL-259</a:t>
            </a:r>
          </a:p>
          <a:p>
            <a:pPr marL="800100" lvl="1" indent="-342900">
              <a:spcBef>
                <a:spcPct val="20000"/>
              </a:spcBef>
              <a:buFontTx/>
              <a:buChar char="•"/>
            </a:pPr>
            <a:r>
              <a:rPr lang="en-US" sz="2800" dirty="0" smtClean="0"/>
              <a:t>AKA UHF</a:t>
            </a:r>
          </a:p>
          <a:p>
            <a:pPr marL="800100" lvl="1" indent="-342900">
              <a:spcBef>
                <a:spcPct val="20000"/>
              </a:spcBef>
              <a:buFontTx/>
              <a:buChar char="•"/>
            </a:pPr>
            <a:r>
              <a:rPr lang="en-US" sz="2800" dirty="0" smtClean="0"/>
              <a:t>Used for HF</a:t>
            </a:r>
            <a:endParaRPr lang="en-US" sz="2800" dirty="0"/>
          </a:p>
          <a:p>
            <a:pPr marL="342900" indent="-342900">
              <a:spcBef>
                <a:spcPct val="20000"/>
              </a:spcBef>
              <a:buFontTx/>
              <a:buChar char="•"/>
            </a:pPr>
            <a:r>
              <a:rPr lang="en-US" sz="2800" dirty="0" smtClean="0"/>
              <a:t>N</a:t>
            </a:r>
          </a:p>
          <a:p>
            <a:pPr marL="800100" lvl="1" indent="-342900">
              <a:spcBef>
                <a:spcPct val="20000"/>
              </a:spcBef>
              <a:buFontTx/>
              <a:buChar char="•"/>
            </a:pPr>
            <a:r>
              <a:rPr lang="en-US" sz="2800" dirty="0" smtClean="0"/>
              <a:t>Matched Z</a:t>
            </a:r>
          </a:p>
          <a:p>
            <a:pPr marL="800100" lvl="1" indent="-342900">
              <a:spcBef>
                <a:spcPct val="20000"/>
              </a:spcBef>
              <a:buFontTx/>
              <a:buChar char="•"/>
            </a:pPr>
            <a:r>
              <a:rPr lang="en-US" sz="2800" dirty="0" smtClean="0"/>
              <a:t>Good for UHF</a:t>
            </a:r>
          </a:p>
          <a:p>
            <a:pPr marL="342900" indent="-342900">
              <a:spcBef>
                <a:spcPct val="20000"/>
              </a:spcBef>
              <a:buFontTx/>
              <a:buChar char="•"/>
            </a:pPr>
            <a:r>
              <a:rPr lang="en-US" sz="2800" dirty="0" smtClean="0"/>
              <a:t>BNC</a:t>
            </a:r>
            <a:endParaRPr lang="en-US" sz="2800" dirty="0"/>
          </a:p>
          <a:p>
            <a:pPr marL="342900" indent="-342900">
              <a:spcBef>
                <a:spcPct val="20000"/>
              </a:spcBef>
              <a:buFontTx/>
              <a:buChar char="•"/>
            </a:pPr>
            <a:r>
              <a:rPr lang="en-US" sz="2800" dirty="0" smtClean="0"/>
              <a:t>SMA</a:t>
            </a:r>
            <a:endParaRPr lang="en-US" sz="2800" dirty="0"/>
          </a:p>
        </p:txBody>
      </p:sp>
      <p:pic>
        <p:nvPicPr>
          <p:cNvPr id="15364" name="Picture 6" descr="HRLM3-17_Coax Connector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0" y="1981200"/>
            <a:ext cx="4967288" cy="3722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5621306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Open-Wire/Ladder Line</a:t>
            </a:r>
          </a:p>
        </p:txBody>
      </p:sp>
      <p:sp>
        <p:nvSpPr>
          <p:cNvPr id="31747" name="Rectangle 5"/>
          <p:cNvSpPr>
            <a:spLocks noChangeArrowheads="1"/>
          </p:cNvSpPr>
          <p:nvPr/>
        </p:nvSpPr>
        <p:spPr bwMode="auto">
          <a:xfrm>
            <a:off x="685800" y="1981200"/>
            <a:ext cx="3810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a:t>Not common today except in special applications.</a:t>
            </a:r>
          </a:p>
          <a:p>
            <a:pPr marL="342900" indent="-342900">
              <a:spcBef>
                <a:spcPct val="20000"/>
              </a:spcBef>
              <a:buFontTx/>
              <a:buChar char="•"/>
            </a:pPr>
            <a:r>
              <a:rPr lang="en-US"/>
              <a:t>Difficult to use.</a:t>
            </a:r>
          </a:p>
          <a:p>
            <a:pPr marL="342900" indent="-342900">
              <a:spcBef>
                <a:spcPct val="20000"/>
              </a:spcBef>
              <a:buFontTx/>
              <a:buChar char="•"/>
            </a:pPr>
            <a:r>
              <a:rPr lang="en-US"/>
              <a:t>Need an antenna tuner to make impedance match – but this allows a lot of flexibility.</a:t>
            </a:r>
          </a:p>
          <a:p>
            <a:pPr marL="342900" indent="-342900">
              <a:spcBef>
                <a:spcPct val="20000"/>
              </a:spcBef>
              <a:buFontTx/>
              <a:buChar char="•"/>
            </a:pPr>
            <a:r>
              <a:rPr lang="en-US"/>
              <a:t>Theoretically has very low loss.</a:t>
            </a:r>
          </a:p>
        </p:txBody>
      </p:sp>
      <p:pic>
        <p:nvPicPr>
          <p:cNvPr id="3174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1981200"/>
            <a:ext cx="4191000" cy="412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4206667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Antenna Impedance</a:t>
            </a:r>
          </a:p>
        </p:txBody>
      </p:sp>
      <p:sp>
        <p:nvSpPr>
          <p:cNvPr id="32771"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a:t>Antennas have a characteristic impedance.</a:t>
            </a:r>
          </a:p>
          <a:p>
            <a:pPr marL="342900" indent="-342900">
              <a:spcBef>
                <a:spcPct val="20000"/>
              </a:spcBef>
              <a:buFontTx/>
              <a:buChar char="•"/>
            </a:pPr>
            <a:r>
              <a:rPr lang="en-US" sz="2800"/>
              <a:t>Expressed in ohms – common value 50 ohms.</a:t>
            </a:r>
          </a:p>
          <a:p>
            <a:pPr marL="342900" indent="-342900">
              <a:spcBef>
                <a:spcPct val="20000"/>
              </a:spcBef>
              <a:buFontTx/>
              <a:buChar char="•"/>
            </a:pPr>
            <a:r>
              <a:rPr lang="en-US" sz="2800"/>
              <a:t>Depends on:</a:t>
            </a:r>
          </a:p>
          <a:p>
            <a:pPr marL="742950" lvl="1" indent="-285750">
              <a:spcBef>
                <a:spcPct val="20000"/>
              </a:spcBef>
              <a:buFontTx/>
              <a:buChar char="–"/>
            </a:pPr>
            <a:r>
              <a:rPr lang="en-US"/>
              <a:t>Antenna design</a:t>
            </a:r>
          </a:p>
          <a:p>
            <a:pPr marL="742950" lvl="1" indent="-285750">
              <a:spcBef>
                <a:spcPct val="20000"/>
              </a:spcBef>
              <a:buFontTx/>
              <a:buChar char="–"/>
            </a:pPr>
            <a:r>
              <a:rPr lang="en-US"/>
              <a:t>Height above the ground</a:t>
            </a:r>
          </a:p>
          <a:p>
            <a:pPr marL="742950" lvl="1" indent="-285750">
              <a:spcBef>
                <a:spcPct val="20000"/>
              </a:spcBef>
              <a:buFontTx/>
              <a:buChar char="–"/>
            </a:pPr>
            <a:r>
              <a:rPr lang="en-US"/>
              <a:t>Distance from surrounding obstacles</a:t>
            </a:r>
          </a:p>
          <a:p>
            <a:pPr marL="742950" lvl="1" indent="-285750">
              <a:spcBef>
                <a:spcPct val="20000"/>
              </a:spcBef>
              <a:buFontTx/>
              <a:buChar char="–"/>
            </a:pPr>
            <a:r>
              <a:rPr lang="en-US"/>
              <a:t>Frequency of operation</a:t>
            </a:r>
          </a:p>
          <a:p>
            <a:pPr marL="742950" lvl="1" indent="-285750">
              <a:spcBef>
                <a:spcPct val="20000"/>
              </a:spcBef>
              <a:buFontTx/>
              <a:buChar char="–"/>
            </a:pPr>
            <a:r>
              <a:rPr lang="en-US"/>
              <a:t>A million other factors</a:t>
            </a:r>
          </a:p>
        </p:txBody>
      </p:sp>
    </p:spTree>
    <p:extLst>
      <p:ext uri="{BB962C8B-B14F-4D97-AF65-F5344CB8AC3E}">
        <p14:creationId xmlns:p14="http://schemas.microsoft.com/office/powerpoint/2010/main" val="299153315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Impedance – AC Resistance</a:t>
            </a:r>
          </a:p>
        </p:txBody>
      </p:sp>
      <p:sp>
        <p:nvSpPr>
          <p:cNvPr id="33795"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t>A quick review of a previous concept: impedance.</a:t>
            </a:r>
          </a:p>
          <a:p>
            <a:pPr marL="742950" lvl="1" indent="-285750">
              <a:spcBef>
                <a:spcPct val="20000"/>
              </a:spcBef>
              <a:buFontTx/>
              <a:buChar char="–"/>
            </a:pPr>
            <a:r>
              <a:rPr lang="en-US" sz="2800"/>
              <a:t>Antennas include characteristics of capacitors, inductors and resistors</a:t>
            </a:r>
          </a:p>
          <a:p>
            <a:pPr marL="342900" indent="-342900">
              <a:spcBef>
                <a:spcPct val="20000"/>
              </a:spcBef>
              <a:buFontTx/>
              <a:buChar char="•"/>
            </a:pPr>
            <a:r>
              <a:rPr lang="en-US" sz="3200"/>
              <a:t>The combined response of these component parts to alternating currents (radio waves) is called </a:t>
            </a:r>
            <a:r>
              <a:rPr lang="en-US" sz="3200" b="1"/>
              <a:t>Impedance.</a:t>
            </a:r>
          </a:p>
        </p:txBody>
      </p:sp>
    </p:spTree>
    <p:extLst>
      <p:ext uri="{BB962C8B-B14F-4D97-AF65-F5344CB8AC3E}">
        <p14:creationId xmlns:p14="http://schemas.microsoft.com/office/powerpoint/2010/main" val="16981883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Line-of-Sight</a:t>
            </a:r>
          </a:p>
        </p:txBody>
      </p:sp>
      <p:sp>
        <p:nvSpPr>
          <p:cNvPr id="5123" name="Rectangle 5"/>
          <p:cNvSpPr>
            <a:spLocks noChangeArrowheads="1"/>
          </p:cNvSpPr>
          <p:nvPr/>
        </p:nvSpPr>
        <p:spPr bwMode="auto">
          <a:xfrm>
            <a:off x="685800" y="16764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t>If a source of radio energy can been seen by the receiver, then the radio energy will travel in a straight line from transmitter to receiver.</a:t>
            </a:r>
          </a:p>
          <a:p>
            <a:pPr marL="742950" lvl="1" indent="-285750">
              <a:spcBef>
                <a:spcPct val="20000"/>
              </a:spcBef>
              <a:buFontTx/>
              <a:buChar char="–"/>
            </a:pPr>
            <a:r>
              <a:rPr lang="en-US" sz="2800"/>
              <a:t>There is some attenuation of the signal as the radio wave travels</a:t>
            </a:r>
          </a:p>
          <a:p>
            <a:pPr marL="342900" indent="-342900">
              <a:spcBef>
                <a:spcPct val="20000"/>
              </a:spcBef>
              <a:buFontTx/>
              <a:buChar char="•"/>
            </a:pPr>
            <a:r>
              <a:rPr lang="en-US" sz="3200"/>
              <a:t>This is the primary propagation mode for VHF and UHF signals.</a:t>
            </a:r>
          </a:p>
        </p:txBody>
      </p:sp>
    </p:spTree>
    <p:extLst>
      <p:ext uri="{BB962C8B-B14F-4D97-AF65-F5344CB8AC3E}">
        <p14:creationId xmlns:p14="http://schemas.microsoft.com/office/powerpoint/2010/main" val="287154715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Standing Wave Ratio (SWR)</a:t>
            </a:r>
          </a:p>
        </p:txBody>
      </p:sp>
      <p:sp>
        <p:nvSpPr>
          <p:cNvPr id="136197" name="Rectangle 5"/>
          <p:cNvSpPr>
            <a:spLocks noChangeArrowheads="1"/>
          </p:cNvSpPr>
          <p:nvPr/>
        </p:nvSpPr>
        <p:spPr bwMode="auto">
          <a:xfrm>
            <a:off x="685800" y="1676400"/>
            <a:ext cx="7772400" cy="4114800"/>
          </a:xfrm>
          <a:prstGeom prst="rect">
            <a:avLst/>
          </a:prstGeom>
          <a:noFill/>
          <a:ln w="9525">
            <a:noFill/>
            <a:miter lim="800000"/>
            <a:headEnd/>
            <a:tailEnd/>
          </a:ln>
          <a:effectLst/>
        </p:spPr>
        <p:txBody>
          <a:bodyPr/>
          <a:lstStyle/>
          <a:p>
            <a:pPr marL="342900" indent="-342900">
              <a:lnSpc>
                <a:spcPct val="90000"/>
              </a:lnSpc>
              <a:spcBef>
                <a:spcPct val="20000"/>
              </a:spcBef>
              <a:buFontTx/>
              <a:buChar char="•"/>
              <a:defRPr/>
            </a:pPr>
            <a:r>
              <a:rPr lang="en-US" sz="3200"/>
              <a:t>If the antenna and feed line impedances are not perfectly matched, some RF energy is not radiated into space and is returned (reflected) back to the source.</a:t>
            </a:r>
          </a:p>
          <a:p>
            <a:pPr marL="742950" lvl="1" indent="-285750">
              <a:lnSpc>
                <a:spcPct val="90000"/>
              </a:lnSpc>
              <a:spcBef>
                <a:spcPct val="20000"/>
              </a:spcBef>
              <a:buFontTx/>
              <a:buChar char="–"/>
              <a:defRPr/>
            </a:pPr>
            <a:r>
              <a:rPr lang="en-US" sz="2800"/>
              <a:t>Something has to happen to this reflected energy – generally converted into heat or unwanted radio energy (bad).</a:t>
            </a:r>
          </a:p>
          <a:p>
            <a:pPr marL="342900" indent="-342900">
              <a:lnSpc>
                <a:spcPct val="90000"/>
              </a:lnSpc>
              <a:spcBef>
                <a:spcPct val="20000"/>
              </a:spcBef>
              <a:buFontTx/>
              <a:buChar char="•"/>
              <a:defRPr/>
            </a:pPr>
            <a:endParaRPr lang="en-US" sz="3200" b="1">
              <a:effectLst>
                <a:outerShdw blurRad="38100" dist="38100" dir="2700000" algn="tl">
                  <a:srgbClr val="C0C0C0"/>
                </a:outerShdw>
              </a:effectLst>
            </a:endParaRPr>
          </a:p>
        </p:txBody>
      </p:sp>
    </p:spTree>
    <p:extLst>
      <p:ext uri="{BB962C8B-B14F-4D97-AF65-F5344CB8AC3E}">
        <p14:creationId xmlns:p14="http://schemas.microsoft.com/office/powerpoint/2010/main" val="290754384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The Dipole</a:t>
            </a:r>
          </a:p>
        </p:txBody>
      </p:sp>
      <p:sp>
        <p:nvSpPr>
          <p:cNvPr id="4099" name="Rectangle 8"/>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t>Most basic antenna.</a:t>
            </a:r>
          </a:p>
          <a:p>
            <a:pPr marL="742950" lvl="1" indent="-285750">
              <a:spcBef>
                <a:spcPct val="20000"/>
              </a:spcBef>
              <a:buFontTx/>
              <a:buChar char="–"/>
            </a:pPr>
            <a:r>
              <a:rPr lang="en-US" sz="2800"/>
              <a:t>Two conductive, equal length parts.</a:t>
            </a:r>
          </a:p>
          <a:p>
            <a:pPr marL="742950" lvl="1" indent="-285750">
              <a:spcBef>
                <a:spcPct val="20000"/>
              </a:spcBef>
              <a:buFontTx/>
              <a:buChar char="–"/>
            </a:pPr>
            <a:r>
              <a:rPr lang="en-US" sz="2800"/>
              <a:t>Feed line connected in the middle.</a:t>
            </a:r>
          </a:p>
          <a:p>
            <a:pPr marL="342900" indent="-342900">
              <a:spcBef>
                <a:spcPct val="20000"/>
              </a:spcBef>
              <a:buFontTx/>
              <a:buChar char="•"/>
            </a:pPr>
            <a:r>
              <a:rPr lang="en-US" sz="3200"/>
              <a:t>Total length is ½ wavelength (½ </a:t>
            </a:r>
            <a:r>
              <a:rPr lang="en-US" sz="3200">
                <a:latin typeface="Symbol" pitchFamily="18" charset="2"/>
              </a:rPr>
              <a:t>l</a:t>
            </a:r>
            <a:r>
              <a:rPr lang="en-US" sz="3200"/>
              <a:t> ).</a:t>
            </a:r>
          </a:p>
          <a:p>
            <a:pPr marL="342900" indent="-342900">
              <a:spcBef>
                <a:spcPct val="20000"/>
              </a:spcBef>
              <a:buFontTx/>
              <a:buChar char="•"/>
            </a:pPr>
            <a:endParaRPr lang="en-US" sz="3200"/>
          </a:p>
          <a:p>
            <a:pPr marL="342900" indent="-342900">
              <a:spcBef>
                <a:spcPct val="20000"/>
              </a:spcBef>
              <a:buFontTx/>
              <a:buChar char="•"/>
            </a:pPr>
            <a:r>
              <a:rPr lang="en-US" sz="2800"/>
              <a:t>Length (in feet) = 468 / Frequency (in MHz).</a:t>
            </a:r>
          </a:p>
          <a:p>
            <a:pPr marL="342900" indent="-342900">
              <a:spcBef>
                <a:spcPct val="20000"/>
              </a:spcBef>
              <a:buFontTx/>
              <a:buChar char="•"/>
            </a:pPr>
            <a:endParaRPr lang="en-US" sz="2800"/>
          </a:p>
          <a:p>
            <a:pPr marL="342900" indent="-342900">
              <a:spcBef>
                <a:spcPct val="20000"/>
              </a:spcBef>
              <a:buFontTx/>
              <a:buChar char="•"/>
            </a:pPr>
            <a:endParaRPr lang="en-US" sz="3200"/>
          </a:p>
        </p:txBody>
      </p:sp>
    </p:spTree>
    <p:extLst>
      <p:ext uri="{BB962C8B-B14F-4D97-AF65-F5344CB8AC3E}">
        <p14:creationId xmlns:p14="http://schemas.microsoft.com/office/powerpoint/2010/main" val="341619964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The Dipole</a:t>
            </a:r>
          </a:p>
        </p:txBody>
      </p:sp>
      <p:pic>
        <p:nvPicPr>
          <p:cNvPr id="5123" name="Picture 5" descr="HBK05_22-0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1828800"/>
            <a:ext cx="5334000"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42457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The Ground-Plane</a:t>
            </a:r>
          </a:p>
        </p:txBody>
      </p:sp>
      <p:sp>
        <p:nvSpPr>
          <p:cNvPr id="6147"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Tx/>
              <a:buChar char="•"/>
            </a:pPr>
            <a:r>
              <a:rPr lang="en-US" sz="2800"/>
              <a:t>Simply a dipole that is oriented perpendicular to the Earth’s surface (</a:t>
            </a:r>
            <a:r>
              <a:rPr lang="en-US" sz="2800" b="1"/>
              <a:t>vertical</a:t>
            </a:r>
            <a:r>
              <a:rPr lang="en-US" sz="2800"/>
              <a:t>) .</a:t>
            </a:r>
          </a:p>
          <a:p>
            <a:pPr marL="342900" indent="-342900">
              <a:lnSpc>
                <a:spcPct val="90000"/>
              </a:lnSpc>
              <a:spcBef>
                <a:spcPct val="20000"/>
              </a:spcBef>
              <a:buFontTx/>
              <a:buChar char="•"/>
            </a:pPr>
            <a:r>
              <a:rPr lang="en-US" sz="2800"/>
              <a:t>One half of the dipole is replaced by the ground-plane.</a:t>
            </a:r>
          </a:p>
          <a:p>
            <a:pPr marL="742950" lvl="1" indent="-285750">
              <a:lnSpc>
                <a:spcPct val="90000"/>
              </a:lnSpc>
              <a:spcBef>
                <a:spcPct val="20000"/>
              </a:spcBef>
              <a:buFontTx/>
              <a:buChar char="–"/>
            </a:pPr>
            <a:r>
              <a:rPr lang="en-US"/>
              <a:t>Earth</a:t>
            </a:r>
          </a:p>
          <a:p>
            <a:pPr marL="742950" lvl="1" indent="-285750">
              <a:lnSpc>
                <a:spcPct val="90000"/>
              </a:lnSpc>
              <a:spcBef>
                <a:spcPct val="20000"/>
              </a:spcBef>
              <a:buFontTx/>
              <a:buChar char="–"/>
            </a:pPr>
            <a:r>
              <a:rPr lang="en-US"/>
              <a:t>Car roof or trunk lid or other metal surface.</a:t>
            </a:r>
          </a:p>
          <a:p>
            <a:pPr marL="742950" lvl="1" indent="-285750">
              <a:lnSpc>
                <a:spcPct val="90000"/>
              </a:lnSpc>
              <a:spcBef>
                <a:spcPct val="20000"/>
              </a:spcBef>
              <a:buFontTx/>
              <a:buChar char="–"/>
            </a:pPr>
            <a:r>
              <a:rPr lang="en-US"/>
              <a:t>Radial wires.</a:t>
            </a:r>
          </a:p>
          <a:p>
            <a:pPr marL="342900" indent="-342900">
              <a:lnSpc>
                <a:spcPct val="90000"/>
              </a:lnSpc>
              <a:spcBef>
                <a:spcPct val="20000"/>
              </a:spcBef>
              <a:buFontTx/>
              <a:buChar char="•"/>
            </a:pPr>
            <a:r>
              <a:rPr lang="en-US" sz="2800"/>
              <a:t>Length (in feet) = 234 / Frequency (in MHz).</a:t>
            </a:r>
          </a:p>
        </p:txBody>
      </p:sp>
    </p:spTree>
    <p:extLst>
      <p:ext uri="{BB962C8B-B14F-4D97-AF65-F5344CB8AC3E}">
        <p14:creationId xmlns:p14="http://schemas.microsoft.com/office/powerpoint/2010/main" val="24793047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The Ground-Plane</a:t>
            </a:r>
          </a:p>
        </p:txBody>
      </p:sp>
      <p:pic>
        <p:nvPicPr>
          <p:cNvPr id="7171" name="Picture 5" descr="ARRL002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1676400"/>
            <a:ext cx="5410200" cy="405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8914328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000"/>
              <a:t>Loop Antennas – Variations</a:t>
            </a:r>
          </a:p>
        </p:txBody>
      </p:sp>
      <p:sp>
        <p:nvSpPr>
          <p:cNvPr id="8195" name="Rectangle 5"/>
          <p:cNvSpPr>
            <a:spLocks noChangeArrowheads="1"/>
          </p:cNvSpPr>
          <p:nvPr/>
        </p:nvSpPr>
        <p:spPr bwMode="auto">
          <a:xfrm>
            <a:off x="3429000" y="2057400"/>
            <a:ext cx="4343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t>Quad</a:t>
            </a:r>
          </a:p>
          <a:p>
            <a:pPr marL="342900" indent="-342900">
              <a:spcBef>
                <a:spcPct val="20000"/>
              </a:spcBef>
              <a:buFontTx/>
              <a:buChar char="•"/>
            </a:pPr>
            <a:r>
              <a:rPr lang="en-US" sz="3200"/>
              <a:t>Delta</a:t>
            </a:r>
          </a:p>
          <a:p>
            <a:pPr marL="342900" indent="-342900">
              <a:spcBef>
                <a:spcPct val="20000"/>
              </a:spcBef>
              <a:buFontTx/>
              <a:buChar char="•"/>
            </a:pPr>
            <a:r>
              <a:rPr lang="en-US" sz="3200"/>
              <a:t>Horizontal</a:t>
            </a:r>
          </a:p>
        </p:txBody>
      </p:sp>
    </p:spTree>
    <p:extLst>
      <p:ext uri="{BB962C8B-B14F-4D97-AF65-F5344CB8AC3E}">
        <p14:creationId xmlns:p14="http://schemas.microsoft.com/office/powerpoint/2010/main" val="123813004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Directional (Beam) Antennas</a:t>
            </a:r>
          </a:p>
        </p:txBody>
      </p:sp>
      <p:sp>
        <p:nvSpPr>
          <p:cNvPr id="9219"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t>Beam antennas focus or direct RF energy in a desired direction.</a:t>
            </a:r>
          </a:p>
          <a:p>
            <a:pPr marL="742950" lvl="1" indent="-285750">
              <a:spcBef>
                <a:spcPct val="20000"/>
              </a:spcBef>
              <a:buFontTx/>
              <a:buChar char="–"/>
            </a:pPr>
            <a:r>
              <a:rPr lang="en-US" sz="2800"/>
              <a:t>Gain</a:t>
            </a:r>
          </a:p>
          <a:p>
            <a:pPr marL="742950" lvl="1" indent="-285750">
              <a:spcBef>
                <a:spcPct val="20000"/>
              </a:spcBef>
              <a:buFontTx/>
              <a:buChar char="–"/>
            </a:pPr>
            <a:r>
              <a:rPr lang="en-US" sz="2800"/>
              <a:t>An apparent increase in power in the desired direction (both transmit and receive).</a:t>
            </a:r>
          </a:p>
          <a:p>
            <a:pPr marL="342900" indent="-342900">
              <a:spcBef>
                <a:spcPct val="20000"/>
              </a:spcBef>
              <a:buFontTx/>
              <a:buChar char="•"/>
            </a:pPr>
            <a:r>
              <a:rPr lang="en-US" sz="3200"/>
              <a:t>Yagi (rod-like elements – TV antennas).</a:t>
            </a:r>
          </a:p>
          <a:p>
            <a:pPr marL="342900" indent="-342900">
              <a:spcBef>
                <a:spcPct val="20000"/>
              </a:spcBef>
              <a:buFontTx/>
              <a:buChar char="•"/>
            </a:pPr>
            <a:r>
              <a:rPr lang="en-US" sz="3200"/>
              <a:t>Quad (square shape, wire loop elements).</a:t>
            </a:r>
          </a:p>
        </p:txBody>
      </p:sp>
    </p:spTree>
    <p:extLst>
      <p:ext uri="{BB962C8B-B14F-4D97-AF65-F5344CB8AC3E}">
        <p14:creationId xmlns:p14="http://schemas.microsoft.com/office/powerpoint/2010/main" val="271471745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Directional (Beam) Antennas</a:t>
            </a:r>
          </a:p>
        </p:txBody>
      </p:sp>
      <p:pic>
        <p:nvPicPr>
          <p:cNvPr id="10243" name="Picture 5" descr="HBK05_22-06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3400" y="2819400"/>
            <a:ext cx="3810000" cy="1897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4" name="Picture 6" descr="HBK05_22-07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2209800"/>
            <a:ext cx="4419600" cy="331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5544670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Directional (Beam) Antennas</a:t>
            </a:r>
          </a:p>
        </p:txBody>
      </p:sp>
      <p:sp>
        <p:nvSpPr>
          <p:cNvPr id="11267"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t>All beam antennas have parts called elements.</a:t>
            </a:r>
          </a:p>
          <a:p>
            <a:pPr marL="742950" lvl="1" indent="-285750">
              <a:spcBef>
                <a:spcPct val="20000"/>
              </a:spcBef>
              <a:buFontTx/>
              <a:buChar char="–"/>
            </a:pPr>
            <a:r>
              <a:rPr lang="en-US" sz="2800"/>
              <a:t>Driven element is connected to the radio by the feed line.</a:t>
            </a:r>
          </a:p>
          <a:p>
            <a:pPr marL="742950" lvl="1" indent="-285750">
              <a:spcBef>
                <a:spcPct val="20000"/>
              </a:spcBef>
              <a:buFontTx/>
              <a:buChar char="–"/>
            </a:pPr>
            <a:r>
              <a:rPr lang="en-US" sz="2800"/>
              <a:t>Reflector element is on the back side.</a:t>
            </a:r>
          </a:p>
          <a:p>
            <a:pPr marL="742950" lvl="1" indent="-285750">
              <a:spcBef>
                <a:spcPct val="20000"/>
              </a:spcBef>
              <a:buFontTx/>
              <a:buChar char="–"/>
            </a:pPr>
            <a:r>
              <a:rPr lang="en-US" sz="2800"/>
              <a:t>Director element is on the front side toward the desired direction.</a:t>
            </a:r>
          </a:p>
        </p:txBody>
      </p:sp>
    </p:spTree>
    <p:extLst>
      <p:ext uri="{BB962C8B-B14F-4D97-AF65-F5344CB8AC3E}">
        <p14:creationId xmlns:p14="http://schemas.microsoft.com/office/powerpoint/2010/main" val="404756484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Feed Line Devices</a:t>
            </a:r>
          </a:p>
        </p:txBody>
      </p:sp>
      <p:sp>
        <p:nvSpPr>
          <p:cNvPr id="12291" name="Rectangle 5"/>
          <p:cNvSpPr>
            <a:spLocks noChangeArrowheads="1"/>
          </p:cNvSpPr>
          <p:nvPr/>
        </p:nvSpPr>
        <p:spPr bwMode="auto">
          <a:xfrm>
            <a:off x="2819400" y="2133600"/>
            <a:ext cx="44196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t>Balun</a:t>
            </a:r>
          </a:p>
          <a:p>
            <a:pPr marL="342900" indent="-342900">
              <a:spcBef>
                <a:spcPct val="20000"/>
              </a:spcBef>
              <a:buFontTx/>
              <a:buChar char="•"/>
            </a:pPr>
            <a:r>
              <a:rPr lang="en-US" sz="3200"/>
              <a:t>Duplexer</a:t>
            </a:r>
          </a:p>
          <a:p>
            <a:pPr marL="342900" indent="-342900">
              <a:spcBef>
                <a:spcPct val="20000"/>
              </a:spcBef>
              <a:buFontTx/>
              <a:buChar char="•"/>
            </a:pPr>
            <a:r>
              <a:rPr lang="en-US" sz="3200"/>
              <a:t>Antenna switch</a:t>
            </a:r>
          </a:p>
          <a:p>
            <a:pPr marL="342900" indent="-342900">
              <a:spcBef>
                <a:spcPct val="20000"/>
              </a:spcBef>
              <a:buFontTx/>
              <a:buChar char="•"/>
            </a:pPr>
            <a:r>
              <a:rPr lang="en-US" sz="3200"/>
              <a:t>SWR meter</a:t>
            </a:r>
          </a:p>
          <a:p>
            <a:pPr marL="342900" indent="-342900">
              <a:spcBef>
                <a:spcPct val="20000"/>
              </a:spcBef>
              <a:buFontTx/>
              <a:buChar char="•"/>
            </a:pPr>
            <a:r>
              <a:rPr lang="en-US" sz="3200"/>
              <a:t>Antenna analyzer</a:t>
            </a:r>
          </a:p>
          <a:p>
            <a:pPr marL="342900" indent="-342900">
              <a:spcBef>
                <a:spcPct val="20000"/>
              </a:spcBef>
              <a:buFontTx/>
              <a:buChar char="•"/>
            </a:pPr>
            <a:r>
              <a:rPr lang="en-US" sz="3200"/>
              <a:t>Antenna tuner</a:t>
            </a:r>
          </a:p>
        </p:txBody>
      </p:sp>
    </p:spTree>
    <p:extLst>
      <p:ext uri="{BB962C8B-B14F-4D97-AF65-F5344CB8AC3E}">
        <p14:creationId xmlns:p14="http://schemas.microsoft.com/office/powerpoint/2010/main" val="7067506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Ground Wave</a:t>
            </a:r>
          </a:p>
        </p:txBody>
      </p:sp>
      <p:sp>
        <p:nvSpPr>
          <p:cNvPr id="6147"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t>Some radio frequency ranges (lower HF frequencies) will hug the earth’s surface as they travel</a:t>
            </a:r>
          </a:p>
          <a:p>
            <a:pPr marL="342900" indent="-342900">
              <a:spcBef>
                <a:spcPct val="20000"/>
              </a:spcBef>
              <a:buFontTx/>
              <a:buChar char="•"/>
            </a:pPr>
            <a:r>
              <a:rPr lang="en-US" sz="3200"/>
              <a:t>These waves will travel beyond the range of line-of-sight</a:t>
            </a:r>
          </a:p>
          <a:p>
            <a:pPr marL="342900" indent="-342900">
              <a:spcBef>
                <a:spcPct val="20000"/>
              </a:spcBef>
              <a:buFontTx/>
              <a:buChar char="•"/>
            </a:pPr>
            <a:r>
              <a:rPr lang="en-US" sz="3200"/>
              <a:t>A few hundred miles</a:t>
            </a:r>
          </a:p>
        </p:txBody>
      </p:sp>
    </p:spTree>
    <p:extLst>
      <p:ext uri="{BB962C8B-B14F-4D97-AF65-F5344CB8AC3E}">
        <p14:creationId xmlns:p14="http://schemas.microsoft.com/office/powerpoint/2010/main" val="382940145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Nothing is Perfect</a:t>
            </a:r>
          </a:p>
        </p:txBody>
      </p:sp>
      <p:sp>
        <p:nvSpPr>
          <p:cNvPr id="16387"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80000"/>
              </a:lnSpc>
              <a:spcBef>
                <a:spcPct val="20000"/>
              </a:spcBef>
              <a:buFontTx/>
              <a:buChar char="•"/>
            </a:pPr>
            <a:r>
              <a:rPr lang="en-US" sz="2800"/>
              <a:t>Although the goal is to get 100% of your radio energy radiated into space, that is virtually impossible.</a:t>
            </a:r>
          </a:p>
          <a:p>
            <a:pPr marL="342900" indent="-342900">
              <a:lnSpc>
                <a:spcPct val="80000"/>
              </a:lnSpc>
              <a:spcBef>
                <a:spcPct val="20000"/>
              </a:spcBef>
              <a:buFontTx/>
              <a:buChar char="•"/>
            </a:pPr>
            <a:r>
              <a:rPr lang="en-US" sz="2800"/>
              <a:t>What is an acceptable level of reflected power or SWR?</a:t>
            </a:r>
          </a:p>
          <a:p>
            <a:pPr marL="742950" lvl="1" indent="-285750">
              <a:lnSpc>
                <a:spcPct val="80000"/>
              </a:lnSpc>
              <a:spcBef>
                <a:spcPct val="20000"/>
              </a:spcBef>
              <a:buFontTx/>
              <a:buChar char="–"/>
            </a:pPr>
            <a:r>
              <a:rPr lang="en-US"/>
              <a:t>1:1 SWR is perfect.</a:t>
            </a:r>
          </a:p>
          <a:p>
            <a:pPr marL="742950" lvl="1" indent="-285750">
              <a:lnSpc>
                <a:spcPct val="80000"/>
              </a:lnSpc>
              <a:spcBef>
                <a:spcPct val="20000"/>
              </a:spcBef>
              <a:buFontTx/>
              <a:buChar char="–"/>
            </a:pPr>
            <a:r>
              <a:rPr lang="en-US"/>
              <a:t>2:1 SWR should be the max you should accept (as a general rule).</a:t>
            </a:r>
          </a:p>
          <a:p>
            <a:pPr marL="1143000" lvl="2" indent="-228600">
              <a:lnSpc>
                <a:spcPct val="80000"/>
              </a:lnSpc>
              <a:spcBef>
                <a:spcPct val="20000"/>
              </a:spcBef>
              <a:buFontTx/>
              <a:buChar char="•"/>
            </a:pPr>
            <a:r>
              <a:rPr lang="en-US" sz="2000"/>
              <a:t>Modern radios will start lowering transmitter output power automatically when SWR is above 2:1.</a:t>
            </a:r>
          </a:p>
          <a:p>
            <a:pPr marL="742950" lvl="1" indent="-285750">
              <a:lnSpc>
                <a:spcPct val="80000"/>
              </a:lnSpc>
              <a:spcBef>
                <a:spcPct val="20000"/>
              </a:spcBef>
              <a:buFontTx/>
              <a:buChar char="–"/>
            </a:pPr>
            <a:r>
              <a:rPr lang="en-US"/>
              <a:t>3:1 is when you need to do something to reduce SWR.</a:t>
            </a:r>
          </a:p>
        </p:txBody>
      </p:sp>
    </p:spTree>
    <p:extLst>
      <p:ext uri="{BB962C8B-B14F-4D97-AF65-F5344CB8AC3E}">
        <p14:creationId xmlns:p14="http://schemas.microsoft.com/office/powerpoint/2010/main" val="310169008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Care of </a:t>
            </a:r>
            <a:r>
              <a:rPr lang="en-US" dirty="0" err="1" smtClean="0"/>
              <a:t>Feedlines</a:t>
            </a:r>
            <a:endParaRPr lang="en-US" dirty="0"/>
          </a:p>
        </p:txBody>
      </p:sp>
      <p:sp>
        <p:nvSpPr>
          <p:cNvPr id="3" name="Content Placeholder 2"/>
          <p:cNvSpPr>
            <a:spLocks noGrp="1"/>
          </p:cNvSpPr>
          <p:nvPr>
            <p:ph idx="1"/>
          </p:nvPr>
        </p:nvSpPr>
        <p:spPr/>
        <p:txBody>
          <a:bodyPr/>
          <a:lstStyle/>
          <a:p>
            <a:r>
              <a:rPr lang="en-US" dirty="0" smtClean="0"/>
              <a:t>Water penetration causes coax to get </a:t>
            </a:r>
            <a:r>
              <a:rPr lang="en-US" dirty="0" err="1" smtClean="0"/>
              <a:t>lossy</a:t>
            </a:r>
            <a:endParaRPr lang="en-US" dirty="0" smtClean="0"/>
          </a:p>
          <a:p>
            <a:pPr lvl="1"/>
            <a:r>
              <a:rPr lang="en-US" dirty="0" smtClean="0"/>
              <a:t>Seal Connectors against Moisture.</a:t>
            </a:r>
          </a:p>
          <a:p>
            <a:pPr lvl="1"/>
            <a:r>
              <a:rPr lang="en-US" dirty="0" smtClean="0"/>
              <a:t>Look for cracks in jacket</a:t>
            </a:r>
          </a:p>
          <a:p>
            <a:pPr lvl="1"/>
            <a:r>
              <a:rPr lang="en-US" dirty="0" smtClean="0"/>
              <a:t>Use UV resistant Coax</a:t>
            </a:r>
          </a:p>
          <a:p>
            <a:r>
              <a:rPr lang="en-US" dirty="0" smtClean="0"/>
              <a:t>Air core coax is very low loss but easily contaminated by water.</a:t>
            </a:r>
            <a:endParaRPr lang="en-US" dirty="0"/>
          </a:p>
        </p:txBody>
      </p:sp>
    </p:spTree>
    <p:extLst>
      <p:ext uri="{BB962C8B-B14F-4D97-AF65-F5344CB8AC3E}">
        <p14:creationId xmlns:p14="http://schemas.microsoft.com/office/powerpoint/2010/main" val="261492813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Soldering</a:t>
            </a:r>
            <a:endParaRPr lang="en-US" dirty="0"/>
          </a:p>
        </p:txBody>
      </p:sp>
      <p:sp>
        <p:nvSpPr>
          <p:cNvPr id="3" name="Content Placeholder 2"/>
          <p:cNvSpPr>
            <a:spLocks noGrp="1"/>
          </p:cNvSpPr>
          <p:nvPr>
            <p:ph idx="1"/>
          </p:nvPr>
        </p:nvSpPr>
        <p:spPr/>
        <p:txBody>
          <a:bodyPr/>
          <a:lstStyle/>
          <a:p>
            <a:r>
              <a:rPr lang="en-US" dirty="0" smtClean="0"/>
              <a:t>Antenna construction is often the first Soldering done by hams.</a:t>
            </a:r>
          </a:p>
          <a:p>
            <a:r>
              <a:rPr lang="en-US" dirty="0" smtClean="0"/>
              <a:t>Use ONLY Rosen core solder!</a:t>
            </a:r>
          </a:p>
          <a:p>
            <a:r>
              <a:rPr lang="en-US" dirty="0" smtClean="0"/>
              <a:t>Use enough heat to get good flow of the solder</a:t>
            </a:r>
          </a:p>
          <a:p>
            <a:pPr lvl="1"/>
            <a:r>
              <a:rPr lang="en-US" dirty="0" smtClean="0"/>
              <a:t>The result should have bright shiny surface.</a:t>
            </a:r>
          </a:p>
          <a:p>
            <a:pPr lvl="1"/>
            <a:r>
              <a:rPr lang="en-US" dirty="0" smtClean="0"/>
              <a:t>A dull or grainy surface indicates a cold solder joint.</a:t>
            </a:r>
            <a:endParaRPr lang="en-US" dirty="0"/>
          </a:p>
        </p:txBody>
      </p:sp>
    </p:spTree>
    <p:extLst>
      <p:ext uri="{BB962C8B-B14F-4D97-AF65-F5344CB8AC3E}">
        <p14:creationId xmlns:p14="http://schemas.microsoft.com/office/powerpoint/2010/main" val="326137999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Test and Matching Equipment</a:t>
            </a:r>
          </a:p>
        </p:txBody>
      </p:sp>
      <p:sp>
        <p:nvSpPr>
          <p:cNvPr id="17411"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t>Proper impedance matching is important enough to deserve some simple test equipment as you develop your station repertoire.</a:t>
            </a:r>
          </a:p>
          <a:p>
            <a:pPr marL="342900" indent="-342900">
              <a:spcBef>
                <a:spcPct val="20000"/>
              </a:spcBef>
              <a:buFontTx/>
              <a:buChar char="•"/>
            </a:pPr>
            <a:r>
              <a:rPr lang="en-US" sz="3200"/>
              <a:t>Basic test equipment: SWR meter.</a:t>
            </a:r>
          </a:p>
          <a:p>
            <a:pPr marL="342900" indent="-342900">
              <a:spcBef>
                <a:spcPct val="20000"/>
              </a:spcBef>
              <a:buFontTx/>
              <a:buChar char="•"/>
            </a:pPr>
            <a:r>
              <a:rPr lang="en-US" sz="3200"/>
              <a:t>Matching equipment: Antenna tuner.</a:t>
            </a:r>
          </a:p>
        </p:txBody>
      </p:sp>
    </p:spTree>
    <p:extLst>
      <p:ext uri="{BB962C8B-B14F-4D97-AF65-F5344CB8AC3E}">
        <p14:creationId xmlns:p14="http://schemas.microsoft.com/office/powerpoint/2010/main" val="60338200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Standing Wave Ratio (SWR)</a:t>
            </a:r>
          </a:p>
        </p:txBody>
      </p:sp>
      <p:sp>
        <p:nvSpPr>
          <p:cNvPr id="136197" name="Rectangle 5"/>
          <p:cNvSpPr>
            <a:spLocks noChangeArrowheads="1"/>
          </p:cNvSpPr>
          <p:nvPr/>
        </p:nvSpPr>
        <p:spPr bwMode="auto">
          <a:xfrm>
            <a:off x="685800" y="1676400"/>
            <a:ext cx="7772400" cy="4114800"/>
          </a:xfrm>
          <a:prstGeom prst="rect">
            <a:avLst/>
          </a:prstGeom>
          <a:noFill/>
          <a:ln w="9525">
            <a:noFill/>
            <a:miter lim="800000"/>
            <a:headEnd/>
            <a:tailEnd/>
          </a:ln>
          <a:effectLst/>
        </p:spPr>
        <p:txBody>
          <a:bodyPr/>
          <a:lstStyle/>
          <a:p>
            <a:pPr marL="342900" indent="-342900">
              <a:lnSpc>
                <a:spcPct val="90000"/>
              </a:lnSpc>
              <a:spcBef>
                <a:spcPct val="20000"/>
              </a:spcBef>
              <a:buFontTx/>
              <a:buChar char="•"/>
              <a:defRPr/>
            </a:pPr>
            <a:r>
              <a:rPr lang="en-US" sz="3200"/>
              <a:t>If the antenna and feed line impedances are not perfectly matched, some RF energy is not radiated into space and is returned (reflected) back to the source.</a:t>
            </a:r>
          </a:p>
          <a:p>
            <a:pPr marL="742950" lvl="1" indent="-285750">
              <a:lnSpc>
                <a:spcPct val="90000"/>
              </a:lnSpc>
              <a:spcBef>
                <a:spcPct val="20000"/>
              </a:spcBef>
              <a:buFontTx/>
              <a:buChar char="–"/>
              <a:defRPr/>
            </a:pPr>
            <a:r>
              <a:rPr lang="en-US" sz="2800"/>
              <a:t>Something has to happen to this reflected energy – generally converted into heat or unwanted radio energy (bad).</a:t>
            </a:r>
          </a:p>
          <a:p>
            <a:pPr marL="342900" indent="-342900">
              <a:lnSpc>
                <a:spcPct val="90000"/>
              </a:lnSpc>
              <a:spcBef>
                <a:spcPct val="20000"/>
              </a:spcBef>
              <a:buFontTx/>
              <a:buChar char="•"/>
              <a:defRPr/>
            </a:pPr>
            <a:endParaRPr lang="en-US" sz="3200" b="1">
              <a:effectLst>
                <a:outerShdw blurRad="38100" dist="38100" dir="2700000" algn="tl">
                  <a:srgbClr val="C0C0C0"/>
                </a:outerShdw>
              </a:effectLst>
            </a:endParaRPr>
          </a:p>
        </p:txBody>
      </p:sp>
    </p:spTree>
    <p:extLst>
      <p:ext uri="{BB962C8B-B14F-4D97-AF65-F5344CB8AC3E}">
        <p14:creationId xmlns:p14="http://schemas.microsoft.com/office/powerpoint/2010/main" val="404802517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Antenna Tuner</a:t>
            </a:r>
          </a:p>
        </p:txBody>
      </p:sp>
      <p:sp>
        <p:nvSpPr>
          <p:cNvPr id="19459" name="Rectangle 5"/>
          <p:cNvSpPr>
            <a:spLocks noChangeArrowheads="1"/>
          </p:cNvSpPr>
          <p:nvPr/>
        </p:nvSpPr>
        <p:spPr bwMode="auto">
          <a:xfrm>
            <a:off x="685800" y="16764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t>One way to make antenna matching adjustments is to use an antenna tuner.</a:t>
            </a:r>
          </a:p>
          <a:p>
            <a:pPr marL="342900" indent="-342900">
              <a:spcBef>
                <a:spcPct val="20000"/>
              </a:spcBef>
              <a:buFontTx/>
              <a:buChar char="•"/>
            </a:pPr>
            <a:r>
              <a:rPr lang="en-US" sz="3200"/>
              <a:t>Antenna tuners are impedance transformers (they actually do not tune the antenna).</a:t>
            </a:r>
          </a:p>
          <a:p>
            <a:pPr marL="742950" lvl="1" indent="-285750">
              <a:spcBef>
                <a:spcPct val="20000"/>
              </a:spcBef>
              <a:buFontTx/>
              <a:buChar char="–"/>
            </a:pPr>
            <a:r>
              <a:rPr lang="en-US" sz="2800"/>
              <a:t>When used appropriately they are effective.</a:t>
            </a:r>
          </a:p>
          <a:p>
            <a:pPr marL="742950" lvl="1" indent="-285750">
              <a:spcBef>
                <a:spcPct val="20000"/>
              </a:spcBef>
              <a:buFontTx/>
              <a:buChar char="–"/>
            </a:pPr>
            <a:r>
              <a:rPr lang="en-US" sz="2800"/>
              <a:t>When used inappropriately all they do is make a bad antenna look good to the transmitter…the antenna is still bad.</a:t>
            </a:r>
          </a:p>
        </p:txBody>
      </p:sp>
    </p:spTree>
    <p:extLst>
      <p:ext uri="{BB962C8B-B14F-4D97-AF65-F5344CB8AC3E}">
        <p14:creationId xmlns:p14="http://schemas.microsoft.com/office/powerpoint/2010/main" val="220873676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How to use an Antenna Tuner</a:t>
            </a:r>
          </a:p>
        </p:txBody>
      </p:sp>
      <p:sp>
        <p:nvSpPr>
          <p:cNvPr id="20483" name="Rectangle 5"/>
          <p:cNvSpPr>
            <a:spLocks noChangeArrowheads="1"/>
          </p:cNvSpPr>
          <p:nvPr/>
        </p:nvSpPr>
        <p:spPr bwMode="auto">
          <a:xfrm>
            <a:off x="685800" y="1981200"/>
            <a:ext cx="3810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a:t>Monitor the SWR meter.</a:t>
            </a:r>
          </a:p>
          <a:p>
            <a:pPr marL="342900" indent="-342900">
              <a:spcBef>
                <a:spcPct val="20000"/>
              </a:spcBef>
              <a:buFontTx/>
              <a:buChar char="•"/>
            </a:pPr>
            <a:r>
              <a:rPr lang="en-US"/>
              <a:t>Make adjustments on the tuner until the minimum SWR is achieved.</a:t>
            </a:r>
          </a:p>
          <a:p>
            <a:pPr marL="742950" lvl="1" indent="-285750">
              <a:spcBef>
                <a:spcPct val="20000"/>
              </a:spcBef>
              <a:buFontTx/>
              <a:buChar char="–"/>
            </a:pPr>
            <a:r>
              <a:rPr lang="en-US" sz="2000"/>
              <a:t>The impedance of the antenna is transformed to more closely match the impedance of the transmitter.</a:t>
            </a:r>
          </a:p>
        </p:txBody>
      </p:sp>
      <p:pic>
        <p:nvPicPr>
          <p:cNvPr id="2048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3400" y="3200400"/>
            <a:ext cx="4419600" cy="163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0831075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SWR Meter</a:t>
            </a:r>
          </a:p>
        </p:txBody>
      </p:sp>
      <p:sp>
        <p:nvSpPr>
          <p:cNvPr id="21507" name="Rectangle 8"/>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a:t>The SWR meter is inserted in the feed line and indicates the mismatch that exists at that point.</a:t>
            </a:r>
          </a:p>
          <a:p>
            <a:pPr marL="342900" indent="-342900">
              <a:spcBef>
                <a:spcPct val="20000"/>
              </a:spcBef>
              <a:buFontTx/>
              <a:buChar char="•"/>
            </a:pPr>
            <a:r>
              <a:rPr lang="en-US" sz="2800"/>
              <a:t>You make adjustments to the antenna to minimize the reflected energy (minimum SWR).</a:t>
            </a:r>
          </a:p>
        </p:txBody>
      </p:sp>
      <p:pic>
        <p:nvPicPr>
          <p:cNvPr id="21508"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0400" y="4038600"/>
            <a:ext cx="5165725" cy="190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0285796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Antenna Supports</a:t>
            </a:r>
          </a:p>
        </p:txBody>
      </p:sp>
      <p:sp>
        <p:nvSpPr>
          <p:cNvPr id="22531" name="Rectangle 5"/>
          <p:cNvSpPr>
            <a:spLocks noChangeArrowheads="1"/>
          </p:cNvSpPr>
          <p:nvPr/>
        </p:nvSpPr>
        <p:spPr bwMode="auto">
          <a:xfrm>
            <a:off x="685800" y="1981200"/>
            <a:ext cx="3810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a:t>Trees.</a:t>
            </a:r>
          </a:p>
          <a:p>
            <a:pPr marL="342900" indent="-342900">
              <a:spcBef>
                <a:spcPct val="20000"/>
              </a:spcBef>
              <a:buFontTx/>
              <a:buChar char="•"/>
            </a:pPr>
            <a:r>
              <a:rPr lang="en-US" sz="2800"/>
              <a:t>Towers or masts.</a:t>
            </a:r>
          </a:p>
          <a:p>
            <a:pPr marL="342900" indent="-342900">
              <a:spcBef>
                <a:spcPct val="20000"/>
              </a:spcBef>
              <a:buFontTx/>
              <a:buChar char="•"/>
            </a:pPr>
            <a:r>
              <a:rPr lang="en-US" sz="2800"/>
              <a:t>Covenants and antenna restrictions must be considered.</a:t>
            </a:r>
          </a:p>
        </p:txBody>
      </p:sp>
      <p:pic>
        <p:nvPicPr>
          <p:cNvPr id="22532" name="Picture 6" descr="ARRL003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1000" y="2057400"/>
            <a:ext cx="4724400" cy="35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3344880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Quiz Time</a:t>
            </a:r>
            <a:endParaRPr lang="en-US" dirty="0"/>
          </a:p>
        </p:txBody>
      </p:sp>
      <p:sp>
        <p:nvSpPr>
          <p:cNvPr id="3" name="Content Placeholder 2"/>
          <p:cNvSpPr>
            <a:spLocks noGrp="1"/>
          </p:cNvSpPr>
          <p:nvPr>
            <p:ph idx="1"/>
          </p:nvPr>
        </p:nvSpPr>
        <p:spPr/>
        <p:txBody>
          <a:bodyPr/>
          <a:lstStyle/>
          <a:p>
            <a:r>
              <a:rPr lang="en-US" dirty="0" smtClean="0"/>
              <a:t>Chapter 4.2 &amp; 4.3 &amp; 4.4</a:t>
            </a:r>
            <a:endParaRPr lang="en-US" dirty="0"/>
          </a:p>
        </p:txBody>
      </p:sp>
    </p:spTree>
    <p:extLst>
      <p:ext uri="{BB962C8B-B14F-4D97-AF65-F5344CB8AC3E}">
        <p14:creationId xmlns:p14="http://schemas.microsoft.com/office/powerpoint/2010/main" val="6792445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Radio Wave Diffraction</a:t>
            </a:r>
            <a:endParaRPr lang="en-US" dirty="0"/>
          </a:p>
        </p:txBody>
      </p:sp>
      <p:sp>
        <p:nvSpPr>
          <p:cNvPr id="5" name="Content Placeholder 4"/>
          <p:cNvSpPr>
            <a:spLocks noGrp="1"/>
          </p:cNvSpPr>
          <p:nvPr>
            <p:ph sz="half" idx="1"/>
          </p:nvPr>
        </p:nvSpPr>
        <p:spPr/>
        <p:txBody>
          <a:bodyPr/>
          <a:lstStyle/>
          <a:p>
            <a:r>
              <a:rPr lang="en-US" dirty="0" smtClean="0"/>
              <a:t>Radio waves can be diffracted around a discontinuity like light.</a:t>
            </a:r>
          </a:p>
          <a:p>
            <a:pPr lvl="1"/>
            <a:r>
              <a:rPr lang="en-US" dirty="0" smtClean="0"/>
              <a:t>This can allow communication to a station that should be hidden</a:t>
            </a: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1999" y="2209800"/>
            <a:ext cx="4435427" cy="3505200"/>
          </a:xfrm>
          <a:prstGeom prst="rect">
            <a:avLst/>
          </a:prstGeom>
        </p:spPr>
      </p:pic>
    </p:spTree>
    <p:extLst>
      <p:ext uri="{BB962C8B-B14F-4D97-AF65-F5344CB8AC3E}">
        <p14:creationId xmlns:p14="http://schemas.microsoft.com/office/powerpoint/2010/main" val="287098797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Chapter 4.2 Key</a:t>
            </a:r>
            <a:endParaRPr lang="en-US" dirty="0"/>
          </a:p>
        </p:txBody>
      </p:sp>
      <p:sp>
        <p:nvSpPr>
          <p:cNvPr id="5" name="Content Placeholder 4"/>
          <p:cNvSpPr>
            <a:spLocks noGrp="1"/>
          </p:cNvSpPr>
          <p:nvPr>
            <p:ph sz="half" idx="1"/>
          </p:nvPr>
        </p:nvSpPr>
        <p:spPr/>
        <p:txBody>
          <a:bodyPr>
            <a:normAutofit/>
          </a:bodyPr>
          <a:lstStyle/>
          <a:p>
            <a:r>
              <a:rPr lang="en-US" sz="2400" dirty="0"/>
              <a:t>T3A04		A  </a:t>
            </a:r>
            <a:r>
              <a:rPr lang="en-US" sz="2400" b="1" u="heavy" dirty="0"/>
              <a:t>B</a:t>
            </a:r>
            <a:r>
              <a:rPr lang="en-US" sz="2400" dirty="0"/>
              <a:t>  C  D  </a:t>
            </a:r>
          </a:p>
          <a:p>
            <a:r>
              <a:rPr lang="en-US" sz="2400" dirty="0"/>
              <a:t>T3A07		</a:t>
            </a:r>
            <a:r>
              <a:rPr lang="en-US" sz="2400" b="1" u="heavy" dirty="0"/>
              <a:t>A</a:t>
            </a:r>
            <a:r>
              <a:rPr lang="en-US" sz="2400" dirty="0"/>
              <a:t>  B  C  D  </a:t>
            </a:r>
          </a:p>
          <a:p>
            <a:r>
              <a:rPr lang="en-US" sz="2400" dirty="0"/>
              <a:t>T3A09		A  </a:t>
            </a:r>
            <a:r>
              <a:rPr lang="en-US" sz="2400" b="1" u="heavy" dirty="0"/>
              <a:t>B</a:t>
            </a:r>
            <a:r>
              <a:rPr lang="en-US" sz="2400" dirty="0"/>
              <a:t>  C  D  </a:t>
            </a:r>
          </a:p>
          <a:p>
            <a:r>
              <a:rPr lang="en-US" sz="2400" dirty="0"/>
              <a:t>T3B03		A  B  </a:t>
            </a:r>
            <a:r>
              <a:rPr lang="en-US" sz="2400" b="1" u="heavy" dirty="0"/>
              <a:t>C</a:t>
            </a:r>
            <a:r>
              <a:rPr lang="en-US" sz="2400" dirty="0"/>
              <a:t>  D  </a:t>
            </a:r>
          </a:p>
          <a:p>
            <a:r>
              <a:rPr lang="en-US" sz="2400" dirty="0"/>
              <a:t>T5B09		A  </a:t>
            </a:r>
            <a:r>
              <a:rPr lang="en-US" sz="2400" b="1" u="heavy" dirty="0"/>
              <a:t>B</a:t>
            </a:r>
            <a:r>
              <a:rPr lang="en-US" sz="2400" dirty="0"/>
              <a:t>  C  D  </a:t>
            </a:r>
          </a:p>
          <a:p>
            <a:endParaRPr lang="en-US" dirty="0"/>
          </a:p>
        </p:txBody>
      </p:sp>
      <p:sp>
        <p:nvSpPr>
          <p:cNvPr id="6" name="Content Placeholder 5"/>
          <p:cNvSpPr>
            <a:spLocks noGrp="1"/>
          </p:cNvSpPr>
          <p:nvPr>
            <p:ph sz="half" idx="2"/>
          </p:nvPr>
        </p:nvSpPr>
        <p:spPr/>
        <p:txBody>
          <a:bodyPr>
            <a:normAutofit/>
          </a:bodyPr>
          <a:lstStyle/>
          <a:p>
            <a:r>
              <a:rPr lang="en-US" sz="2400" dirty="0"/>
              <a:t>T5B10		A  B  </a:t>
            </a:r>
            <a:r>
              <a:rPr lang="en-US" sz="2400" b="1" u="heavy" dirty="0"/>
              <a:t>C</a:t>
            </a:r>
            <a:r>
              <a:rPr lang="en-US" sz="2400" dirty="0"/>
              <a:t>  D  </a:t>
            </a:r>
          </a:p>
          <a:p>
            <a:r>
              <a:rPr lang="en-US" sz="2400" dirty="0"/>
              <a:t>T5B11		</a:t>
            </a:r>
            <a:r>
              <a:rPr lang="en-US" sz="2400" b="1" u="heavy" dirty="0"/>
              <a:t>A</a:t>
            </a:r>
            <a:r>
              <a:rPr lang="en-US" sz="2400" dirty="0"/>
              <a:t>  B  C  D  </a:t>
            </a:r>
          </a:p>
          <a:p>
            <a:r>
              <a:rPr lang="en-US" sz="2400" dirty="0"/>
              <a:t>T5C07		A  B  </a:t>
            </a:r>
            <a:r>
              <a:rPr lang="en-US" sz="2400" b="1" u="heavy" dirty="0"/>
              <a:t>C</a:t>
            </a:r>
            <a:r>
              <a:rPr lang="en-US" sz="2400" dirty="0"/>
              <a:t>  D  </a:t>
            </a:r>
          </a:p>
          <a:p>
            <a:r>
              <a:rPr lang="en-US" sz="2400" dirty="0"/>
              <a:t>T9A02		A  </a:t>
            </a:r>
            <a:r>
              <a:rPr lang="en-US" sz="2400" b="1" u="heavy" dirty="0"/>
              <a:t>B</a:t>
            </a:r>
            <a:r>
              <a:rPr lang="en-US" sz="2400" dirty="0"/>
              <a:t>  C  D  </a:t>
            </a:r>
          </a:p>
          <a:p>
            <a:r>
              <a:rPr lang="en-US" sz="2400" dirty="0"/>
              <a:t>T9A11		A  B  </a:t>
            </a:r>
            <a:r>
              <a:rPr lang="en-US" sz="2400" b="1" u="heavy" dirty="0"/>
              <a:t>C</a:t>
            </a:r>
            <a:r>
              <a:rPr lang="en-US" sz="2400" dirty="0"/>
              <a:t>  D  </a:t>
            </a:r>
          </a:p>
          <a:p>
            <a:endParaRPr lang="en-US" dirty="0"/>
          </a:p>
        </p:txBody>
      </p:sp>
    </p:spTree>
    <p:extLst>
      <p:ext uri="{BB962C8B-B14F-4D97-AF65-F5344CB8AC3E}">
        <p14:creationId xmlns:p14="http://schemas.microsoft.com/office/powerpoint/2010/main" val="359801179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Chapter </a:t>
            </a:r>
            <a:r>
              <a:rPr lang="en-US" dirty="0" smtClean="0"/>
              <a:t>4.3 </a:t>
            </a:r>
            <a:r>
              <a:rPr lang="en-US" dirty="0"/>
              <a:t>Key</a:t>
            </a:r>
          </a:p>
        </p:txBody>
      </p:sp>
      <p:sp>
        <p:nvSpPr>
          <p:cNvPr id="3" name="Content Placeholder 2"/>
          <p:cNvSpPr>
            <a:spLocks noGrp="1"/>
          </p:cNvSpPr>
          <p:nvPr>
            <p:ph sz="half" idx="1"/>
          </p:nvPr>
        </p:nvSpPr>
        <p:spPr/>
        <p:txBody>
          <a:bodyPr>
            <a:normAutofit fontScale="92500"/>
          </a:bodyPr>
          <a:lstStyle/>
          <a:p>
            <a:r>
              <a:rPr lang="en-US" sz="2600" dirty="0"/>
              <a:t>T6D11		A  </a:t>
            </a:r>
            <a:r>
              <a:rPr lang="en-US" sz="2600" b="1" u="heavy" dirty="0"/>
              <a:t>B</a:t>
            </a:r>
            <a:r>
              <a:rPr lang="en-US" sz="2600" dirty="0"/>
              <a:t>  C  D  </a:t>
            </a:r>
          </a:p>
          <a:p>
            <a:r>
              <a:rPr lang="en-US" sz="2600" dirty="0"/>
              <a:t>T7C03		</a:t>
            </a:r>
            <a:r>
              <a:rPr lang="en-US" sz="2600" b="1" u="heavy" dirty="0"/>
              <a:t>A</a:t>
            </a:r>
            <a:r>
              <a:rPr lang="en-US" sz="2600" dirty="0"/>
              <a:t>  B  C  D  </a:t>
            </a:r>
          </a:p>
          <a:p>
            <a:r>
              <a:rPr lang="en-US" sz="2600" dirty="0"/>
              <a:t>T7C04		A  B  </a:t>
            </a:r>
            <a:r>
              <a:rPr lang="en-US" sz="2600" b="1" u="heavy" dirty="0"/>
              <a:t>C</a:t>
            </a:r>
            <a:r>
              <a:rPr lang="en-US" sz="2600" dirty="0"/>
              <a:t>  D  </a:t>
            </a:r>
          </a:p>
          <a:p>
            <a:r>
              <a:rPr lang="en-US" sz="2600" dirty="0"/>
              <a:t>T7C05		</a:t>
            </a:r>
            <a:r>
              <a:rPr lang="en-US" sz="2600" b="1" u="heavy" dirty="0"/>
              <a:t>A</a:t>
            </a:r>
            <a:r>
              <a:rPr lang="en-US" sz="2600" dirty="0"/>
              <a:t>  B  C  D  </a:t>
            </a:r>
          </a:p>
          <a:p>
            <a:r>
              <a:rPr lang="en-US" sz="2600" dirty="0"/>
              <a:t>T7C06		A  B  C  </a:t>
            </a:r>
            <a:r>
              <a:rPr lang="en-US" sz="2600" b="1" u="heavy" dirty="0"/>
              <a:t>D</a:t>
            </a:r>
            <a:r>
              <a:rPr lang="en-US" sz="2600" dirty="0"/>
              <a:t>  </a:t>
            </a:r>
          </a:p>
          <a:p>
            <a:r>
              <a:rPr lang="en-US" sz="2600" dirty="0"/>
              <a:t>T7C07		A  B  </a:t>
            </a:r>
            <a:r>
              <a:rPr lang="en-US" sz="2600" b="1" u="heavy" dirty="0"/>
              <a:t>C</a:t>
            </a:r>
            <a:r>
              <a:rPr lang="en-US" sz="2600" dirty="0"/>
              <a:t>  D  </a:t>
            </a:r>
          </a:p>
          <a:p>
            <a:endParaRPr lang="en-US" dirty="0"/>
          </a:p>
        </p:txBody>
      </p:sp>
      <p:sp>
        <p:nvSpPr>
          <p:cNvPr id="4" name="Content Placeholder 3"/>
          <p:cNvSpPr>
            <a:spLocks noGrp="1"/>
          </p:cNvSpPr>
          <p:nvPr>
            <p:ph sz="half" idx="2"/>
          </p:nvPr>
        </p:nvSpPr>
        <p:spPr/>
        <p:txBody>
          <a:bodyPr>
            <a:normAutofit fontScale="92500"/>
          </a:bodyPr>
          <a:lstStyle/>
          <a:p>
            <a:r>
              <a:rPr lang="en-US" sz="2600" dirty="0"/>
              <a:t>T9B01		A  </a:t>
            </a:r>
            <a:r>
              <a:rPr lang="en-US" sz="2600" b="1" u="heavy" dirty="0"/>
              <a:t>B</a:t>
            </a:r>
            <a:r>
              <a:rPr lang="en-US" sz="2600" dirty="0"/>
              <a:t>  C  D  </a:t>
            </a:r>
          </a:p>
          <a:p>
            <a:r>
              <a:rPr lang="en-US" sz="2600" dirty="0"/>
              <a:t>T9B02		A  </a:t>
            </a:r>
            <a:r>
              <a:rPr lang="en-US" sz="2600" b="1" u="heavy" dirty="0"/>
              <a:t>B</a:t>
            </a:r>
            <a:r>
              <a:rPr lang="en-US" sz="2600" dirty="0"/>
              <a:t>  C  D  </a:t>
            </a:r>
          </a:p>
          <a:p>
            <a:r>
              <a:rPr lang="en-US" sz="2600" dirty="0"/>
              <a:t>T9B03		</a:t>
            </a:r>
            <a:r>
              <a:rPr lang="en-US" sz="2600" b="1" u="heavy" dirty="0"/>
              <a:t>A</a:t>
            </a:r>
            <a:r>
              <a:rPr lang="en-US" sz="2600" dirty="0"/>
              <a:t>  B  C  D  </a:t>
            </a:r>
          </a:p>
          <a:p>
            <a:r>
              <a:rPr lang="en-US" sz="2600" dirty="0"/>
              <a:t>T9B05		A  B  C  </a:t>
            </a:r>
            <a:r>
              <a:rPr lang="en-US" sz="2600" b="1" u="heavy" dirty="0"/>
              <a:t>D</a:t>
            </a:r>
            <a:r>
              <a:rPr lang="en-US" sz="2600" dirty="0"/>
              <a:t>  </a:t>
            </a:r>
          </a:p>
          <a:p>
            <a:r>
              <a:rPr lang="en-US" sz="2600" dirty="0"/>
              <a:t>T9B09		A  </a:t>
            </a:r>
            <a:r>
              <a:rPr lang="en-US" sz="2600" b="1" u="heavy" dirty="0"/>
              <a:t>B</a:t>
            </a:r>
            <a:r>
              <a:rPr lang="en-US" sz="2600" dirty="0"/>
              <a:t>  C  D  </a:t>
            </a:r>
          </a:p>
          <a:p>
            <a:r>
              <a:rPr lang="en-US" sz="2600" dirty="0"/>
              <a:t>T9B11		A  B  </a:t>
            </a:r>
            <a:r>
              <a:rPr lang="en-US" sz="2600" b="1" u="heavy" dirty="0"/>
              <a:t>C</a:t>
            </a:r>
            <a:r>
              <a:rPr lang="en-US" sz="2600" dirty="0"/>
              <a:t>  D  </a:t>
            </a:r>
          </a:p>
          <a:p>
            <a:endParaRPr lang="en-US" dirty="0"/>
          </a:p>
        </p:txBody>
      </p:sp>
    </p:spTree>
    <p:extLst>
      <p:ext uri="{BB962C8B-B14F-4D97-AF65-F5344CB8AC3E}">
        <p14:creationId xmlns:p14="http://schemas.microsoft.com/office/powerpoint/2010/main" val="15374207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Chapter </a:t>
            </a:r>
            <a:r>
              <a:rPr lang="en-US" dirty="0" smtClean="0"/>
              <a:t>4.4 </a:t>
            </a:r>
            <a:r>
              <a:rPr lang="en-US" dirty="0"/>
              <a:t>Key</a:t>
            </a:r>
          </a:p>
        </p:txBody>
      </p:sp>
      <p:sp>
        <p:nvSpPr>
          <p:cNvPr id="3" name="Content Placeholder 2"/>
          <p:cNvSpPr>
            <a:spLocks noGrp="1"/>
          </p:cNvSpPr>
          <p:nvPr>
            <p:ph sz="half" idx="1"/>
          </p:nvPr>
        </p:nvSpPr>
        <p:spPr/>
        <p:txBody>
          <a:bodyPr>
            <a:normAutofit fontScale="85000" lnSpcReduction="20000"/>
          </a:bodyPr>
          <a:lstStyle/>
          <a:p>
            <a:r>
              <a:rPr lang="en-US" dirty="0"/>
              <a:t>T3A03		A  B  </a:t>
            </a:r>
            <a:r>
              <a:rPr lang="en-US" b="1" u="heavy" dirty="0"/>
              <a:t>C</a:t>
            </a:r>
            <a:r>
              <a:rPr lang="en-US" dirty="0"/>
              <a:t>  D  </a:t>
            </a:r>
          </a:p>
          <a:p>
            <a:r>
              <a:rPr lang="en-US" dirty="0"/>
              <a:t>T3A05		A  </a:t>
            </a:r>
            <a:r>
              <a:rPr lang="en-US" b="1" u="heavy" dirty="0"/>
              <a:t>B</a:t>
            </a:r>
            <a:r>
              <a:rPr lang="en-US" dirty="0"/>
              <a:t>  C  D  </a:t>
            </a:r>
          </a:p>
          <a:p>
            <a:r>
              <a:rPr lang="en-US" dirty="0"/>
              <a:t>T7C02		A  </a:t>
            </a:r>
            <a:r>
              <a:rPr lang="en-US" b="1" u="heavy" dirty="0"/>
              <a:t>B</a:t>
            </a:r>
            <a:r>
              <a:rPr lang="en-US" dirty="0"/>
              <a:t>  C  D  </a:t>
            </a:r>
          </a:p>
          <a:p>
            <a:r>
              <a:rPr lang="en-US" dirty="0"/>
              <a:t>T7C08		A  B  C  </a:t>
            </a:r>
            <a:r>
              <a:rPr lang="en-US" b="1" u="heavy" dirty="0"/>
              <a:t>D</a:t>
            </a:r>
            <a:r>
              <a:rPr lang="en-US" dirty="0"/>
              <a:t>  </a:t>
            </a:r>
          </a:p>
          <a:p>
            <a:r>
              <a:rPr lang="en-US" dirty="0"/>
              <a:t>T7C09		</a:t>
            </a:r>
            <a:r>
              <a:rPr lang="en-US" b="1" u="heavy" dirty="0"/>
              <a:t>A</a:t>
            </a:r>
            <a:r>
              <a:rPr lang="en-US" dirty="0"/>
              <a:t>  B  C  D  </a:t>
            </a:r>
          </a:p>
          <a:p>
            <a:r>
              <a:rPr lang="en-US" dirty="0"/>
              <a:t>T7C10		A  B  C  </a:t>
            </a:r>
            <a:r>
              <a:rPr lang="en-US" b="1" u="heavy" dirty="0"/>
              <a:t>D</a:t>
            </a:r>
            <a:r>
              <a:rPr lang="en-US" dirty="0"/>
              <a:t>  </a:t>
            </a:r>
          </a:p>
          <a:p>
            <a:r>
              <a:rPr lang="en-US" dirty="0"/>
              <a:t>T7C11		A  B  </a:t>
            </a:r>
            <a:r>
              <a:rPr lang="en-US" b="1" u="heavy" dirty="0"/>
              <a:t>C</a:t>
            </a:r>
            <a:r>
              <a:rPr lang="en-US" dirty="0"/>
              <a:t>  D  </a:t>
            </a:r>
          </a:p>
          <a:p>
            <a:r>
              <a:rPr lang="en-US" dirty="0"/>
              <a:t>T7D08		A  B  </a:t>
            </a:r>
            <a:r>
              <a:rPr lang="en-US" b="1" u="heavy" dirty="0"/>
              <a:t>C</a:t>
            </a:r>
            <a:r>
              <a:rPr lang="en-US" dirty="0"/>
              <a:t>  D  </a:t>
            </a:r>
          </a:p>
          <a:p>
            <a:r>
              <a:rPr lang="en-US" dirty="0"/>
              <a:t>T7D09		A  B  </a:t>
            </a:r>
            <a:r>
              <a:rPr lang="en-US" b="1" u="heavy" dirty="0"/>
              <a:t>C</a:t>
            </a:r>
            <a:r>
              <a:rPr lang="en-US" dirty="0"/>
              <a:t>  D  </a:t>
            </a:r>
          </a:p>
          <a:p>
            <a:r>
              <a:rPr lang="en-US" dirty="0"/>
              <a:t>T9A01		A  B  </a:t>
            </a:r>
            <a:r>
              <a:rPr lang="en-US" b="1" u="heavy" dirty="0"/>
              <a:t>C</a:t>
            </a:r>
            <a:r>
              <a:rPr lang="en-US" dirty="0"/>
              <a:t>  D  </a:t>
            </a:r>
          </a:p>
          <a:p>
            <a:r>
              <a:rPr lang="en-US" dirty="0"/>
              <a:t>T9A03		A  </a:t>
            </a:r>
            <a:r>
              <a:rPr lang="en-US" b="1" u="heavy" dirty="0"/>
              <a:t>B</a:t>
            </a:r>
            <a:r>
              <a:rPr lang="en-US" dirty="0"/>
              <a:t>  C  D  </a:t>
            </a:r>
          </a:p>
          <a:p>
            <a:r>
              <a:rPr lang="en-US" dirty="0"/>
              <a:t>T9A04		</a:t>
            </a:r>
            <a:r>
              <a:rPr lang="en-US" b="1" u="heavy" dirty="0"/>
              <a:t>A</a:t>
            </a:r>
            <a:r>
              <a:rPr lang="en-US" dirty="0"/>
              <a:t>  B  C  D  </a:t>
            </a:r>
          </a:p>
          <a:p>
            <a:endParaRPr lang="en-US" dirty="0"/>
          </a:p>
        </p:txBody>
      </p:sp>
      <p:sp>
        <p:nvSpPr>
          <p:cNvPr id="4" name="Content Placeholder 3"/>
          <p:cNvSpPr>
            <a:spLocks noGrp="1"/>
          </p:cNvSpPr>
          <p:nvPr>
            <p:ph sz="half" idx="2"/>
          </p:nvPr>
        </p:nvSpPr>
        <p:spPr/>
        <p:txBody>
          <a:bodyPr>
            <a:normAutofit fontScale="85000" lnSpcReduction="20000"/>
          </a:bodyPr>
          <a:lstStyle/>
          <a:p>
            <a:r>
              <a:rPr lang="en-US" dirty="0"/>
              <a:t>T9A05		A  B  </a:t>
            </a:r>
            <a:r>
              <a:rPr lang="en-US" b="1" u="heavy" dirty="0"/>
              <a:t>C</a:t>
            </a:r>
            <a:r>
              <a:rPr lang="en-US" dirty="0"/>
              <a:t>  D  </a:t>
            </a:r>
          </a:p>
          <a:p>
            <a:r>
              <a:rPr lang="en-US" dirty="0"/>
              <a:t>T9A06		A  B  </a:t>
            </a:r>
            <a:r>
              <a:rPr lang="en-US" b="1" u="heavy" dirty="0"/>
              <a:t>C</a:t>
            </a:r>
            <a:r>
              <a:rPr lang="en-US" dirty="0"/>
              <a:t>  D  </a:t>
            </a:r>
          </a:p>
          <a:p>
            <a:r>
              <a:rPr lang="en-US" dirty="0"/>
              <a:t>T9A07		</a:t>
            </a:r>
            <a:r>
              <a:rPr lang="en-US" b="1" u="heavy" dirty="0"/>
              <a:t>A</a:t>
            </a:r>
            <a:r>
              <a:rPr lang="en-US" dirty="0"/>
              <a:t>  B  C  D  </a:t>
            </a:r>
          </a:p>
          <a:p>
            <a:r>
              <a:rPr lang="en-US" dirty="0"/>
              <a:t>T9A08		A  B  </a:t>
            </a:r>
            <a:r>
              <a:rPr lang="en-US" b="1" u="heavy" dirty="0"/>
              <a:t>C</a:t>
            </a:r>
            <a:r>
              <a:rPr lang="en-US" dirty="0"/>
              <a:t>  D  </a:t>
            </a:r>
          </a:p>
          <a:p>
            <a:r>
              <a:rPr lang="en-US" dirty="0"/>
              <a:t>T9A09		A  B  </a:t>
            </a:r>
            <a:r>
              <a:rPr lang="en-US" b="1" u="heavy" dirty="0"/>
              <a:t>C</a:t>
            </a:r>
            <a:r>
              <a:rPr lang="en-US" dirty="0"/>
              <a:t>  D  </a:t>
            </a:r>
          </a:p>
          <a:p>
            <a:r>
              <a:rPr lang="en-US" dirty="0"/>
              <a:t>T9A10		A  B  </a:t>
            </a:r>
            <a:r>
              <a:rPr lang="en-US" b="1" u="heavy" dirty="0"/>
              <a:t>C</a:t>
            </a:r>
            <a:r>
              <a:rPr lang="en-US" dirty="0"/>
              <a:t>  D  </a:t>
            </a:r>
          </a:p>
          <a:p>
            <a:r>
              <a:rPr lang="en-US" dirty="0"/>
              <a:t>T9B04		</a:t>
            </a:r>
            <a:r>
              <a:rPr lang="en-US" b="1" u="heavy" dirty="0"/>
              <a:t>A</a:t>
            </a:r>
            <a:r>
              <a:rPr lang="en-US" dirty="0"/>
              <a:t>  B  C  D  </a:t>
            </a:r>
          </a:p>
          <a:p>
            <a:r>
              <a:rPr lang="en-US" dirty="0"/>
              <a:t>T9B06		A  </a:t>
            </a:r>
            <a:r>
              <a:rPr lang="en-US" b="1" u="heavy" dirty="0"/>
              <a:t>B</a:t>
            </a:r>
            <a:r>
              <a:rPr lang="en-US" dirty="0"/>
              <a:t>  C  D  </a:t>
            </a:r>
          </a:p>
          <a:p>
            <a:r>
              <a:rPr lang="en-US" dirty="0"/>
              <a:t>T9B07		A  B  </a:t>
            </a:r>
            <a:r>
              <a:rPr lang="en-US" b="1" u="heavy" dirty="0"/>
              <a:t>C</a:t>
            </a:r>
            <a:r>
              <a:rPr lang="en-US" dirty="0"/>
              <a:t>  D  </a:t>
            </a:r>
          </a:p>
          <a:p>
            <a:r>
              <a:rPr lang="en-US" dirty="0"/>
              <a:t>T9B08		</a:t>
            </a:r>
            <a:r>
              <a:rPr lang="en-US" b="1" u="heavy" dirty="0"/>
              <a:t>A</a:t>
            </a:r>
            <a:r>
              <a:rPr lang="en-US" dirty="0"/>
              <a:t>  B  C  D  </a:t>
            </a:r>
          </a:p>
          <a:p>
            <a:r>
              <a:rPr lang="en-US"/>
              <a:t>T9B10		A  B  </a:t>
            </a:r>
            <a:r>
              <a:rPr lang="en-US" b="1" u="heavy"/>
              <a:t>C</a:t>
            </a:r>
            <a:r>
              <a:rPr lang="en-US"/>
              <a:t>  D  </a:t>
            </a:r>
          </a:p>
          <a:p>
            <a:endParaRPr lang="en-US"/>
          </a:p>
        </p:txBody>
      </p:sp>
    </p:spTree>
    <p:extLst>
      <p:ext uri="{BB962C8B-B14F-4D97-AF65-F5344CB8AC3E}">
        <p14:creationId xmlns:p14="http://schemas.microsoft.com/office/powerpoint/2010/main" val="15379708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VHF and UHF Propagation</a:t>
            </a:r>
          </a:p>
        </p:txBody>
      </p:sp>
      <p:sp>
        <p:nvSpPr>
          <p:cNvPr id="7171" name="Rectangle 5"/>
          <p:cNvSpPr>
            <a:spLocks noChangeArrowheads="1"/>
          </p:cNvSpPr>
          <p:nvPr/>
        </p:nvSpPr>
        <p:spPr bwMode="auto">
          <a:xfrm>
            <a:off x="685800" y="16764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dirty="0"/>
              <a:t>VHF &amp; UHF propagation is principally line of sight.</a:t>
            </a:r>
          </a:p>
          <a:p>
            <a:pPr marL="342900" indent="-342900">
              <a:spcBef>
                <a:spcPct val="20000"/>
              </a:spcBef>
              <a:buFontTx/>
              <a:buChar char="•"/>
            </a:pPr>
            <a:r>
              <a:rPr lang="en-US" dirty="0"/>
              <a:t>Range is slightly better than visual line of sight</a:t>
            </a:r>
            <a:r>
              <a:rPr lang="en-US" dirty="0" smtClean="0"/>
              <a:t>.</a:t>
            </a:r>
          </a:p>
          <a:p>
            <a:pPr marL="800100" lvl="1" indent="-342900">
              <a:spcBef>
                <a:spcPct val="20000"/>
              </a:spcBef>
              <a:buFontTx/>
              <a:buChar char="•"/>
            </a:pPr>
            <a:r>
              <a:rPr lang="en-US" dirty="0" smtClean="0"/>
              <a:t>because they are refracted along the curvature of the earth making the earth appear less curved to the radio waves.</a:t>
            </a:r>
            <a:endParaRPr lang="en-US" dirty="0"/>
          </a:p>
          <a:p>
            <a:pPr marL="342900" indent="-342900">
              <a:spcBef>
                <a:spcPct val="20000"/>
              </a:spcBef>
              <a:buFontTx/>
              <a:buChar char="•"/>
            </a:pPr>
            <a:r>
              <a:rPr lang="en-US" dirty="0"/>
              <a:t>UHF signals may work better inside buildings because of the shorter </a:t>
            </a:r>
            <a:r>
              <a:rPr lang="en-US" dirty="0" smtClean="0"/>
              <a:t>wavelength makes it easier for the signal to escape holes like windows</a:t>
            </a:r>
            <a:endParaRPr lang="en-US" dirty="0"/>
          </a:p>
          <a:p>
            <a:pPr marL="342900" indent="-342900">
              <a:spcBef>
                <a:spcPct val="20000"/>
              </a:spcBef>
              <a:buFontTx/>
              <a:buChar char="•"/>
            </a:pPr>
            <a:r>
              <a:rPr lang="en-US" dirty="0"/>
              <a:t>Buildings may block line of sight, but reflections may help get past obstructions.</a:t>
            </a:r>
          </a:p>
          <a:p>
            <a:pPr marL="342900" indent="-342900">
              <a:spcBef>
                <a:spcPct val="20000"/>
              </a:spcBef>
              <a:buFontTx/>
              <a:buChar char="•"/>
            </a:pPr>
            <a:r>
              <a:rPr lang="en-US" dirty="0"/>
              <a:t>Reflections from a transmitter that is moving cause multi-path which results in rapid fading of signal – known as picket fencing</a:t>
            </a:r>
            <a:r>
              <a:rPr lang="en-US" dirty="0" smtClean="0"/>
              <a:t>.</a:t>
            </a:r>
          </a:p>
          <a:p>
            <a:pPr marL="800100" lvl="1" indent="-342900">
              <a:spcBef>
                <a:spcPct val="20000"/>
              </a:spcBef>
              <a:buFontTx/>
              <a:buChar char="•"/>
            </a:pPr>
            <a:r>
              <a:rPr lang="en-US" dirty="0" smtClean="0"/>
              <a:t>This multipath can also make your signal much stronger or weaker b moving a few feet.</a:t>
            </a:r>
          </a:p>
          <a:p>
            <a:pPr marL="800100" lvl="1" indent="-342900">
              <a:spcBef>
                <a:spcPct val="20000"/>
              </a:spcBef>
              <a:buFontTx/>
              <a:buChar char="•"/>
            </a:pPr>
            <a:r>
              <a:rPr lang="en-US" dirty="0" smtClean="0"/>
              <a:t>Can cause high error rates on digital signals</a:t>
            </a:r>
            <a:endParaRPr lang="en-US" dirty="0"/>
          </a:p>
          <a:p>
            <a:pPr marL="342900" indent="-342900">
              <a:spcBef>
                <a:spcPct val="20000"/>
              </a:spcBef>
              <a:buFontTx/>
              <a:buChar char="•"/>
            </a:pPr>
            <a:endParaRPr lang="en-US" dirty="0"/>
          </a:p>
        </p:txBody>
      </p:sp>
    </p:spTree>
    <p:extLst>
      <p:ext uri="{BB962C8B-B14F-4D97-AF65-F5344CB8AC3E}">
        <p14:creationId xmlns:p14="http://schemas.microsoft.com/office/powerpoint/2010/main" val="13739709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Sunspot Cycle</a:t>
            </a:r>
          </a:p>
        </p:txBody>
      </p:sp>
      <p:sp>
        <p:nvSpPr>
          <p:cNvPr id="8195"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t>The level of ionization depends on the radiation intensity of the Sun.</a:t>
            </a:r>
          </a:p>
          <a:p>
            <a:pPr marL="342900" indent="-342900">
              <a:spcBef>
                <a:spcPct val="20000"/>
              </a:spcBef>
              <a:buFontTx/>
              <a:buChar char="•"/>
            </a:pPr>
            <a:r>
              <a:rPr lang="en-US" sz="3200"/>
              <a:t>Radiation from the Sun is connected to the number of sunspots on the Sun’s surface.</a:t>
            </a:r>
          </a:p>
          <a:p>
            <a:pPr marL="742950" lvl="1" indent="-285750">
              <a:spcBef>
                <a:spcPct val="20000"/>
              </a:spcBef>
              <a:buFontTx/>
              <a:buChar char="–"/>
            </a:pPr>
            <a:r>
              <a:rPr lang="en-US" sz="2800"/>
              <a:t>High number of sunspots, high ionizing radiation emitted from the Sun.</a:t>
            </a:r>
          </a:p>
          <a:p>
            <a:pPr marL="342900" indent="-342900">
              <a:spcBef>
                <a:spcPct val="20000"/>
              </a:spcBef>
              <a:buFontTx/>
              <a:buChar char="•"/>
            </a:pPr>
            <a:r>
              <a:rPr lang="en-US" sz="3200"/>
              <a:t>Sunspot activity follows an 11-year cycle.</a:t>
            </a:r>
          </a:p>
        </p:txBody>
      </p:sp>
    </p:spTree>
    <p:extLst>
      <p:ext uri="{BB962C8B-B14F-4D97-AF65-F5344CB8AC3E}">
        <p14:creationId xmlns:p14="http://schemas.microsoft.com/office/powerpoint/2010/main" val="21497201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Ionosphere</a:t>
            </a:r>
          </a:p>
        </p:txBody>
      </p:sp>
      <p:sp>
        <p:nvSpPr>
          <p:cNvPr id="9219" name="Rectangle 5"/>
          <p:cNvSpPr>
            <a:spLocks noChangeArrowheads="1"/>
          </p:cNvSpPr>
          <p:nvPr/>
        </p:nvSpPr>
        <p:spPr bwMode="auto">
          <a:xfrm>
            <a:off x="685800" y="1981200"/>
            <a:ext cx="3810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Tx/>
              <a:buChar char="•"/>
            </a:pPr>
            <a:r>
              <a:rPr lang="en-US"/>
              <a:t>Radiation from the Sun momentarily will strip electrons away from the parent atom in the upper reaches of the atmosphere.</a:t>
            </a:r>
          </a:p>
          <a:p>
            <a:pPr marL="742950" lvl="1" indent="-285750">
              <a:lnSpc>
                <a:spcPct val="90000"/>
              </a:lnSpc>
              <a:spcBef>
                <a:spcPct val="20000"/>
              </a:spcBef>
              <a:buFontTx/>
              <a:buChar char="–"/>
            </a:pPr>
            <a:r>
              <a:rPr lang="en-US"/>
              <a:t>Creates ions</a:t>
            </a:r>
          </a:p>
          <a:p>
            <a:pPr marL="342900" indent="-342900">
              <a:lnSpc>
                <a:spcPct val="90000"/>
              </a:lnSpc>
              <a:spcBef>
                <a:spcPct val="20000"/>
              </a:spcBef>
              <a:buFontTx/>
              <a:buChar char="•"/>
            </a:pPr>
            <a:r>
              <a:rPr lang="en-US"/>
              <a:t>The region where ionization occurs is called the ionosphere.</a:t>
            </a:r>
          </a:p>
        </p:txBody>
      </p:sp>
      <p:pic>
        <p:nvPicPr>
          <p:cNvPr id="9220" name="Picture 6" descr="UBR1-15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2362200"/>
            <a:ext cx="4279900" cy="300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279511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The Ionosphere – An RF Mirror</a:t>
            </a:r>
          </a:p>
        </p:txBody>
      </p:sp>
      <p:sp>
        <p:nvSpPr>
          <p:cNvPr id="11267"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Tx/>
              <a:buChar char="•"/>
            </a:pPr>
            <a:r>
              <a:rPr lang="en-US" sz="3200" dirty="0"/>
              <a:t>The ionized layers of the atmosphere actually act as an RF mirror that reflect certain frequencies back to earth.</a:t>
            </a:r>
          </a:p>
          <a:p>
            <a:pPr marL="342900" indent="-342900">
              <a:lnSpc>
                <a:spcPct val="90000"/>
              </a:lnSpc>
              <a:spcBef>
                <a:spcPct val="20000"/>
              </a:spcBef>
              <a:buFontTx/>
              <a:buChar char="•"/>
            </a:pPr>
            <a:r>
              <a:rPr lang="en-US" sz="3200" dirty="0"/>
              <a:t>Sky-wave propagation is responsible for most long-range, over the horizon communication.</a:t>
            </a:r>
          </a:p>
          <a:p>
            <a:pPr marL="342900" indent="-342900">
              <a:lnSpc>
                <a:spcPct val="90000"/>
              </a:lnSpc>
              <a:spcBef>
                <a:spcPct val="20000"/>
              </a:spcBef>
              <a:buFontTx/>
              <a:buChar char="•"/>
            </a:pPr>
            <a:r>
              <a:rPr lang="en-US" sz="3200" dirty="0"/>
              <a:t>Reflection depends on frequency and angle of incidence</a:t>
            </a:r>
            <a:r>
              <a:rPr lang="en-US" sz="3200" dirty="0" smtClean="0"/>
              <a:t>.</a:t>
            </a:r>
            <a:endParaRPr lang="en-US" sz="3200" dirty="0"/>
          </a:p>
          <a:p>
            <a:pPr marL="800100" lvl="1" indent="-342900">
              <a:lnSpc>
                <a:spcPct val="90000"/>
              </a:lnSpc>
              <a:spcBef>
                <a:spcPct val="20000"/>
              </a:spcBef>
              <a:buFontTx/>
              <a:buChar char="•"/>
            </a:pPr>
            <a:r>
              <a:rPr lang="en-US" sz="2400" dirty="0" smtClean="0"/>
              <a:t>Night best for low frequencies (160m – 30m)</a:t>
            </a:r>
          </a:p>
          <a:p>
            <a:pPr marL="800100" lvl="1" indent="-342900">
              <a:lnSpc>
                <a:spcPct val="90000"/>
              </a:lnSpc>
              <a:spcBef>
                <a:spcPct val="20000"/>
              </a:spcBef>
              <a:buFontTx/>
              <a:buChar char="•"/>
            </a:pPr>
            <a:r>
              <a:rPr lang="en-US" sz="2400" dirty="0" smtClean="0"/>
              <a:t>Day best for high frequencies (20m – 10m)</a:t>
            </a:r>
            <a:endParaRPr lang="en-US" sz="2400" dirty="0"/>
          </a:p>
        </p:txBody>
      </p:sp>
    </p:spTree>
    <p:extLst>
      <p:ext uri="{BB962C8B-B14F-4D97-AF65-F5344CB8AC3E}">
        <p14:creationId xmlns:p14="http://schemas.microsoft.com/office/powerpoint/2010/main" val="21556145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154</TotalTime>
  <Words>3564</Words>
  <Application>Microsoft Office PowerPoint</Application>
  <PresentationFormat>On-screen Show (4:3)</PresentationFormat>
  <Paragraphs>376</Paragraphs>
  <Slides>52</Slides>
  <Notes>31</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Office Theme</vt:lpstr>
      <vt:lpstr>PowerPoint Presentation</vt:lpstr>
      <vt:lpstr>PowerPoint Presentation</vt:lpstr>
      <vt:lpstr>PowerPoint Presentation</vt:lpstr>
      <vt:lpstr>PowerPoint Presentation</vt:lpstr>
      <vt:lpstr>Radio Wave Diffraction</vt:lpstr>
      <vt:lpstr>PowerPoint Presentation</vt:lpstr>
      <vt:lpstr>PowerPoint Presentation</vt:lpstr>
      <vt:lpstr>PowerPoint Presentation</vt:lpstr>
      <vt:lpstr>PowerPoint Presentation</vt:lpstr>
      <vt:lpstr>PowerPoint Presentation</vt:lpstr>
      <vt:lpstr>Special Propagation Modes</vt:lpstr>
      <vt:lpstr>Quiz Time</vt:lpstr>
      <vt:lpstr>Chapter 4.2 Key</vt:lpstr>
      <vt:lpstr>PowerPoint Presentation</vt:lpstr>
      <vt:lpstr>PowerPoint Presentation</vt:lpstr>
      <vt:lpstr>PowerPoint Presentation</vt:lpstr>
      <vt:lpstr>PowerPoint Presentation</vt:lpstr>
      <vt:lpstr>Polarization Effects</vt:lpstr>
      <vt:lpstr>Decibels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Care of Feedlines</vt:lpstr>
      <vt:lpstr>Soldering</vt:lpstr>
      <vt:lpstr>PowerPoint Presentation</vt:lpstr>
      <vt:lpstr>PowerPoint Presentation</vt:lpstr>
      <vt:lpstr>PowerPoint Presentation</vt:lpstr>
      <vt:lpstr>PowerPoint Presentation</vt:lpstr>
      <vt:lpstr>PowerPoint Presentation</vt:lpstr>
      <vt:lpstr>PowerPoint Presentation</vt:lpstr>
      <vt:lpstr>Quiz Time</vt:lpstr>
      <vt:lpstr>Chapter 4.2 Key</vt:lpstr>
      <vt:lpstr>Chapter 4.3 Key</vt:lpstr>
      <vt:lpstr>Chapter 4.4 Key</vt:lpstr>
    </vt:vector>
  </TitlesOfParts>
  <Company>Montana State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Larry</dc:creator>
  <cp:lastModifiedBy>Larry</cp:lastModifiedBy>
  <cp:revision>13</cp:revision>
  <dcterms:created xsi:type="dcterms:W3CDTF">2012-09-25T04:01:18Z</dcterms:created>
  <dcterms:modified xsi:type="dcterms:W3CDTF">2012-09-26T04:42:45Z</dcterms:modified>
</cp:coreProperties>
</file>