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257" r:id="rId2"/>
    <p:sldId id="278" r:id="rId3"/>
    <p:sldId id="279" r:id="rId4"/>
    <p:sldId id="280" r:id="rId5"/>
    <p:sldId id="281" r:id="rId6"/>
    <p:sldId id="282" r:id="rId7"/>
    <p:sldId id="286" r:id="rId8"/>
    <p:sldId id="310" r:id="rId9"/>
    <p:sldId id="283" r:id="rId10"/>
    <p:sldId id="284" r:id="rId11"/>
    <p:sldId id="285" r:id="rId12"/>
    <p:sldId id="287" r:id="rId13"/>
    <p:sldId id="288" r:id="rId14"/>
    <p:sldId id="311" r:id="rId15"/>
    <p:sldId id="289" r:id="rId16"/>
    <p:sldId id="312" r:id="rId17"/>
    <p:sldId id="323" r:id="rId18"/>
    <p:sldId id="324" r:id="rId19"/>
    <p:sldId id="290" r:id="rId20"/>
    <p:sldId id="291" r:id="rId21"/>
    <p:sldId id="292" r:id="rId22"/>
    <p:sldId id="293" r:id="rId23"/>
    <p:sldId id="294" r:id="rId24"/>
    <p:sldId id="295" r:id="rId25"/>
    <p:sldId id="296" r:id="rId26"/>
    <p:sldId id="313" r:id="rId27"/>
    <p:sldId id="297" r:id="rId28"/>
    <p:sldId id="314" r:id="rId29"/>
    <p:sldId id="298" r:id="rId30"/>
    <p:sldId id="299" r:id="rId31"/>
    <p:sldId id="315" r:id="rId32"/>
    <p:sldId id="300" r:id="rId33"/>
    <p:sldId id="301" r:id="rId34"/>
    <p:sldId id="316" r:id="rId35"/>
    <p:sldId id="325" r:id="rId36"/>
    <p:sldId id="326" r:id="rId37"/>
    <p:sldId id="302" r:id="rId38"/>
    <p:sldId id="303" r:id="rId39"/>
    <p:sldId id="304" r:id="rId40"/>
    <p:sldId id="305" r:id="rId41"/>
    <p:sldId id="306" r:id="rId42"/>
    <p:sldId id="307" r:id="rId43"/>
    <p:sldId id="308" r:id="rId44"/>
    <p:sldId id="309" r:id="rId45"/>
    <p:sldId id="317" r:id="rId46"/>
    <p:sldId id="318" r:id="rId47"/>
    <p:sldId id="319" r:id="rId48"/>
    <p:sldId id="320" r:id="rId49"/>
    <p:sldId id="321" r:id="rId50"/>
    <p:sldId id="322" r:id="rId51"/>
    <p:sldId id="327"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68" y="384"/>
      </p:cViewPr>
      <p:guideLst>
        <p:guide orient="horz" pos="2160"/>
        <p:guide pos="2880"/>
      </p:guideLst>
    </p:cSldViewPr>
  </p:slideViewPr>
  <p:notesTextViewPr>
    <p:cViewPr>
      <p:scale>
        <a:sx n="1" d="1"/>
        <a:sy n="1" d="1"/>
      </p:scale>
      <p:origin x="0" y="0"/>
    </p:cViewPr>
  </p:notesTextViewPr>
  <p:sorterViewPr>
    <p:cViewPr>
      <p:scale>
        <a:sx n="100" d="100"/>
        <a:sy n="100" d="100"/>
      </p:scale>
      <p:origin x="0" y="70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CCA833-F235-433E-A6CE-1FB655FA7731}" type="datetimeFigureOut">
              <a:rPr lang="en-US" smtClean="0"/>
              <a:t>9/19/2012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F0EFE5-8783-4F1F-AC69-1782C29DFCA9}" type="slidenum">
              <a:rPr lang="en-US" smtClean="0"/>
              <a:t>‹#›</a:t>
            </a:fld>
            <a:endParaRPr lang="en-US"/>
          </a:p>
        </p:txBody>
      </p:sp>
    </p:spTree>
    <p:extLst>
      <p:ext uri="{BB962C8B-B14F-4D97-AF65-F5344CB8AC3E}">
        <p14:creationId xmlns:p14="http://schemas.microsoft.com/office/powerpoint/2010/main" val="2870182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E108D56-E897-454D-A4B3-660CA3AAD63E}"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5DFAA52-A45F-456A-BE57-F12E384076F3}" type="slidenum">
              <a:rPr lang="en-US" sz="1200" smtClean="0"/>
              <a:pPr eaLnBrk="1" hangingPunct="1"/>
              <a:t>11</a:t>
            </a:fld>
            <a:endParaRPr lang="en-US" sz="1200"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Trace the current flow through the circuit and show that there are multiple paths for current flow.</a:t>
            </a:r>
          </a:p>
          <a:p>
            <a:pPr eaLnBrk="1" hangingPunct="1"/>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1E3FEEB-830A-4755-8597-FB5F154D79E5}" type="slidenum">
              <a:rPr lang="en-US" sz="1200" smtClean="0"/>
              <a:pPr eaLnBrk="1" hangingPunct="1"/>
              <a:t>12</a:t>
            </a:fld>
            <a:endParaRPr lang="en-US" sz="1200"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Discuss the concept of power in electronics.  Student will probably be familiar with this concept because of their electric bill.</a:t>
            </a:r>
          </a:p>
          <a:p>
            <a:pPr eaLnBrk="1" hangingPunct="1"/>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E1BE421-D403-4D3B-8E76-24BC84861623}" type="slidenum">
              <a:rPr lang="en-US" sz="1200" smtClean="0"/>
              <a:pPr eaLnBrk="1" hangingPunct="1"/>
              <a:t>13</a:t>
            </a:fld>
            <a:endParaRPr lang="en-US" sz="1200"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Go through some simple problems using the power formula.  Again use test question examples for homework.</a:t>
            </a:r>
          </a:p>
          <a:p>
            <a:pPr eaLnBrk="1" hangingPunct="1"/>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635BFDD-0F70-4540-BD69-106DEE77D2C4}" type="slidenum">
              <a:rPr lang="en-US" sz="1200" smtClean="0"/>
              <a:pPr eaLnBrk="1" hangingPunct="1"/>
              <a:t>15</a:t>
            </a:fld>
            <a:endParaRPr lang="en-US" sz="1200"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Discuss the two different kinds of current and what they might be used for.  Point out to the students that their household ac current is frequently converted into dc to run many household appliances.  That conversion is done inside the appliance or inside an external converter like a wall transformer.</a:t>
            </a:r>
          </a:p>
          <a:p>
            <a:pPr eaLnBrk="1" hangingPunct="1"/>
            <a:endParaRPr lang="en-US" smtClean="0">
              <a:latin typeface="Times New Roman" pitchFamily="18" charset="0"/>
            </a:endParaRPr>
          </a:p>
          <a:p>
            <a:pPr eaLnBrk="1" hangingPunct="1"/>
            <a:r>
              <a:rPr lang="en-US" smtClean="0">
                <a:latin typeface="Times New Roman" pitchFamily="18" charset="0"/>
              </a:rPr>
              <a:t>Explain why house current is ac (easier to transmit the electricity from the power plant to the home).</a:t>
            </a:r>
          </a:p>
          <a:p>
            <a:pPr eaLnBrk="1" hangingPunct="1"/>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E693285-612D-4CC2-88BB-D9BF3245BC31}" type="slidenum">
              <a:rPr lang="en-US" sz="1200" smtClean="0"/>
              <a:pPr eaLnBrk="1" hangingPunct="1"/>
              <a:t>19</a:t>
            </a:fld>
            <a:endParaRPr lang="en-US" sz="1200"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You are now going to shift into some specifics of how electron flow is controlled.  Don’t go into a lot of detail that will bury the students and overwhelm them with advanced information that will just scare them.  But using their basic understanding of current flow, give them the basics of what the major component do.  Have physical examples of the basic components on hand for show and tell.</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B356799-20D2-44DB-A410-84EEE5EE198A}" type="slidenum">
              <a:rPr lang="en-US" sz="1200" smtClean="0"/>
              <a:pPr eaLnBrk="1" hangingPunct="1"/>
              <a:t>20</a:t>
            </a:fld>
            <a:endParaRPr lang="en-US" sz="1200"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Describe what is inside the resistor.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160E648-83E2-455F-A1B3-C97640CB58CD}" type="slidenum">
              <a:rPr lang="en-US" sz="1200" smtClean="0"/>
              <a:pPr eaLnBrk="1" hangingPunct="1"/>
              <a:t>21</a:t>
            </a:fld>
            <a:endParaRPr lang="en-US" sz="1200"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Describe the internal architecture of the capacitor.</a:t>
            </a:r>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52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EC76F9A-2249-4CF6-A4A5-6E8215040C59}" type="slidenum">
              <a:rPr lang="en-US" sz="1200" smtClean="0"/>
              <a:pPr eaLnBrk="1" hangingPunct="1"/>
              <a:t>22</a:t>
            </a:fld>
            <a:endParaRPr 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962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61ECA38-063A-435B-A914-27A32596B668}" type="slidenum">
              <a:rPr lang="en-US" sz="1200" smtClean="0"/>
              <a:pPr eaLnBrk="1" hangingPunct="1"/>
              <a:t>23</a:t>
            </a:fld>
            <a:endParaRPr 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CFE5780-1834-4ADD-A499-877727BD5934}" type="slidenum">
              <a:rPr lang="en-US" sz="1200" smtClean="0"/>
              <a:pPr eaLnBrk="1" hangingPunct="1"/>
              <a:t>24</a:t>
            </a:fld>
            <a:endParaRPr lang="en-US" sz="1200"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Talk here about the design of the basic dipole antenna.  Use the wavelength formula to calculate the length of a ¼ wave vertical for two meters and then compare that calculation to a commercially produced antenna.</a:t>
            </a:r>
          </a:p>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DDBEDA2-CDA1-4378-89EC-8AAC936D2E27}" type="slidenum">
              <a:rPr lang="en-US" sz="1200" smtClean="0"/>
              <a:pPr eaLnBrk="1" hangingPunct="1"/>
              <a:t>2</a:t>
            </a:fld>
            <a:endParaRPr lang="en-US" sz="1200"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You need to take some time to make sure all the students are on the same page when dealing with electronics fundamentals.  You will probably find a wide range of knowledge from those who have no clue what you’re talking about to those who know far more about the topic than you do.  Acknowledge this right up front, but tell the students you are going to lay the vocabulary foundation for material that follows.  For those with little knowledge, tell them to hang on because it will become clear as the lesson proceeds. For those more knowledgeable, tell them to be patient and allow for a little instructor license to over simplify so that all can understand.</a:t>
            </a:r>
          </a:p>
          <a:p>
            <a:pPr eaLnBrk="1" hangingPunct="1"/>
            <a:endParaRPr lang="en-US" smtClean="0">
              <a:latin typeface="Times New Roman" pitchFamily="18" charset="0"/>
            </a:endParaRPr>
          </a:p>
          <a:p>
            <a:pPr eaLnBrk="1" hangingPunct="1"/>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53B283A-8316-4285-88FE-B036769E524D}" type="slidenum">
              <a:rPr lang="en-US" sz="1200" smtClean="0"/>
              <a:pPr eaLnBrk="1" hangingPunct="1"/>
              <a:t>25</a:t>
            </a:fld>
            <a:endParaRPr lang="en-US" sz="1200"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This is going to be a big jump for some students.  The concepts of reactance and resonance is difficult for even the most experienced hams let alone the new ham.  If your students appear to be struggling during the discussion, point out that your main goal is for them to have just a fundamental understanding of the concepts and the vocabulary involved here.</a:t>
            </a:r>
          </a:p>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3D94958-4DC3-4FEE-96E1-EDA89BB3E1FA}" type="slidenum">
              <a:rPr lang="en-US" sz="1200" smtClean="0"/>
              <a:pPr eaLnBrk="1" hangingPunct="1"/>
              <a:t>27</a:t>
            </a:fld>
            <a:endParaRPr lang="en-US" sz="1200"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water faucet analogy is a good one to explain the function of a transistor.</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77956AD-6146-4C3A-B504-6D67D997213A}" type="slidenum">
              <a:rPr lang="en-US" sz="1200" smtClean="0"/>
              <a:pPr eaLnBrk="1" hangingPunct="1"/>
              <a:t>29</a:t>
            </a:fld>
            <a:endParaRPr lang="en-US" sz="1200"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Give some examples of the specific kind of task that might be performed by an IC.</a:t>
            </a:r>
          </a:p>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4ECBC16-BC10-41D9-B4DD-AE652A2F4374}" type="slidenum">
              <a:rPr lang="en-US" sz="1200" smtClean="0"/>
              <a:pPr eaLnBrk="1" hangingPunct="1"/>
              <a:t>30</a:t>
            </a:fld>
            <a:endParaRPr lang="en-US" sz="1200"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Spend some time on the safety aspects of dealing with fuses and circuit breakers.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02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A1EBB3F-9C6D-4D0A-820B-E6904F583C44}" type="slidenum">
              <a:rPr lang="en-US" sz="1200" smtClean="0"/>
              <a:pPr eaLnBrk="1" hangingPunct="1"/>
              <a:t>32</a:t>
            </a:fld>
            <a:endParaRPr lang="en-US"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AE3CB25-F208-424B-8EAA-9CD55A3C1974}" type="slidenum">
              <a:rPr lang="en-US" sz="1200" smtClean="0"/>
              <a:pPr eaLnBrk="1" hangingPunct="1"/>
              <a:t>33</a:t>
            </a:fld>
            <a:endParaRPr lang="en-US" sz="1200"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Have other examples of circuit diagrams to share with the students, ask them to point out some of the components that they have learned.  It is also a good idea to have a simple circuit board with the associated circuit diagram so that students can see a practical application and the connection between the circuit diagram and an operative circuit.  A code practice oscillator would be a good example -- simple but does something.</a:t>
            </a:r>
          </a:p>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106DA61-EA0F-4489-9B14-C3B23103C2DB}" type="slidenum">
              <a:rPr lang="en-US" sz="1200" smtClean="0"/>
              <a:pPr eaLnBrk="1" hangingPunct="1"/>
              <a:t>37</a:t>
            </a:fld>
            <a:endParaRPr lang="en-US" sz="12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C7AE979-CEF9-4B1D-B405-9A09C7050AAD}" type="slidenum">
              <a:rPr lang="en-US" sz="1200" smtClean="0"/>
              <a:pPr eaLnBrk="1" hangingPunct="1"/>
              <a:t>38</a:t>
            </a:fld>
            <a:endParaRPr lang="en-US" sz="1200"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Go over with the students the basic outline of the material to be presented during this lesson.  This lesson is deceptively simple because there is a lot of preparation required to make this lesson effective.  You should try to set up an operative station to give some demonstration contact.  Use some care that you don’t set up a station that will intimidate the students on the first day, try to set up a station that would be typical of the type of station that they might set up in the beginning of their ham radio careers.  Don’t spend a lot of time at this point demonstrating all the exotic modes available to the students, there will be plenty of time to do that later in the course.  I would suggest a basic two meter set up and give demonstration contacts on repeaters and simplex.  Then have a simple HF station and make one or two phone and one CW contact.  Some advice on contact…don’t depend on a CQ being answered, it may or may not happen.  I would suggest you have a few “planted” contacts from your club.  These planted contacts are standing by on the frequency ready to step in and make a contact just in case your CQ goes unanswered.  Try to get planted contact operators who are good at drawing out conversations on the radio.  New operators are intimidated by radio and sometimes need to be prodded to say more than yes or no answers to questions.</a:t>
            </a:r>
          </a:p>
          <a:p>
            <a:pPr eaLnBrk="1" hangingPunct="1"/>
            <a:endParaRPr lang="en-US"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E88661C-73AA-4C4D-BD54-D08EF6F80633}" type="slidenum">
              <a:rPr lang="en-US" sz="1200" smtClean="0"/>
              <a:pPr eaLnBrk="1" hangingPunct="1"/>
              <a:t>39</a:t>
            </a:fld>
            <a:endParaRPr lang="en-US" sz="120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B4EF655-0041-4408-A786-444F2144F149}" type="slidenum">
              <a:rPr lang="en-US" sz="1200" smtClean="0"/>
              <a:pPr eaLnBrk="1" hangingPunct="1"/>
              <a:t>40</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4CD985B-C515-4795-9E1C-53946FE965E6}" type="slidenum">
              <a:rPr lang="en-US" sz="1200" smtClean="0"/>
              <a:pPr eaLnBrk="1" hangingPunct="1"/>
              <a:t>3</a:t>
            </a:fld>
            <a:endParaRPr lang="en-US" sz="1200"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Use this time to provide some motivation of “why do I need to know this stuff.”</a:t>
            </a:r>
          </a:p>
          <a:p>
            <a:pPr eaLnBrk="1" hangingPunct="1"/>
            <a:endParaRPr lang="en-US"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2BC9432-73FF-4ABB-A54A-DA4D4A934714}" type="slidenum">
              <a:rPr lang="en-US" sz="1200" smtClean="0"/>
              <a:pPr eaLnBrk="1" hangingPunct="1"/>
              <a:t>41</a:t>
            </a:fld>
            <a:endParaRPr lang="en-US" sz="120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E47BDFC-C498-4189-B1AF-73BEA645BDA6}" type="slidenum">
              <a:rPr lang="en-US" sz="1200" smtClean="0"/>
              <a:pPr eaLnBrk="1" hangingPunct="1"/>
              <a:t>42</a:t>
            </a:fld>
            <a:endParaRPr lang="en-US" sz="120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54CDFC9-D01D-42D8-B68E-1D05A61144B1}" type="slidenum">
              <a:rPr lang="en-US" sz="1200" smtClean="0"/>
              <a:pPr eaLnBrk="1" hangingPunct="1"/>
              <a:t>43</a:t>
            </a:fld>
            <a:endParaRPr lang="en-US" sz="120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9ADA33B-7559-477B-A2EE-7051B9FAFD25}" type="slidenum">
              <a:rPr lang="en-US" sz="1200" smtClean="0"/>
              <a:pPr eaLnBrk="1" hangingPunct="1"/>
              <a:t>44</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18" charset="0"/>
            </a:endParaRP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14B1C1C-B578-4527-9D86-3A806972A0AF}" type="slidenum">
              <a:rPr lang="en-US" sz="1200" smtClean="0"/>
              <a:pPr eaLnBrk="1" hangingPunct="1"/>
              <a:t>4</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0CB7750-95DB-4F5A-B265-DB68C05347E8}" type="slidenum">
              <a:rPr lang="en-US" sz="1200" smtClean="0"/>
              <a:pPr eaLnBrk="1" hangingPunct="1"/>
              <a:t>5</a:t>
            </a:fld>
            <a:endParaRPr lang="en-US" sz="1200"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Take some time to talk the students through the water analogy.  Pressure that pushes water through a hose, in electricity it is voltage (or Electromotive force).  The water in the hose, in electricity it is the electrons (current) that will move.  The friction that prevents the water from just freely moving through the hose, in electricity it is resistance.  Resistance comes from the electrons running into obstacles within the conductor (and other electrons) as they pass through.  Have the students rub their hands together and observe what happens (heat).  When resistance impedes the flow of electronics (slows the flow down), the change in kinetic energy (energy of movement) must be turned into some form of energy (remember energy is neither created or destroyed), it is just turned into something else) in this case heat.</a:t>
            </a:r>
          </a:p>
          <a:p>
            <a:pPr eaLnBrk="1" hangingPunct="1"/>
            <a:endParaRPr lang="en-US" smtClean="0">
              <a:latin typeface="Times New Roman" pitchFamily="18" charset="0"/>
            </a:endParaRPr>
          </a:p>
          <a:p>
            <a:pPr eaLnBrk="1" hangingPunct="1"/>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1CE37E1-5700-49FC-9763-2EE01B4E47DD}" type="slidenum">
              <a:rPr lang="en-US" sz="1200" smtClean="0"/>
              <a:pPr eaLnBrk="1" hangingPunct="1"/>
              <a:t>6</a:t>
            </a:fld>
            <a:endParaRPr lang="en-US" sz="1200"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If there is no push (voltage) there is no current (current by definition is flowing electrons), if there is no movement, there can be no resistance.</a:t>
            </a:r>
          </a:p>
          <a:p>
            <a:pPr eaLnBrk="1" hangingPunct="1"/>
            <a:r>
              <a:rPr lang="en-US" smtClean="0">
                <a:latin typeface="Times New Roman" pitchFamily="18" charset="0"/>
              </a:rPr>
              <a:t>If there is nothing to push, there will be no pressure, no movement - no resistance.</a:t>
            </a:r>
          </a:p>
          <a:p>
            <a:pPr eaLnBrk="1" hangingPunct="1"/>
            <a:r>
              <a:rPr lang="en-US" smtClean="0">
                <a:latin typeface="Times New Roman" pitchFamily="18" charset="0"/>
              </a:rPr>
              <a:t>There is always going to be some form of impediment to movement.</a:t>
            </a:r>
          </a:p>
          <a:p>
            <a:pPr eaLnBrk="1" hangingPunct="1"/>
            <a:endParaRPr lang="en-US" smtClean="0">
              <a:latin typeface="Times New Roman" pitchFamily="18" charset="0"/>
            </a:endParaRPr>
          </a:p>
          <a:p>
            <a:pPr eaLnBrk="1" hangingPunct="1"/>
            <a:r>
              <a:rPr lang="en-US" smtClean="0">
                <a:latin typeface="Times New Roman" pitchFamily="18" charset="0"/>
              </a:rPr>
              <a:t>What you are describing here is that inter-relationship which is Ohm’s law</a:t>
            </a:r>
          </a:p>
          <a:p>
            <a:pPr eaLnBrk="1" hangingPunct="1"/>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0E6FBA0-8203-433F-9FDD-2AA443C300F6}" type="slidenum">
              <a:rPr lang="en-US" sz="1200" smtClean="0"/>
              <a:pPr eaLnBrk="1" hangingPunct="1"/>
              <a:t>7</a:t>
            </a:fld>
            <a:endParaRPr lang="en-US" sz="1200"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Go over the simple Ohm’s Law math and provide a few examples of how to solve problems.  Give some homework problems that are the same as test questions (without telling them that they are test questions).  Have the students solve these problems so they are confident that they can do the math.</a:t>
            </a:r>
          </a:p>
          <a:p>
            <a:pPr eaLnBrk="1" hangingPunct="1"/>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82870A0-70B3-4469-847B-67D58E18815B}" type="slidenum">
              <a:rPr lang="en-US" sz="1200" smtClean="0"/>
              <a:pPr eaLnBrk="1" hangingPunct="1"/>
              <a:t>9</a:t>
            </a:fld>
            <a:endParaRPr lang="en-US" sz="1200"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This would be a good time to illustrate a simple circuit diagram.</a:t>
            </a:r>
          </a:p>
          <a:p>
            <a:pPr eaLnBrk="1" hangingPunct="1"/>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ABD6E9A-15FA-46AA-966C-B3ACA84D95DC}" type="slidenum">
              <a:rPr lang="en-US" sz="1200" smtClean="0"/>
              <a:pPr eaLnBrk="1" hangingPunct="1"/>
              <a:t>10</a:t>
            </a:fld>
            <a:endParaRPr lang="en-US" sz="1200"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Times New Roman" pitchFamily="18" charset="0"/>
              </a:rPr>
              <a:t>Trace the flow of current through the circuit and show there is only one way for current to flow.</a:t>
            </a:r>
          </a:p>
          <a:p>
            <a:pPr eaLnBrk="1" hangingPunct="1"/>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7C9F78-FC69-4F56-BCEC-971FBB054108}"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3257562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7C9F78-FC69-4F56-BCEC-971FBB054108}"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971428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7C9F78-FC69-4F56-BCEC-971FBB054108}"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1371204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97C9F78-FC69-4F56-BCEC-971FBB054108}"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340276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7C9F78-FC69-4F56-BCEC-971FBB054108}" type="datetimeFigureOut">
              <a:rPr lang="en-US" smtClean="0"/>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1304438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97C9F78-FC69-4F56-BCEC-971FBB054108}"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4046434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97C9F78-FC69-4F56-BCEC-971FBB054108}" type="datetimeFigureOut">
              <a:rPr lang="en-US" smtClean="0"/>
              <a:t>9/19/2012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3834554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97C9F78-FC69-4F56-BCEC-971FBB054108}" type="datetimeFigureOut">
              <a:rPr lang="en-US" smtClean="0"/>
              <a:t>9/19/2012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1769675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7C9F78-FC69-4F56-BCEC-971FBB054108}" type="datetimeFigureOut">
              <a:rPr lang="en-US" smtClean="0"/>
              <a:t>9/19/2012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1396841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7C9F78-FC69-4F56-BCEC-971FBB054108}"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1763702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7C9F78-FC69-4F56-BCEC-971FBB054108}" type="datetimeFigureOut">
              <a:rPr lang="en-US" smtClean="0"/>
              <a:t>9/19/2012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3E7EEE-855E-4EF7-97F6-E6D8E8C7A95C}" type="slidenum">
              <a:rPr lang="en-US" smtClean="0"/>
              <a:t>‹#›</a:t>
            </a:fld>
            <a:endParaRPr lang="en-US"/>
          </a:p>
        </p:txBody>
      </p:sp>
    </p:spTree>
    <p:extLst>
      <p:ext uri="{BB962C8B-B14F-4D97-AF65-F5344CB8AC3E}">
        <p14:creationId xmlns:p14="http://schemas.microsoft.com/office/powerpoint/2010/main" val="713124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7C9F78-FC69-4F56-BCEC-971FBB054108}" type="datetimeFigureOut">
              <a:rPr lang="en-US" smtClean="0"/>
              <a:t>9/19/2012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3E7EEE-855E-4EF7-97F6-E6D8E8C7A95C}" type="slidenum">
              <a:rPr lang="en-US" smtClean="0"/>
              <a:t>‹#›</a:t>
            </a:fld>
            <a:endParaRPr lang="en-US"/>
          </a:p>
        </p:txBody>
      </p:sp>
    </p:spTree>
    <p:extLst>
      <p:ext uri="{BB962C8B-B14F-4D97-AF65-F5344CB8AC3E}">
        <p14:creationId xmlns:p14="http://schemas.microsoft.com/office/powerpoint/2010/main" val="3578863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2"/>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dirty="0"/>
              <a:t>Technician License Course</a:t>
            </a:r>
            <a:br>
              <a:rPr lang="en-US" sz="4000" dirty="0"/>
            </a:br>
            <a:r>
              <a:rPr lang="en-US" sz="4000" dirty="0"/>
              <a:t>Chapter </a:t>
            </a:r>
            <a:r>
              <a:rPr lang="en-US" sz="4000" dirty="0" smtClean="0"/>
              <a:t>3</a:t>
            </a:r>
            <a:r>
              <a:rPr lang="en-US" sz="4000" dirty="0"/>
              <a:t/>
            </a:r>
            <a:br>
              <a:rPr lang="en-US" sz="4000" dirty="0"/>
            </a:br>
            <a:r>
              <a:rPr lang="en-US" sz="4000" dirty="0" smtClean="0"/>
              <a:t>Electricity Components &amp; Circuits</a:t>
            </a:r>
            <a:endParaRPr lang="en-US" sz="4000" dirty="0"/>
          </a:p>
        </p:txBody>
      </p:sp>
      <p:sp>
        <p:nvSpPr>
          <p:cNvPr id="2051" name="Rectangle 13"/>
          <p:cNvSpPr>
            <a:spLocks noChangeArrowheads="1"/>
          </p:cNvSpPr>
          <p:nvPr/>
        </p:nvSpPr>
        <p:spPr bwMode="auto">
          <a:xfrm>
            <a:off x="1371600" y="38862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endParaRPr lang="en-US" sz="3200" dirty="0"/>
          </a:p>
        </p:txBody>
      </p:sp>
    </p:spTree>
    <p:extLst>
      <p:ext uri="{BB962C8B-B14F-4D97-AF65-F5344CB8AC3E}">
        <p14:creationId xmlns:p14="http://schemas.microsoft.com/office/powerpoint/2010/main" val="552333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Series Circuits</a:t>
            </a:r>
          </a:p>
        </p:txBody>
      </p:sp>
      <p:sp>
        <p:nvSpPr>
          <p:cNvPr id="1024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Series circuits provide one and only one path for current flow.</a:t>
            </a:r>
          </a:p>
          <a:p>
            <a:pPr marL="342900" indent="-342900">
              <a:spcBef>
                <a:spcPct val="20000"/>
              </a:spcBef>
              <a:buFontTx/>
              <a:buChar char="•"/>
            </a:pPr>
            <a:endParaRPr lang="en-US" sz="3200"/>
          </a:p>
        </p:txBody>
      </p:sp>
      <p:pic>
        <p:nvPicPr>
          <p:cNvPr id="1024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124200"/>
            <a:ext cx="62992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4297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Parallel Circuits</a:t>
            </a:r>
          </a:p>
        </p:txBody>
      </p:sp>
      <p:sp>
        <p:nvSpPr>
          <p:cNvPr id="112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Parallel circuits provide alternative paths for current flow.</a:t>
            </a:r>
          </a:p>
        </p:txBody>
      </p:sp>
      <p:pic>
        <p:nvPicPr>
          <p:cNvPr id="1126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352800"/>
            <a:ext cx="6323013"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1324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3600" dirty="0">
                <a:latin typeface="+mj-lt"/>
                <a:cs typeface="Arial" charset="0"/>
              </a:rPr>
              <a:t>Moving Electrons Doing Something Useful</a:t>
            </a:r>
          </a:p>
        </p:txBody>
      </p:sp>
      <p:sp>
        <p:nvSpPr>
          <p:cNvPr id="13315"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Any time energy is expended to do something, work is performed.</a:t>
            </a:r>
          </a:p>
          <a:p>
            <a:pPr marL="342900" indent="-342900">
              <a:spcBef>
                <a:spcPct val="20000"/>
              </a:spcBef>
              <a:buFontTx/>
              <a:buChar char="•"/>
              <a:defRPr/>
            </a:pPr>
            <a:r>
              <a:rPr lang="en-US" sz="3200" dirty="0">
                <a:latin typeface="+mn-lt"/>
                <a:cs typeface="Arial" charset="0"/>
              </a:rPr>
              <a:t>When moving electrons do some work, power is consumed.</a:t>
            </a:r>
          </a:p>
          <a:p>
            <a:pPr marL="342900" indent="-342900">
              <a:spcBef>
                <a:spcPct val="20000"/>
              </a:spcBef>
              <a:buFontTx/>
              <a:buChar char="•"/>
              <a:defRPr/>
            </a:pPr>
            <a:r>
              <a:rPr lang="en-US" sz="3200" dirty="0">
                <a:latin typeface="+mn-lt"/>
                <a:cs typeface="Arial" charset="0"/>
              </a:rPr>
              <a:t>Power is measured in the units of </a:t>
            </a:r>
            <a:r>
              <a:rPr lang="en-US" sz="3200" dirty="0" smtClean="0">
                <a:latin typeface="+mn-lt"/>
                <a:cs typeface="Arial" charset="0"/>
              </a:rPr>
              <a:t>Watts </a:t>
            </a:r>
            <a:r>
              <a:rPr lang="en-US" sz="3200" dirty="0">
                <a:latin typeface="+mn-lt"/>
                <a:cs typeface="Arial" charset="0"/>
              </a:rPr>
              <a:t>(W).</a:t>
            </a:r>
          </a:p>
        </p:txBody>
      </p:sp>
    </p:spTree>
    <p:extLst>
      <p:ext uri="{BB962C8B-B14F-4D97-AF65-F5344CB8AC3E}">
        <p14:creationId xmlns:p14="http://schemas.microsoft.com/office/powerpoint/2010/main" val="927136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Power Formula</a:t>
            </a:r>
          </a:p>
        </p:txBody>
      </p:sp>
      <p:sp>
        <p:nvSpPr>
          <p:cNvPr id="1433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Power is defined as the amount of current that is being pushed through a conductor or device to do work.</a:t>
            </a:r>
          </a:p>
          <a:p>
            <a:pPr marL="742950" lvl="1" indent="-285750">
              <a:spcBef>
                <a:spcPct val="20000"/>
              </a:spcBef>
              <a:buFontTx/>
              <a:buChar char="–"/>
            </a:pPr>
            <a:r>
              <a:rPr lang="en-US" sz="2800"/>
              <a:t>P = E x I</a:t>
            </a:r>
          </a:p>
          <a:p>
            <a:pPr marL="742950" lvl="1" indent="-285750">
              <a:spcBef>
                <a:spcPct val="20000"/>
              </a:spcBef>
              <a:buFontTx/>
              <a:buChar char="–"/>
            </a:pPr>
            <a:r>
              <a:rPr lang="en-US" sz="2800"/>
              <a:t>E = P/I</a:t>
            </a:r>
          </a:p>
          <a:p>
            <a:pPr marL="742950" lvl="1" indent="-285750">
              <a:spcBef>
                <a:spcPct val="20000"/>
              </a:spcBef>
              <a:buFontTx/>
              <a:buChar char="–"/>
            </a:pPr>
            <a:r>
              <a:rPr lang="en-US" sz="2800"/>
              <a:t>I = P/E</a:t>
            </a:r>
          </a:p>
        </p:txBody>
      </p:sp>
      <p:sp>
        <p:nvSpPr>
          <p:cNvPr id="2" name="Oval 1"/>
          <p:cNvSpPr/>
          <p:nvPr/>
        </p:nvSpPr>
        <p:spPr>
          <a:xfrm>
            <a:off x="5105400" y="3886200"/>
            <a:ext cx="2438400" cy="2438400"/>
          </a:xfrm>
          <a:prstGeom prst="ellipse">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3"/>
          <p:cNvCxnSpPr>
            <a:stCxn id="2" idx="2"/>
            <a:endCxn id="2" idx="6"/>
          </p:cNvCxnSpPr>
          <p:nvPr/>
        </p:nvCxnSpPr>
        <p:spPr>
          <a:xfrm>
            <a:off x="5105400" y="5105400"/>
            <a:ext cx="243840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4"/>
          </p:cNvCxnSpPr>
          <p:nvPr/>
        </p:nvCxnSpPr>
        <p:spPr>
          <a:xfrm flipV="1">
            <a:off x="6324600" y="5105400"/>
            <a:ext cx="0" cy="121920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033494" y="4035954"/>
            <a:ext cx="582211" cy="1015663"/>
          </a:xfrm>
          <a:prstGeom prst="rect">
            <a:avLst/>
          </a:prstGeom>
          <a:noFill/>
        </p:spPr>
        <p:txBody>
          <a:bodyPr wrap="none" rtlCol="0">
            <a:spAutoFit/>
          </a:bodyPr>
          <a:lstStyle/>
          <a:p>
            <a:r>
              <a:rPr lang="en-US" sz="6000" dirty="0" smtClean="0"/>
              <a:t>P</a:t>
            </a:r>
            <a:endParaRPr lang="en-US" sz="6000" dirty="0"/>
          </a:p>
        </p:txBody>
      </p:sp>
      <p:sp>
        <p:nvSpPr>
          <p:cNvPr id="10" name="TextBox 9"/>
          <p:cNvSpPr txBox="1"/>
          <p:nvPr/>
        </p:nvSpPr>
        <p:spPr>
          <a:xfrm>
            <a:off x="6428668" y="5105400"/>
            <a:ext cx="378630" cy="1015663"/>
          </a:xfrm>
          <a:prstGeom prst="rect">
            <a:avLst/>
          </a:prstGeom>
          <a:noFill/>
        </p:spPr>
        <p:txBody>
          <a:bodyPr wrap="none" rtlCol="0">
            <a:spAutoFit/>
          </a:bodyPr>
          <a:lstStyle/>
          <a:p>
            <a:r>
              <a:rPr lang="en-US" sz="6000" dirty="0" smtClean="0"/>
              <a:t>I</a:t>
            </a:r>
            <a:endParaRPr lang="en-US" sz="6000" dirty="0"/>
          </a:p>
        </p:txBody>
      </p:sp>
      <p:sp>
        <p:nvSpPr>
          <p:cNvPr id="11" name="TextBox 10"/>
          <p:cNvSpPr txBox="1"/>
          <p:nvPr/>
        </p:nvSpPr>
        <p:spPr>
          <a:xfrm>
            <a:off x="5694057" y="5105400"/>
            <a:ext cx="559769" cy="1015663"/>
          </a:xfrm>
          <a:prstGeom prst="rect">
            <a:avLst/>
          </a:prstGeom>
          <a:noFill/>
        </p:spPr>
        <p:txBody>
          <a:bodyPr wrap="none" rtlCol="0">
            <a:spAutoFit/>
          </a:bodyPr>
          <a:lstStyle/>
          <a:p>
            <a:r>
              <a:rPr lang="en-US" sz="6000" dirty="0" smtClean="0"/>
              <a:t>E</a:t>
            </a:r>
            <a:endParaRPr lang="en-US" sz="6000" dirty="0"/>
          </a:p>
        </p:txBody>
      </p:sp>
    </p:spTree>
    <p:extLst>
      <p:ext uri="{BB962C8B-B14F-4D97-AF65-F5344CB8AC3E}">
        <p14:creationId xmlns:p14="http://schemas.microsoft.com/office/powerpoint/2010/main" val="4059679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Ohms Law &amp; Power</a:t>
            </a:r>
            <a:endParaRPr lang="en-US" dirty="0"/>
          </a:p>
        </p:txBody>
      </p:sp>
      <p:sp>
        <p:nvSpPr>
          <p:cNvPr id="3" name="Content Placeholder 2"/>
          <p:cNvSpPr>
            <a:spLocks noGrp="1"/>
          </p:cNvSpPr>
          <p:nvPr>
            <p:ph idx="1"/>
          </p:nvPr>
        </p:nvSpPr>
        <p:spPr/>
        <p:txBody>
          <a:bodyPr/>
          <a:lstStyle/>
          <a:p>
            <a:r>
              <a:rPr lang="en-US" dirty="0" smtClean="0"/>
              <a:t>If you have Voltage &amp; Resistance Use the Power formula and Ohms law</a:t>
            </a:r>
          </a:p>
          <a:p>
            <a:pPr lvl="1"/>
            <a:r>
              <a:rPr lang="en-US" dirty="0" smtClean="0"/>
              <a:t>P=E*I and I=E/R</a:t>
            </a:r>
          </a:p>
          <a:p>
            <a:pPr lvl="1"/>
            <a:r>
              <a:rPr lang="en-US" dirty="0" smtClean="0"/>
              <a:t>P =E</a:t>
            </a:r>
            <a:r>
              <a:rPr lang="en-US" baseline="30000" dirty="0" smtClean="0"/>
              <a:t>2</a:t>
            </a:r>
            <a:r>
              <a:rPr lang="en-US" dirty="0" smtClean="0"/>
              <a:t>/R</a:t>
            </a:r>
          </a:p>
          <a:p>
            <a:r>
              <a:rPr lang="en-US" dirty="0" smtClean="0"/>
              <a:t>If you have Current &amp; Resistance</a:t>
            </a:r>
          </a:p>
          <a:p>
            <a:pPr lvl="1"/>
            <a:r>
              <a:rPr lang="en-US" dirty="0" smtClean="0"/>
              <a:t>P=E*I and E =I*R</a:t>
            </a:r>
          </a:p>
          <a:p>
            <a:pPr lvl="1"/>
            <a:r>
              <a:rPr lang="en-US" dirty="0" smtClean="0"/>
              <a:t>P= I</a:t>
            </a:r>
            <a:r>
              <a:rPr lang="en-US" baseline="30000" dirty="0" smtClean="0"/>
              <a:t>2</a:t>
            </a:r>
            <a:r>
              <a:rPr lang="en-US" dirty="0" smtClean="0"/>
              <a:t>*R</a:t>
            </a:r>
            <a:endParaRPr lang="en-US" dirty="0"/>
          </a:p>
        </p:txBody>
      </p:sp>
    </p:spTree>
    <p:extLst>
      <p:ext uri="{BB962C8B-B14F-4D97-AF65-F5344CB8AC3E}">
        <p14:creationId xmlns:p14="http://schemas.microsoft.com/office/powerpoint/2010/main" val="2017754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706582"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dirty="0"/>
              <a:t>Two Basic Kinds of Current</a:t>
            </a:r>
          </a:p>
        </p:txBody>
      </p:sp>
      <p:sp>
        <p:nvSpPr>
          <p:cNvPr id="15363" name="Rectangle 5"/>
          <p:cNvSpPr>
            <a:spLocks noChangeArrowheads="1"/>
          </p:cNvSpPr>
          <p:nvPr/>
        </p:nvSpPr>
        <p:spPr bwMode="auto">
          <a:xfrm>
            <a:off x="706582" y="1371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dirty="0"/>
              <a:t>When current flows in only one direction, it is called direct current (dc).</a:t>
            </a:r>
          </a:p>
          <a:p>
            <a:pPr marL="742950" lvl="1" indent="-285750">
              <a:lnSpc>
                <a:spcPct val="90000"/>
              </a:lnSpc>
              <a:spcBef>
                <a:spcPct val="20000"/>
              </a:spcBef>
              <a:buFontTx/>
              <a:buChar char="–"/>
            </a:pPr>
            <a:r>
              <a:rPr lang="en-US" sz="2800" dirty="0"/>
              <a:t>Batteries are a common source of dc.</a:t>
            </a:r>
          </a:p>
          <a:p>
            <a:pPr marL="742950" lvl="1" indent="-285750">
              <a:lnSpc>
                <a:spcPct val="90000"/>
              </a:lnSpc>
              <a:spcBef>
                <a:spcPct val="20000"/>
              </a:spcBef>
              <a:buFontTx/>
              <a:buChar char="–"/>
            </a:pPr>
            <a:r>
              <a:rPr lang="en-US" sz="2800" dirty="0"/>
              <a:t>Most electronic devices are powered by dc.</a:t>
            </a:r>
          </a:p>
          <a:p>
            <a:pPr marL="342900" indent="-342900">
              <a:lnSpc>
                <a:spcPct val="90000"/>
              </a:lnSpc>
              <a:spcBef>
                <a:spcPct val="20000"/>
              </a:spcBef>
              <a:buFontTx/>
              <a:buChar char="•"/>
            </a:pPr>
            <a:r>
              <a:rPr lang="en-US" sz="3200" dirty="0"/>
              <a:t>When current flows alternatively in one direction then in the opposite direction, it is called alternating current (ac</a:t>
            </a:r>
            <a:r>
              <a:rPr lang="en-US" sz="3200" dirty="0" smtClean="0"/>
              <a:t>).</a:t>
            </a:r>
            <a:endParaRPr lang="en-US" sz="3200" dirty="0"/>
          </a:p>
          <a:p>
            <a:pPr marL="742950" lvl="1" indent="-285750">
              <a:lnSpc>
                <a:spcPct val="90000"/>
              </a:lnSpc>
              <a:spcBef>
                <a:spcPct val="20000"/>
              </a:spcBef>
              <a:buFontTx/>
              <a:buChar char="–"/>
            </a:pPr>
            <a:r>
              <a:rPr lang="en-US" sz="2800" dirty="0" smtClean="0"/>
              <a:t>Frequency is how often it reverses direction / 2</a:t>
            </a:r>
          </a:p>
          <a:p>
            <a:pPr marL="742950" lvl="1" indent="-285750">
              <a:lnSpc>
                <a:spcPct val="90000"/>
              </a:lnSpc>
              <a:spcBef>
                <a:spcPct val="20000"/>
              </a:spcBef>
              <a:buFontTx/>
              <a:buChar char="–"/>
            </a:pPr>
            <a:r>
              <a:rPr lang="en-US" sz="2800" dirty="0" smtClean="0"/>
              <a:t>Your </a:t>
            </a:r>
            <a:r>
              <a:rPr lang="en-US" sz="2800" dirty="0"/>
              <a:t>household current is ac</a:t>
            </a:r>
            <a:r>
              <a:rPr lang="en-US" sz="2800" dirty="0" smtClean="0"/>
              <a:t>.</a:t>
            </a:r>
          </a:p>
          <a:p>
            <a:pPr marL="1200150" lvl="2" indent="-285750">
              <a:lnSpc>
                <a:spcPct val="90000"/>
              </a:lnSpc>
              <a:spcBef>
                <a:spcPct val="20000"/>
              </a:spcBef>
              <a:buFontTx/>
              <a:buChar char="–"/>
            </a:pPr>
            <a:r>
              <a:rPr lang="en-US" sz="2800" dirty="0" smtClean="0"/>
              <a:t>US 60Hz, Europe 50Hz</a:t>
            </a:r>
          </a:p>
          <a:p>
            <a:pPr marL="742950" lvl="1" indent="-285750">
              <a:lnSpc>
                <a:spcPct val="90000"/>
              </a:lnSpc>
              <a:spcBef>
                <a:spcPct val="20000"/>
              </a:spcBef>
              <a:buFontTx/>
              <a:buChar char="–"/>
            </a:pPr>
            <a:r>
              <a:rPr lang="en-US" sz="2800" dirty="0" smtClean="0"/>
              <a:t>RF is AC</a:t>
            </a:r>
            <a:endParaRPr lang="en-US" sz="2800" dirty="0"/>
          </a:p>
        </p:txBody>
      </p:sp>
    </p:spTree>
    <p:extLst>
      <p:ext uri="{BB962C8B-B14F-4D97-AF65-F5344CB8AC3E}">
        <p14:creationId xmlns:p14="http://schemas.microsoft.com/office/powerpoint/2010/main" val="859580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Quiz Time</a:t>
            </a:r>
            <a:endParaRPr lang="en-US" dirty="0"/>
          </a:p>
        </p:txBody>
      </p:sp>
      <p:sp>
        <p:nvSpPr>
          <p:cNvPr id="3" name="Subtitle 2"/>
          <p:cNvSpPr>
            <a:spLocks noGrp="1"/>
          </p:cNvSpPr>
          <p:nvPr>
            <p:ph type="subTitle" idx="1"/>
          </p:nvPr>
        </p:nvSpPr>
        <p:spPr/>
        <p:txBody>
          <a:bodyPr/>
          <a:lstStyle/>
          <a:p>
            <a:r>
              <a:rPr lang="en-US" dirty="0" smtClean="0"/>
              <a:t>Chapter 3.1</a:t>
            </a:r>
            <a:endParaRPr lang="en-US" dirty="0"/>
          </a:p>
        </p:txBody>
      </p:sp>
    </p:spTree>
    <p:extLst>
      <p:ext uri="{BB962C8B-B14F-4D97-AF65-F5344CB8AC3E}">
        <p14:creationId xmlns:p14="http://schemas.microsoft.com/office/powerpoint/2010/main" val="1084642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3.1 Key - A</a:t>
            </a:r>
            <a:endParaRPr lang="en-US" dirty="0"/>
          </a:p>
        </p:txBody>
      </p:sp>
      <p:sp>
        <p:nvSpPr>
          <p:cNvPr id="5" name="Content Placeholder 4"/>
          <p:cNvSpPr>
            <a:spLocks noGrp="1"/>
          </p:cNvSpPr>
          <p:nvPr>
            <p:ph sz="half" idx="1"/>
          </p:nvPr>
        </p:nvSpPr>
        <p:spPr/>
        <p:txBody>
          <a:bodyPr>
            <a:normAutofit fontScale="85000" lnSpcReduction="10000"/>
          </a:bodyPr>
          <a:lstStyle/>
          <a:p>
            <a:r>
              <a:rPr lang="en-US" dirty="0"/>
              <a:t>T3B02		A  B  C  </a:t>
            </a:r>
            <a:r>
              <a:rPr lang="en-US" b="1" dirty="0">
                <a:solidFill>
                  <a:srgbClr val="00B050"/>
                </a:solidFill>
              </a:rPr>
              <a:t>D</a:t>
            </a:r>
            <a:r>
              <a:rPr lang="en-US" dirty="0"/>
              <a:t>  </a:t>
            </a:r>
          </a:p>
          <a:p>
            <a:r>
              <a:rPr lang="en-US" dirty="0"/>
              <a:t>T5A01		A  B  C  </a:t>
            </a:r>
            <a:r>
              <a:rPr lang="en-US" b="1" dirty="0">
                <a:solidFill>
                  <a:srgbClr val="00B050"/>
                </a:solidFill>
              </a:rPr>
              <a:t>D</a:t>
            </a:r>
            <a:r>
              <a:rPr lang="en-US" dirty="0"/>
              <a:t>  </a:t>
            </a:r>
          </a:p>
          <a:p>
            <a:r>
              <a:rPr lang="en-US" dirty="0"/>
              <a:t>T5A02		A  </a:t>
            </a:r>
            <a:r>
              <a:rPr lang="en-US" b="1" dirty="0">
                <a:solidFill>
                  <a:srgbClr val="00B050"/>
                </a:solidFill>
              </a:rPr>
              <a:t>B</a:t>
            </a:r>
            <a:r>
              <a:rPr lang="en-US" dirty="0"/>
              <a:t>  C  D  </a:t>
            </a:r>
          </a:p>
          <a:p>
            <a:r>
              <a:rPr lang="en-US" dirty="0"/>
              <a:t>T5A03		A  B  C  </a:t>
            </a:r>
            <a:r>
              <a:rPr lang="en-US" b="1" dirty="0">
                <a:solidFill>
                  <a:srgbClr val="00B050"/>
                </a:solidFill>
              </a:rPr>
              <a:t>D</a:t>
            </a:r>
            <a:r>
              <a:rPr lang="en-US" dirty="0"/>
              <a:t>  </a:t>
            </a:r>
          </a:p>
          <a:p>
            <a:r>
              <a:rPr lang="en-US" dirty="0"/>
              <a:t>T5A04		A  </a:t>
            </a:r>
            <a:r>
              <a:rPr lang="en-US" b="1" dirty="0">
                <a:solidFill>
                  <a:srgbClr val="00B050"/>
                </a:solidFill>
              </a:rPr>
              <a:t>B</a:t>
            </a:r>
            <a:r>
              <a:rPr lang="en-US" dirty="0"/>
              <a:t>  C  D  </a:t>
            </a:r>
          </a:p>
          <a:p>
            <a:r>
              <a:rPr lang="en-US" dirty="0"/>
              <a:t>T5A05		</a:t>
            </a:r>
            <a:r>
              <a:rPr lang="en-US" b="1" dirty="0">
                <a:solidFill>
                  <a:srgbClr val="00B050"/>
                </a:solidFill>
              </a:rPr>
              <a:t>A</a:t>
            </a:r>
            <a:r>
              <a:rPr lang="en-US" dirty="0"/>
              <a:t>  B  C  D  </a:t>
            </a:r>
          </a:p>
          <a:p>
            <a:r>
              <a:rPr lang="en-US" dirty="0"/>
              <a:t>T5A07		A  B  </a:t>
            </a:r>
            <a:r>
              <a:rPr lang="en-US" b="1" dirty="0">
                <a:solidFill>
                  <a:srgbClr val="00B050"/>
                </a:solidFill>
              </a:rPr>
              <a:t>C</a:t>
            </a:r>
            <a:r>
              <a:rPr lang="en-US" dirty="0"/>
              <a:t>  D  </a:t>
            </a:r>
          </a:p>
          <a:p>
            <a:r>
              <a:rPr lang="en-US" dirty="0"/>
              <a:t>T5A08		A  </a:t>
            </a:r>
            <a:r>
              <a:rPr lang="en-US" b="1" dirty="0">
                <a:solidFill>
                  <a:srgbClr val="00B050"/>
                </a:solidFill>
              </a:rPr>
              <a:t>B</a:t>
            </a:r>
            <a:r>
              <a:rPr lang="en-US" dirty="0"/>
              <a:t>  C  D  </a:t>
            </a:r>
          </a:p>
          <a:p>
            <a:r>
              <a:rPr lang="en-US" dirty="0"/>
              <a:t>T5A09		</a:t>
            </a:r>
            <a:r>
              <a:rPr lang="en-US" b="1" dirty="0">
                <a:solidFill>
                  <a:srgbClr val="00B050"/>
                </a:solidFill>
              </a:rPr>
              <a:t>A</a:t>
            </a:r>
            <a:r>
              <a:rPr lang="en-US" dirty="0"/>
              <a:t>  B  C  D  </a:t>
            </a:r>
          </a:p>
          <a:p>
            <a:r>
              <a:rPr lang="en-US" dirty="0"/>
              <a:t>T5A10		A  B  </a:t>
            </a:r>
            <a:r>
              <a:rPr lang="en-US" b="1" dirty="0">
                <a:solidFill>
                  <a:srgbClr val="00B050"/>
                </a:solidFill>
              </a:rPr>
              <a:t>C</a:t>
            </a:r>
            <a:r>
              <a:rPr lang="en-US" dirty="0"/>
              <a:t>  D  </a:t>
            </a:r>
          </a:p>
          <a:p>
            <a:endParaRPr lang="en-US" dirty="0"/>
          </a:p>
        </p:txBody>
      </p:sp>
      <p:sp>
        <p:nvSpPr>
          <p:cNvPr id="6" name="Content Placeholder 5"/>
          <p:cNvSpPr>
            <a:spLocks noGrp="1"/>
          </p:cNvSpPr>
          <p:nvPr>
            <p:ph sz="half" idx="2"/>
          </p:nvPr>
        </p:nvSpPr>
        <p:spPr/>
        <p:txBody>
          <a:bodyPr>
            <a:normAutofit fontScale="85000" lnSpcReduction="10000"/>
          </a:bodyPr>
          <a:lstStyle/>
          <a:p>
            <a:r>
              <a:rPr lang="en-US" dirty="0"/>
              <a:t>T5A11		</a:t>
            </a:r>
            <a:r>
              <a:rPr lang="en-US" b="1" dirty="0">
                <a:solidFill>
                  <a:srgbClr val="00B050"/>
                </a:solidFill>
              </a:rPr>
              <a:t>A</a:t>
            </a:r>
            <a:r>
              <a:rPr lang="en-US" dirty="0"/>
              <a:t>  B  C  D  </a:t>
            </a:r>
          </a:p>
          <a:p>
            <a:r>
              <a:rPr lang="en-US" dirty="0"/>
              <a:t>T5C08		</a:t>
            </a:r>
            <a:r>
              <a:rPr lang="en-US" b="1" dirty="0">
                <a:solidFill>
                  <a:srgbClr val="00B050"/>
                </a:solidFill>
              </a:rPr>
              <a:t>A</a:t>
            </a:r>
            <a:r>
              <a:rPr lang="en-US" dirty="0"/>
              <a:t>  B  C  D  </a:t>
            </a:r>
          </a:p>
          <a:p>
            <a:r>
              <a:rPr lang="en-US" dirty="0"/>
              <a:t>T5C09		</a:t>
            </a:r>
            <a:r>
              <a:rPr lang="en-US" b="1" dirty="0">
                <a:solidFill>
                  <a:srgbClr val="00B050"/>
                </a:solidFill>
              </a:rPr>
              <a:t>A</a:t>
            </a:r>
            <a:r>
              <a:rPr lang="en-US" dirty="0"/>
              <a:t>  B  C  D  </a:t>
            </a:r>
          </a:p>
          <a:p>
            <a:r>
              <a:rPr lang="en-US" dirty="0"/>
              <a:t>T5C10		A  </a:t>
            </a:r>
            <a:r>
              <a:rPr lang="en-US" b="1" dirty="0">
                <a:solidFill>
                  <a:srgbClr val="00B050"/>
                </a:solidFill>
              </a:rPr>
              <a:t>B</a:t>
            </a:r>
            <a:r>
              <a:rPr lang="en-US" dirty="0"/>
              <a:t>  C  D  </a:t>
            </a:r>
          </a:p>
          <a:p>
            <a:r>
              <a:rPr lang="en-US" dirty="0"/>
              <a:t>T5C11		A  </a:t>
            </a:r>
            <a:r>
              <a:rPr lang="en-US" b="1" dirty="0">
                <a:solidFill>
                  <a:srgbClr val="00B050"/>
                </a:solidFill>
              </a:rPr>
              <a:t>B</a:t>
            </a:r>
            <a:r>
              <a:rPr lang="en-US" dirty="0"/>
              <a:t>  C  D  </a:t>
            </a:r>
          </a:p>
          <a:p>
            <a:r>
              <a:rPr lang="en-US" dirty="0"/>
              <a:t>T5D01		A  </a:t>
            </a:r>
            <a:r>
              <a:rPr lang="en-US" b="1" dirty="0">
                <a:solidFill>
                  <a:srgbClr val="00B050"/>
                </a:solidFill>
              </a:rPr>
              <a:t>B</a:t>
            </a:r>
            <a:r>
              <a:rPr lang="en-US" dirty="0"/>
              <a:t>  C  D  </a:t>
            </a:r>
          </a:p>
          <a:p>
            <a:r>
              <a:rPr lang="en-US" dirty="0"/>
              <a:t>T5D02		</a:t>
            </a:r>
            <a:r>
              <a:rPr lang="en-US" b="1" dirty="0">
                <a:solidFill>
                  <a:srgbClr val="00B050"/>
                </a:solidFill>
              </a:rPr>
              <a:t>A</a:t>
            </a:r>
            <a:r>
              <a:rPr lang="en-US" dirty="0"/>
              <a:t>  B  C  D  </a:t>
            </a:r>
          </a:p>
          <a:p>
            <a:r>
              <a:rPr lang="en-US" dirty="0"/>
              <a:t>T5D03		A  </a:t>
            </a:r>
            <a:r>
              <a:rPr lang="en-US" b="1" dirty="0">
                <a:solidFill>
                  <a:srgbClr val="00B050"/>
                </a:solidFill>
              </a:rPr>
              <a:t>B</a:t>
            </a:r>
            <a:r>
              <a:rPr lang="en-US" dirty="0"/>
              <a:t>  C  D  </a:t>
            </a:r>
          </a:p>
          <a:p>
            <a:r>
              <a:rPr lang="en-US" dirty="0"/>
              <a:t>T5D04		A  </a:t>
            </a:r>
            <a:r>
              <a:rPr lang="en-US" b="1" dirty="0">
                <a:solidFill>
                  <a:srgbClr val="00B050"/>
                </a:solidFill>
              </a:rPr>
              <a:t>B</a:t>
            </a:r>
            <a:r>
              <a:rPr lang="en-US" dirty="0"/>
              <a:t>  C  D  </a:t>
            </a:r>
          </a:p>
          <a:p>
            <a:r>
              <a:rPr lang="en-US" dirty="0"/>
              <a:t>T5D05		A  B  </a:t>
            </a:r>
            <a:r>
              <a:rPr lang="en-US" b="1" dirty="0">
                <a:solidFill>
                  <a:srgbClr val="00B050"/>
                </a:solidFill>
              </a:rPr>
              <a:t>C</a:t>
            </a:r>
            <a:r>
              <a:rPr lang="en-US" dirty="0"/>
              <a:t>  D  </a:t>
            </a:r>
          </a:p>
          <a:p>
            <a:endParaRPr lang="en-US" dirty="0"/>
          </a:p>
        </p:txBody>
      </p:sp>
    </p:spTree>
    <p:extLst>
      <p:ext uri="{BB962C8B-B14F-4D97-AF65-F5344CB8AC3E}">
        <p14:creationId xmlns:p14="http://schemas.microsoft.com/office/powerpoint/2010/main" val="2158394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3.1 Key - </a:t>
            </a:r>
            <a:r>
              <a:rPr lang="en-US" dirty="0" smtClean="0"/>
              <a:t>B</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a:t>T5D06		</a:t>
            </a:r>
            <a:r>
              <a:rPr lang="en-US" b="1" dirty="0">
                <a:solidFill>
                  <a:srgbClr val="00B050"/>
                </a:solidFill>
              </a:rPr>
              <a:t>A</a:t>
            </a:r>
            <a:r>
              <a:rPr lang="en-US" dirty="0"/>
              <a:t>  B  C  D  </a:t>
            </a:r>
          </a:p>
          <a:p>
            <a:r>
              <a:rPr lang="en-US" dirty="0"/>
              <a:t>T5D07		A  B  C  </a:t>
            </a:r>
            <a:r>
              <a:rPr lang="en-US" b="1" dirty="0">
                <a:solidFill>
                  <a:srgbClr val="00B050"/>
                </a:solidFill>
              </a:rPr>
              <a:t>D</a:t>
            </a:r>
            <a:r>
              <a:rPr lang="en-US" dirty="0"/>
              <a:t>  </a:t>
            </a:r>
          </a:p>
          <a:p>
            <a:r>
              <a:rPr lang="en-US" dirty="0"/>
              <a:t>T5D08		A  B  </a:t>
            </a:r>
            <a:r>
              <a:rPr lang="en-US" b="1" dirty="0">
                <a:solidFill>
                  <a:srgbClr val="00B050"/>
                </a:solidFill>
              </a:rPr>
              <a:t>C</a:t>
            </a:r>
            <a:r>
              <a:rPr lang="en-US" dirty="0"/>
              <a:t>  D  </a:t>
            </a:r>
          </a:p>
          <a:p>
            <a:r>
              <a:rPr lang="en-US" dirty="0"/>
              <a:t>T5D09		A  B  </a:t>
            </a:r>
            <a:r>
              <a:rPr lang="en-US" b="1" dirty="0">
                <a:solidFill>
                  <a:srgbClr val="00B050"/>
                </a:solidFill>
              </a:rPr>
              <a:t>C</a:t>
            </a:r>
            <a:r>
              <a:rPr lang="en-US" dirty="0"/>
              <a:t>  D  </a:t>
            </a:r>
          </a:p>
          <a:p>
            <a:r>
              <a:rPr lang="en-US" dirty="0"/>
              <a:t>T5D10		</a:t>
            </a:r>
            <a:r>
              <a:rPr lang="en-US" b="1" dirty="0">
                <a:solidFill>
                  <a:srgbClr val="00B050"/>
                </a:solidFill>
              </a:rPr>
              <a:t>A</a:t>
            </a:r>
            <a:r>
              <a:rPr lang="en-US" dirty="0"/>
              <a:t>  B  C  D  </a:t>
            </a:r>
          </a:p>
          <a:p>
            <a:r>
              <a:rPr lang="en-US" dirty="0"/>
              <a:t>T5D11		A  </a:t>
            </a:r>
            <a:r>
              <a:rPr lang="en-US" b="1" dirty="0">
                <a:solidFill>
                  <a:srgbClr val="00B050"/>
                </a:solidFill>
              </a:rPr>
              <a:t>B</a:t>
            </a:r>
            <a:r>
              <a:rPr lang="en-US" dirty="0"/>
              <a:t>  C  D  </a:t>
            </a:r>
          </a:p>
          <a:p>
            <a:r>
              <a:rPr lang="en-US" dirty="0"/>
              <a:t>T5D12		A  B  C  </a:t>
            </a:r>
            <a:r>
              <a:rPr lang="en-US" b="1" dirty="0">
                <a:solidFill>
                  <a:srgbClr val="00B050"/>
                </a:solidFill>
              </a:rPr>
              <a:t>D</a:t>
            </a:r>
            <a:r>
              <a:rPr lang="en-US" dirty="0"/>
              <a:t>  </a:t>
            </a:r>
          </a:p>
          <a:p>
            <a:r>
              <a:rPr lang="en-US" dirty="0"/>
              <a:t>T7D01		A  </a:t>
            </a:r>
            <a:r>
              <a:rPr lang="en-US" b="1" dirty="0">
                <a:solidFill>
                  <a:srgbClr val="00B050"/>
                </a:solidFill>
              </a:rPr>
              <a:t>B</a:t>
            </a:r>
            <a:r>
              <a:rPr lang="en-US" dirty="0"/>
              <a:t>  C  D  </a:t>
            </a:r>
          </a:p>
          <a:p>
            <a:endParaRPr lang="en-US" dirty="0"/>
          </a:p>
        </p:txBody>
      </p:sp>
      <p:sp>
        <p:nvSpPr>
          <p:cNvPr id="4" name="Content Placeholder 3"/>
          <p:cNvSpPr>
            <a:spLocks noGrp="1"/>
          </p:cNvSpPr>
          <p:nvPr>
            <p:ph sz="half" idx="2"/>
          </p:nvPr>
        </p:nvSpPr>
        <p:spPr/>
        <p:txBody>
          <a:bodyPr>
            <a:normAutofit fontScale="85000" lnSpcReduction="10000"/>
          </a:bodyPr>
          <a:lstStyle/>
          <a:p>
            <a:r>
              <a:rPr lang="en-US" dirty="0"/>
              <a:t>T7D02		A  </a:t>
            </a:r>
            <a:r>
              <a:rPr lang="en-US" b="1" dirty="0">
                <a:solidFill>
                  <a:srgbClr val="00B050"/>
                </a:solidFill>
              </a:rPr>
              <a:t>B</a:t>
            </a:r>
            <a:r>
              <a:rPr lang="en-US" dirty="0"/>
              <a:t>  C  D  </a:t>
            </a:r>
          </a:p>
          <a:p>
            <a:r>
              <a:rPr lang="en-US" dirty="0"/>
              <a:t>T7D03		</a:t>
            </a:r>
            <a:r>
              <a:rPr lang="en-US" b="1" dirty="0">
                <a:solidFill>
                  <a:srgbClr val="00B050"/>
                </a:solidFill>
              </a:rPr>
              <a:t>A</a:t>
            </a:r>
            <a:r>
              <a:rPr lang="en-US" dirty="0"/>
              <a:t>  B  C  D  </a:t>
            </a:r>
          </a:p>
          <a:p>
            <a:r>
              <a:rPr lang="en-US" dirty="0"/>
              <a:t>T7D04		A  B  C  </a:t>
            </a:r>
            <a:r>
              <a:rPr lang="en-US" b="1" dirty="0">
                <a:solidFill>
                  <a:srgbClr val="00B050"/>
                </a:solidFill>
              </a:rPr>
              <a:t>D</a:t>
            </a:r>
            <a:r>
              <a:rPr lang="en-US" dirty="0"/>
              <a:t>  </a:t>
            </a:r>
          </a:p>
          <a:p>
            <a:r>
              <a:rPr lang="en-US" dirty="0"/>
              <a:t>T7D05		A  B  C  </a:t>
            </a:r>
            <a:r>
              <a:rPr lang="en-US" b="1" dirty="0">
                <a:solidFill>
                  <a:srgbClr val="00B050"/>
                </a:solidFill>
              </a:rPr>
              <a:t>D</a:t>
            </a:r>
            <a:r>
              <a:rPr lang="en-US" b="1" dirty="0"/>
              <a:t> </a:t>
            </a:r>
            <a:r>
              <a:rPr lang="en-US" dirty="0"/>
              <a:t> </a:t>
            </a:r>
          </a:p>
          <a:p>
            <a:r>
              <a:rPr lang="en-US" dirty="0"/>
              <a:t>T7D06		A  B  </a:t>
            </a:r>
            <a:r>
              <a:rPr lang="en-US" b="1" dirty="0">
                <a:solidFill>
                  <a:srgbClr val="00B050"/>
                </a:solidFill>
              </a:rPr>
              <a:t>C</a:t>
            </a:r>
            <a:r>
              <a:rPr lang="en-US" dirty="0"/>
              <a:t>  D  </a:t>
            </a:r>
          </a:p>
          <a:p>
            <a:r>
              <a:rPr lang="en-US" dirty="0"/>
              <a:t>T7D07		A  B  C  </a:t>
            </a:r>
            <a:r>
              <a:rPr lang="en-US" b="1" dirty="0">
                <a:solidFill>
                  <a:srgbClr val="00B050"/>
                </a:solidFill>
              </a:rPr>
              <a:t>D</a:t>
            </a:r>
            <a:r>
              <a:rPr lang="en-US" dirty="0"/>
              <a:t>  </a:t>
            </a:r>
          </a:p>
          <a:p>
            <a:r>
              <a:rPr lang="en-US" dirty="0"/>
              <a:t>T7D10		A  </a:t>
            </a:r>
            <a:r>
              <a:rPr lang="en-US" b="1" dirty="0">
                <a:solidFill>
                  <a:srgbClr val="00B050"/>
                </a:solidFill>
              </a:rPr>
              <a:t>B</a:t>
            </a:r>
            <a:r>
              <a:rPr lang="en-US" dirty="0"/>
              <a:t>  C  D  </a:t>
            </a:r>
          </a:p>
          <a:p>
            <a:r>
              <a:rPr lang="en-US" dirty="0"/>
              <a:t>T7D11		A  </a:t>
            </a:r>
            <a:r>
              <a:rPr lang="en-US" b="1" dirty="0">
                <a:solidFill>
                  <a:srgbClr val="00B050"/>
                </a:solidFill>
              </a:rPr>
              <a:t>B</a:t>
            </a:r>
            <a:r>
              <a:rPr lang="en-US" dirty="0"/>
              <a:t>  C  D  </a:t>
            </a:r>
          </a:p>
          <a:p>
            <a:endParaRPr lang="en-US" dirty="0"/>
          </a:p>
        </p:txBody>
      </p:sp>
    </p:spTree>
    <p:extLst>
      <p:ext uri="{BB962C8B-B14F-4D97-AF65-F5344CB8AC3E}">
        <p14:creationId xmlns:p14="http://schemas.microsoft.com/office/powerpoint/2010/main" val="265235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Electronics – Controlling the Flow of Current</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To make an electronic device (like a radio) do something useful (like a receiver), we need to control and manipulate the flow of current.</a:t>
            </a:r>
          </a:p>
          <a:p>
            <a:pPr marL="342900" indent="-342900">
              <a:spcBef>
                <a:spcPct val="20000"/>
              </a:spcBef>
              <a:buFontTx/>
              <a:buChar char="•"/>
            </a:pPr>
            <a:r>
              <a:rPr lang="en-US" sz="3200"/>
              <a:t>There are a number of different electronic components that we use to do this.</a:t>
            </a:r>
          </a:p>
        </p:txBody>
      </p:sp>
    </p:spTree>
    <p:extLst>
      <p:ext uri="{BB962C8B-B14F-4D97-AF65-F5344CB8AC3E}">
        <p14:creationId xmlns:p14="http://schemas.microsoft.com/office/powerpoint/2010/main" val="2404037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1"/>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3600" dirty="0">
                <a:latin typeface="+mj-lt"/>
                <a:cs typeface="Arial" charset="0"/>
              </a:rPr>
              <a:t>Fundamentals of Electricity</a:t>
            </a:r>
          </a:p>
        </p:txBody>
      </p:sp>
      <p:sp>
        <p:nvSpPr>
          <p:cNvPr id="4099" name="Rectangle 12"/>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lnSpc>
                <a:spcPct val="90000"/>
              </a:lnSpc>
              <a:spcBef>
                <a:spcPct val="20000"/>
              </a:spcBef>
              <a:buFontTx/>
              <a:buChar char="•"/>
              <a:defRPr/>
            </a:pPr>
            <a:r>
              <a:rPr lang="en-US" sz="2400" dirty="0">
                <a:latin typeface="+mn-lt"/>
                <a:cs typeface="Arial" charset="0"/>
              </a:rPr>
              <a:t>When dealing with electricity, what we are referring to is the flow of electrons through a conductor.</a:t>
            </a:r>
          </a:p>
          <a:p>
            <a:pPr marL="742950" lvl="1" indent="-285750">
              <a:lnSpc>
                <a:spcPct val="90000"/>
              </a:lnSpc>
              <a:spcBef>
                <a:spcPct val="20000"/>
              </a:spcBef>
              <a:buFontTx/>
              <a:buChar char="–"/>
              <a:defRPr/>
            </a:pPr>
            <a:r>
              <a:rPr lang="en-US" sz="2400" dirty="0">
                <a:latin typeface="+mn-lt"/>
                <a:cs typeface="Arial" charset="0"/>
              </a:rPr>
              <a:t>Electrons are negatively charged atomic particles.</a:t>
            </a:r>
          </a:p>
          <a:p>
            <a:pPr marL="1143000" lvl="2" indent="-228600">
              <a:lnSpc>
                <a:spcPct val="90000"/>
              </a:lnSpc>
              <a:spcBef>
                <a:spcPct val="20000"/>
              </a:spcBef>
              <a:buFontTx/>
              <a:buChar char="•"/>
              <a:defRPr/>
            </a:pPr>
            <a:r>
              <a:rPr lang="en-US" dirty="0">
                <a:latin typeface="+mn-lt"/>
                <a:cs typeface="Arial" charset="0"/>
              </a:rPr>
              <a:t>The opposite charge is the positive charge</a:t>
            </a:r>
          </a:p>
          <a:p>
            <a:pPr marL="742950" lvl="1" indent="-285750">
              <a:lnSpc>
                <a:spcPct val="90000"/>
              </a:lnSpc>
              <a:spcBef>
                <a:spcPct val="20000"/>
              </a:spcBef>
              <a:buFontTx/>
              <a:buChar char="–"/>
              <a:defRPr/>
            </a:pPr>
            <a:r>
              <a:rPr lang="en-US" sz="2400" dirty="0">
                <a:latin typeface="+mn-lt"/>
                <a:cs typeface="Arial" charset="0"/>
              </a:rPr>
              <a:t>A conductor is a material that allows electrons to move with relative freedom within the material</a:t>
            </a:r>
            <a:r>
              <a:rPr lang="en-US" sz="2400" dirty="0" smtClean="0">
                <a:latin typeface="+mn-lt"/>
                <a:cs typeface="Arial" charset="0"/>
              </a:rPr>
              <a:t>.</a:t>
            </a:r>
          </a:p>
          <a:p>
            <a:pPr marL="1200150" lvl="2" indent="-285750">
              <a:lnSpc>
                <a:spcPct val="90000"/>
              </a:lnSpc>
              <a:spcBef>
                <a:spcPct val="20000"/>
              </a:spcBef>
              <a:buFontTx/>
              <a:buChar char="–"/>
              <a:defRPr/>
            </a:pPr>
            <a:r>
              <a:rPr lang="en-US" sz="2000" dirty="0" smtClean="0">
                <a:cs typeface="Arial" charset="0"/>
              </a:rPr>
              <a:t>Copper, Aluminum, Silver</a:t>
            </a:r>
          </a:p>
          <a:p>
            <a:pPr marL="742950" lvl="1" indent="-285750">
              <a:lnSpc>
                <a:spcPct val="90000"/>
              </a:lnSpc>
              <a:spcBef>
                <a:spcPct val="20000"/>
              </a:spcBef>
              <a:buFontTx/>
              <a:buChar char="–"/>
              <a:defRPr/>
            </a:pPr>
            <a:r>
              <a:rPr lang="en-US" sz="2400" dirty="0" smtClean="0">
                <a:latin typeface="+mn-lt"/>
                <a:cs typeface="Arial" charset="0"/>
              </a:rPr>
              <a:t>An insulator is a material does not allow electrons to move easily.</a:t>
            </a:r>
          </a:p>
          <a:p>
            <a:pPr marL="1200150" lvl="2" indent="-285750">
              <a:lnSpc>
                <a:spcPct val="90000"/>
              </a:lnSpc>
              <a:spcBef>
                <a:spcPct val="20000"/>
              </a:spcBef>
              <a:buFontTx/>
              <a:buChar char="–"/>
              <a:defRPr/>
            </a:pPr>
            <a:r>
              <a:rPr lang="en-US" sz="2400" dirty="0" smtClean="0">
                <a:cs typeface="Arial" charset="0"/>
              </a:rPr>
              <a:t>Glass, wood rubber</a:t>
            </a:r>
            <a:endParaRPr lang="en-US" sz="2400" dirty="0" smtClean="0">
              <a:latin typeface="+mn-lt"/>
              <a:cs typeface="Arial" charset="0"/>
            </a:endParaRPr>
          </a:p>
          <a:p>
            <a:pPr marL="742950" lvl="1" indent="-285750">
              <a:lnSpc>
                <a:spcPct val="90000"/>
              </a:lnSpc>
              <a:spcBef>
                <a:spcPct val="20000"/>
              </a:spcBef>
              <a:buFontTx/>
              <a:buChar char="–"/>
              <a:defRPr/>
            </a:pPr>
            <a:endParaRPr lang="en-US" sz="2800" dirty="0">
              <a:latin typeface="+mn-lt"/>
              <a:cs typeface="Arial" charset="0"/>
            </a:endParaRPr>
          </a:p>
          <a:p>
            <a:pPr marL="342900" indent="-342900">
              <a:lnSpc>
                <a:spcPct val="90000"/>
              </a:lnSpc>
              <a:spcBef>
                <a:spcPct val="20000"/>
              </a:spcBef>
              <a:buFontTx/>
              <a:buChar char="•"/>
              <a:defRPr/>
            </a:pPr>
            <a:endParaRPr lang="en-US" sz="3200" dirty="0"/>
          </a:p>
          <a:p>
            <a:pPr marL="342900" indent="-342900">
              <a:lnSpc>
                <a:spcPct val="90000"/>
              </a:lnSpc>
              <a:spcBef>
                <a:spcPct val="20000"/>
              </a:spcBef>
              <a:defRPr/>
            </a:pPr>
            <a:endParaRPr lang="en-US" sz="3200" dirty="0"/>
          </a:p>
        </p:txBody>
      </p:sp>
    </p:spTree>
    <p:extLst>
      <p:ext uri="{BB962C8B-B14F-4D97-AF65-F5344CB8AC3E}">
        <p14:creationId xmlns:p14="http://schemas.microsoft.com/office/powerpoint/2010/main" val="1861591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Resistor</a:t>
            </a:r>
          </a:p>
        </p:txBody>
      </p:sp>
      <p:sp>
        <p:nvSpPr>
          <p:cNvPr id="5123" name="Rectangle 5"/>
          <p:cNvSpPr>
            <a:spLocks noChangeArrowheads="1"/>
          </p:cNvSpPr>
          <p:nvPr/>
        </p:nvSpPr>
        <p:spPr bwMode="auto">
          <a:xfrm>
            <a:off x="685800" y="1981200"/>
            <a:ext cx="4572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The function of the resistor is to restrict (limit) the flow of current through it</a:t>
            </a:r>
            <a:r>
              <a:rPr lang="en-US" sz="2800" dirty="0" smtClean="0"/>
              <a:t>.</a:t>
            </a:r>
          </a:p>
          <a:p>
            <a:pPr marL="800100" lvl="1" indent="-342900">
              <a:spcBef>
                <a:spcPct val="20000"/>
              </a:spcBef>
              <a:buFontTx/>
              <a:buChar char="•"/>
            </a:pPr>
            <a:r>
              <a:rPr lang="en-US" sz="2800" dirty="0" smtClean="0"/>
              <a:t>Resistance in Ohms</a:t>
            </a:r>
          </a:p>
          <a:p>
            <a:pPr marL="342900" indent="-342900">
              <a:spcBef>
                <a:spcPct val="20000"/>
              </a:spcBef>
              <a:buFontTx/>
              <a:buChar char="•"/>
            </a:pPr>
            <a:r>
              <a:rPr lang="en-US" sz="2800" dirty="0" smtClean="0"/>
              <a:t>A variable resistor is usually called a potentiometer</a:t>
            </a:r>
          </a:p>
          <a:p>
            <a:pPr marL="800100" lvl="1" indent="-342900">
              <a:spcBef>
                <a:spcPct val="20000"/>
              </a:spcBef>
              <a:buFontTx/>
              <a:buChar char="•"/>
            </a:pPr>
            <a:r>
              <a:rPr lang="en-US" sz="2800" dirty="0" smtClean="0"/>
              <a:t>Often used as a volume control</a:t>
            </a:r>
            <a:endParaRPr lang="en-US" sz="2800" dirty="0"/>
          </a:p>
        </p:txBody>
      </p:sp>
      <p:sp>
        <p:nvSpPr>
          <p:cNvPr id="5124" name="Rectangle 6"/>
          <p:cNvSpPr>
            <a:spLocks noChangeArrowheads="1"/>
          </p:cNvSpPr>
          <p:nvPr/>
        </p:nvSpPr>
        <p:spPr bwMode="auto">
          <a:xfrm>
            <a:off x="5410200" y="2008909"/>
            <a:ext cx="2895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Circuit Symbol</a:t>
            </a:r>
          </a:p>
        </p:txBody>
      </p:sp>
      <p:pic>
        <p:nvPicPr>
          <p:cNvPr id="5125" name="Picture 7" descr="Resis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3525" y="3124200"/>
            <a:ext cx="669925"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29407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Capacitor</a:t>
            </a:r>
          </a:p>
        </p:txBody>
      </p:sp>
      <p:sp>
        <p:nvSpPr>
          <p:cNvPr id="6147"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The function of the capacitor is to temporarily store electric current.</a:t>
            </a:r>
          </a:p>
          <a:p>
            <a:pPr marL="742950" lvl="1" indent="-285750">
              <a:spcBef>
                <a:spcPct val="20000"/>
              </a:spcBef>
              <a:buFontTx/>
              <a:buChar char="–"/>
            </a:pPr>
            <a:r>
              <a:rPr lang="en-US" dirty="0"/>
              <a:t>Like a very temporary storage battery.</a:t>
            </a:r>
          </a:p>
          <a:p>
            <a:pPr marL="742950" lvl="1" indent="-285750">
              <a:spcBef>
                <a:spcPct val="20000"/>
              </a:spcBef>
              <a:buFontTx/>
              <a:buChar char="–"/>
            </a:pPr>
            <a:r>
              <a:rPr lang="en-US" dirty="0"/>
              <a:t>Stores energy in an electrostatic field</a:t>
            </a:r>
            <a:r>
              <a:rPr lang="en-US" dirty="0" smtClean="0"/>
              <a:t>.</a:t>
            </a:r>
          </a:p>
          <a:p>
            <a:pPr marL="742950" lvl="1" indent="-285750">
              <a:spcBef>
                <a:spcPct val="20000"/>
              </a:spcBef>
              <a:buFontTx/>
              <a:buChar char="–"/>
            </a:pPr>
            <a:r>
              <a:rPr lang="en-US" dirty="0" smtClean="0"/>
              <a:t>Capacitance in Farads</a:t>
            </a:r>
          </a:p>
          <a:p>
            <a:pPr marL="1200150" lvl="2" indent="-285750">
              <a:spcBef>
                <a:spcPct val="20000"/>
              </a:spcBef>
              <a:buFontTx/>
              <a:buChar char="–"/>
            </a:pPr>
            <a:r>
              <a:rPr lang="en-US" dirty="0" smtClean="0"/>
              <a:t>Usually microfarads or </a:t>
            </a:r>
            <a:r>
              <a:rPr lang="en-US" dirty="0" err="1" smtClean="0"/>
              <a:t>picofarads</a:t>
            </a:r>
            <a:endParaRPr lang="en-US" dirty="0"/>
          </a:p>
        </p:txBody>
      </p:sp>
      <p:sp>
        <p:nvSpPr>
          <p:cNvPr id="6148" name="Rectangle 6"/>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Circuit Symbol</a:t>
            </a:r>
          </a:p>
        </p:txBody>
      </p:sp>
      <p:pic>
        <p:nvPicPr>
          <p:cNvPr id="6149" name="Picture 7" descr="Capaci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3048000"/>
            <a:ext cx="13081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39696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Inductor</a:t>
            </a:r>
          </a:p>
        </p:txBody>
      </p:sp>
      <p:sp>
        <p:nvSpPr>
          <p:cNvPr id="7171"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The function of the inductor is to temporarily store electric current.</a:t>
            </a:r>
          </a:p>
          <a:p>
            <a:pPr marL="742950" lvl="1" indent="-285750">
              <a:spcBef>
                <a:spcPct val="20000"/>
              </a:spcBef>
              <a:buFontTx/>
              <a:buChar char="–"/>
            </a:pPr>
            <a:r>
              <a:rPr lang="en-US" dirty="0"/>
              <a:t>Is basically a coil of wire.</a:t>
            </a:r>
          </a:p>
          <a:p>
            <a:pPr marL="742950" lvl="1" indent="-285750">
              <a:spcBef>
                <a:spcPct val="20000"/>
              </a:spcBef>
              <a:buFontTx/>
              <a:buChar char="–"/>
            </a:pPr>
            <a:r>
              <a:rPr lang="en-US" dirty="0"/>
              <a:t>Stores energy in a magnetic field</a:t>
            </a:r>
            <a:r>
              <a:rPr lang="en-US" dirty="0" smtClean="0"/>
              <a:t>.</a:t>
            </a:r>
          </a:p>
          <a:p>
            <a:pPr marL="742950" lvl="1" indent="-285750">
              <a:spcBef>
                <a:spcPct val="20000"/>
              </a:spcBef>
              <a:buFontTx/>
              <a:buChar char="–"/>
            </a:pPr>
            <a:r>
              <a:rPr lang="en-US" dirty="0" smtClean="0"/>
              <a:t>Inductance in Henrys</a:t>
            </a:r>
          </a:p>
          <a:p>
            <a:pPr marL="1200150" lvl="2" indent="-285750">
              <a:spcBef>
                <a:spcPct val="20000"/>
              </a:spcBef>
              <a:buFontTx/>
              <a:buChar char="–"/>
            </a:pPr>
            <a:r>
              <a:rPr lang="en-US" dirty="0" smtClean="0"/>
              <a:t>Usually </a:t>
            </a:r>
            <a:r>
              <a:rPr lang="en-US" dirty="0" err="1" smtClean="0"/>
              <a:t>millihenries</a:t>
            </a:r>
            <a:r>
              <a:rPr lang="en-US" dirty="0" smtClean="0"/>
              <a:t> or </a:t>
            </a:r>
            <a:r>
              <a:rPr lang="en-US" dirty="0" err="1" smtClean="0"/>
              <a:t>microhenries</a:t>
            </a:r>
            <a:endParaRPr lang="en-US" dirty="0" smtClean="0"/>
          </a:p>
          <a:p>
            <a:pPr lvl="2">
              <a:spcBef>
                <a:spcPct val="20000"/>
              </a:spcBef>
            </a:pPr>
            <a:endParaRPr lang="en-US" dirty="0"/>
          </a:p>
        </p:txBody>
      </p:sp>
      <p:sp>
        <p:nvSpPr>
          <p:cNvPr id="7172" name="Rectangle 6"/>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Circuit Symbol</a:t>
            </a:r>
          </a:p>
        </p:txBody>
      </p:sp>
      <p:pic>
        <p:nvPicPr>
          <p:cNvPr id="7173" name="Picture 7" descr="Indu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3048000"/>
            <a:ext cx="1052513"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37782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Resonance</a:t>
            </a:r>
          </a:p>
        </p:txBody>
      </p:sp>
      <p:sp>
        <p:nvSpPr>
          <p:cNvPr id="81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Because capacitors and inductors store energy in different ways, the stored energy can actually cancel each other under the right conditions.</a:t>
            </a:r>
          </a:p>
          <a:p>
            <a:pPr marL="742950" lvl="1" indent="-285750">
              <a:lnSpc>
                <a:spcPct val="90000"/>
              </a:lnSpc>
              <a:spcBef>
                <a:spcPct val="20000"/>
              </a:spcBef>
              <a:buFontTx/>
              <a:buChar char="–"/>
            </a:pPr>
            <a:r>
              <a:rPr lang="en-US" sz="2800"/>
              <a:t>Capacitors – electric field</a:t>
            </a:r>
          </a:p>
          <a:p>
            <a:pPr marL="742950" lvl="1" indent="-285750">
              <a:lnSpc>
                <a:spcPct val="90000"/>
              </a:lnSpc>
              <a:spcBef>
                <a:spcPct val="20000"/>
              </a:spcBef>
              <a:buFontTx/>
              <a:buChar char="–"/>
            </a:pPr>
            <a:r>
              <a:rPr lang="en-US" sz="2800"/>
              <a:t>Inductors – magnetic field</a:t>
            </a:r>
          </a:p>
          <a:p>
            <a:pPr marL="342900" indent="-342900">
              <a:lnSpc>
                <a:spcPct val="90000"/>
              </a:lnSpc>
              <a:spcBef>
                <a:spcPct val="20000"/>
              </a:spcBef>
              <a:buFontTx/>
              <a:buChar char="•"/>
            </a:pPr>
            <a:r>
              <a:rPr lang="en-US" sz="3200"/>
              <a:t>Cancelled current = no reactance, just leaving resistance.</a:t>
            </a:r>
          </a:p>
        </p:txBody>
      </p:sp>
    </p:spTree>
    <p:extLst>
      <p:ext uri="{BB962C8B-B14F-4D97-AF65-F5344CB8AC3E}">
        <p14:creationId xmlns:p14="http://schemas.microsoft.com/office/powerpoint/2010/main" val="642476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Resonant Antenna</a:t>
            </a:r>
          </a:p>
        </p:txBody>
      </p:sp>
      <p:sp>
        <p:nvSpPr>
          <p:cNvPr id="9219" name="Rectangle 5"/>
          <p:cNvSpPr>
            <a:spLocks noChangeArrowheads="1"/>
          </p:cNvSpPr>
          <p:nvPr/>
        </p:nvSpPr>
        <p:spPr bwMode="auto">
          <a:xfrm>
            <a:off x="685800" y="1752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t>If an antenna is designed correctly, the capacitive reactance cancels the inductive reactance.</a:t>
            </a:r>
          </a:p>
          <a:p>
            <a:pPr marL="342900" indent="-342900">
              <a:spcBef>
                <a:spcPct val="20000"/>
              </a:spcBef>
              <a:buFontTx/>
              <a:buChar char="•"/>
            </a:pPr>
            <a:r>
              <a:rPr lang="en-US" sz="3200" dirty="0"/>
              <a:t>Theoretically, the resulting reactance is zero.</a:t>
            </a:r>
          </a:p>
          <a:p>
            <a:pPr marL="742950" lvl="1" indent="-285750">
              <a:spcBef>
                <a:spcPct val="20000"/>
              </a:spcBef>
              <a:buFontTx/>
              <a:buChar char="–"/>
            </a:pPr>
            <a:r>
              <a:rPr lang="en-US" dirty="0"/>
              <a:t>Leaving only resistance – meaning minimum impediment to the radio frequency currents flowing in the antenna and sending the radio wave into space.</a:t>
            </a:r>
          </a:p>
        </p:txBody>
      </p:sp>
    </p:spTree>
    <p:extLst>
      <p:ext uri="{BB962C8B-B14F-4D97-AF65-F5344CB8AC3E}">
        <p14:creationId xmlns:p14="http://schemas.microsoft.com/office/powerpoint/2010/main" val="25252674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Antennas are Part Capacitor – Part Inductor – Part Resistor</a:t>
            </a:r>
          </a:p>
        </p:txBody>
      </p:sp>
      <p:sp>
        <p:nvSpPr>
          <p:cNvPr id="10243" name="Rectangle 5"/>
          <p:cNvSpPr>
            <a:spLocks noChangeArrowheads="1"/>
          </p:cNvSpPr>
          <p:nvPr/>
        </p:nvSpPr>
        <p:spPr bwMode="auto">
          <a:xfrm>
            <a:off x="685800" y="1828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Antennas actually have characteristics of capacitor, inductor and resistor electronic components.</a:t>
            </a:r>
          </a:p>
          <a:p>
            <a:pPr marL="342900" indent="-342900">
              <a:spcBef>
                <a:spcPct val="20000"/>
              </a:spcBef>
              <a:buFontTx/>
              <a:buChar char="•"/>
            </a:pPr>
            <a:r>
              <a:rPr lang="en-US" sz="3200"/>
              <a:t>Capacitors and inductors, because they store energy in fields, react differently to ac than dc.</a:t>
            </a:r>
          </a:p>
          <a:p>
            <a:pPr marL="742950" lvl="1" indent="-285750">
              <a:spcBef>
                <a:spcPct val="20000"/>
              </a:spcBef>
              <a:buFontTx/>
              <a:buChar char="–"/>
            </a:pPr>
            <a:r>
              <a:rPr lang="en-US" sz="2800"/>
              <a:t>Special kind of resistance to the flow of ac – called reactance.</a:t>
            </a:r>
          </a:p>
        </p:txBody>
      </p:sp>
    </p:spTree>
    <p:extLst>
      <p:ext uri="{BB962C8B-B14F-4D97-AF65-F5344CB8AC3E}">
        <p14:creationId xmlns:p14="http://schemas.microsoft.com/office/powerpoint/2010/main" val="4051417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Diode</a:t>
            </a:r>
            <a:endParaRPr lang="en-US" dirty="0"/>
          </a:p>
        </p:txBody>
      </p:sp>
      <p:sp>
        <p:nvSpPr>
          <p:cNvPr id="3" name="Content Placeholder 2"/>
          <p:cNvSpPr>
            <a:spLocks noGrp="1"/>
          </p:cNvSpPr>
          <p:nvPr>
            <p:ph sz="half" idx="1"/>
          </p:nvPr>
        </p:nvSpPr>
        <p:spPr/>
        <p:txBody>
          <a:bodyPr/>
          <a:lstStyle/>
          <a:p>
            <a:r>
              <a:rPr lang="en-US" dirty="0" smtClean="0"/>
              <a:t>PN junction allows current to flow in one direction</a:t>
            </a:r>
          </a:p>
          <a:p>
            <a:pPr lvl="1"/>
            <a:r>
              <a:rPr lang="en-US" dirty="0" smtClean="0"/>
              <a:t>Cathode (P-type) often marked with stripe</a:t>
            </a:r>
          </a:p>
          <a:p>
            <a:pPr lvl="1"/>
            <a:r>
              <a:rPr lang="en-US" dirty="0" smtClean="0"/>
              <a:t>Anode (N-type)</a:t>
            </a:r>
          </a:p>
          <a:p>
            <a:pPr lvl="1"/>
            <a:r>
              <a:rPr lang="en-US" dirty="0" smtClean="0"/>
              <a:t>Current flows easily from cathode to anode</a:t>
            </a:r>
            <a:endParaRPr lang="en-US" dirty="0"/>
          </a:p>
        </p:txBody>
      </p:sp>
      <p:sp>
        <p:nvSpPr>
          <p:cNvPr id="4" name="Content Placeholder 3"/>
          <p:cNvSpPr>
            <a:spLocks noGrp="1"/>
          </p:cNvSpPr>
          <p:nvPr>
            <p:ph sz="half" idx="2"/>
          </p:nvPr>
        </p:nvSpPr>
        <p:spPr>
          <a:xfrm>
            <a:off x="5105400" y="1600200"/>
            <a:ext cx="4038600" cy="4525963"/>
          </a:xfrm>
        </p:spPr>
        <p:txBody>
          <a:bodyPr/>
          <a:lstStyle/>
          <a:p>
            <a:r>
              <a:rPr lang="en-US" dirty="0" smtClean="0"/>
              <a:t>Symbol</a:t>
            </a:r>
          </a:p>
          <a:p>
            <a:endParaRPr lang="en-US" dirty="0"/>
          </a:p>
          <a:p>
            <a:r>
              <a:rPr lang="en-US" dirty="0" err="1" smtClean="0"/>
              <a:t>Zener</a:t>
            </a:r>
            <a:r>
              <a:rPr lang="en-US" dirty="0" smtClean="0"/>
              <a:t> Diode</a:t>
            </a:r>
          </a:p>
          <a:p>
            <a:endParaRPr lang="en-US" dirty="0"/>
          </a:p>
          <a:p>
            <a:r>
              <a:rPr lang="en-US" dirty="0" smtClean="0"/>
              <a:t>Light Emitting Diode (LED)</a:t>
            </a:r>
            <a:endParaRPr lang="en-US" dirty="0"/>
          </a:p>
        </p:txBody>
      </p:sp>
      <p:cxnSp>
        <p:nvCxnSpPr>
          <p:cNvPr id="6" name="Straight Connector 5"/>
          <p:cNvCxnSpPr/>
          <p:nvPr/>
        </p:nvCxnSpPr>
        <p:spPr>
          <a:xfrm>
            <a:off x="5562600" y="2286000"/>
            <a:ext cx="1219200" cy="0"/>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9" name="Isosceles Triangle 8"/>
          <p:cNvSpPr/>
          <p:nvPr/>
        </p:nvSpPr>
        <p:spPr>
          <a:xfrm rot="5400000">
            <a:off x="5943600" y="2095500"/>
            <a:ext cx="457200" cy="381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362700" y="2057400"/>
            <a:ext cx="0" cy="457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649191" y="3429000"/>
            <a:ext cx="1219200" cy="0"/>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13" name="Isosceles Triangle 12"/>
          <p:cNvSpPr/>
          <p:nvPr/>
        </p:nvSpPr>
        <p:spPr>
          <a:xfrm rot="5400000">
            <a:off x="6030191" y="3238500"/>
            <a:ext cx="457200" cy="381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p:nvPr/>
        </p:nvCxnSpPr>
        <p:spPr>
          <a:xfrm>
            <a:off x="6449291" y="3200400"/>
            <a:ext cx="0" cy="457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683827" y="5105400"/>
            <a:ext cx="1219200" cy="0"/>
          </a:xfrm>
          <a:prstGeom prst="line">
            <a:avLst/>
          </a:prstGeom>
          <a:ln w="44450"/>
        </p:spPr>
        <p:style>
          <a:lnRef idx="1">
            <a:schemeClr val="accent1"/>
          </a:lnRef>
          <a:fillRef idx="0">
            <a:schemeClr val="accent1"/>
          </a:fillRef>
          <a:effectRef idx="0">
            <a:schemeClr val="accent1"/>
          </a:effectRef>
          <a:fontRef idx="minor">
            <a:schemeClr val="tx1"/>
          </a:fontRef>
        </p:style>
      </p:cxnSp>
      <p:sp>
        <p:nvSpPr>
          <p:cNvPr id="16" name="Isosceles Triangle 15"/>
          <p:cNvSpPr/>
          <p:nvPr/>
        </p:nvSpPr>
        <p:spPr>
          <a:xfrm rot="5400000">
            <a:off x="6064827" y="4914900"/>
            <a:ext cx="457200" cy="381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6483927" y="4876800"/>
            <a:ext cx="0" cy="4572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6293427" y="3086100"/>
            <a:ext cx="188770" cy="1143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6443664" y="3657600"/>
            <a:ext cx="155002" cy="5715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781800" y="5334000"/>
            <a:ext cx="304800" cy="3048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715991" y="5444836"/>
            <a:ext cx="304800" cy="3048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4720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dirty="0" smtClean="0"/>
              <a:t>The Bipolar Transistor (BJT)</a:t>
            </a:r>
            <a:endParaRPr lang="en-US" sz="4400" dirty="0"/>
          </a:p>
        </p:txBody>
      </p:sp>
      <p:sp>
        <p:nvSpPr>
          <p:cNvPr id="11267"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The function of the transistor is to variably control the flow of current</a:t>
            </a:r>
            <a:r>
              <a:rPr lang="en-US" sz="2800" dirty="0" smtClean="0"/>
              <a:t>.</a:t>
            </a:r>
          </a:p>
          <a:p>
            <a:pPr marL="342900" indent="-342900">
              <a:spcBef>
                <a:spcPct val="20000"/>
              </a:spcBef>
              <a:buFontTx/>
              <a:buChar char="•"/>
            </a:pPr>
            <a:r>
              <a:rPr lang="en-US" sz="2800" dirty="0" smtClean="0"/>
              <a:t>Three layers NPN, PNP</a:t>
            </a:r>
            <a:endParaRPr lang="en-US" sz="2800" dirty="0"/>
          </a:p>
          <a:p>
            <a:pPr marL="742950" lvl="1" indent="-285750">
              <a:spcBef>
                <a:spcPct val="20000"/>
              </a:spcBef>
              <a:buFontTx/>
              <a:buChar char="–"/>
            </a:pPr>
            <a:r>
              <a:rPr lang="en-US" dirty="0"/>
              <a:t>Much like an electronically controlled valve.</a:t>
            </a:r>
          </a:p>
          <a:p>
            <a:pPr marL="742950" lvl="1" indent="-285750">
              <a:spcBef>
                <a:spcPct val="20000"/>
              </a:spcBef>
              <a:buFontTx/>
              <a:buChar char="–"/>
            </a:pPr>
            <a:r>
              <a:rPr lang="en-US" dirty="0"/>
              <a:t>An analogy, the faucet in your sink</a:t>
            </a:r>
            <a:r>
              <a:rPr lang="en-US" dirty="0" smtClean="0"/>
              <a:t>.</a:t>
            </a:r>
          </a:p>
          <a:p>
            <a:pPr marL="742950" lvl="1" indent="-285750">
              <a:spcBef>
                <a:spcPct val="20000"/>
              </a:spcBef>
              <a:buFontTx/>
              <a:buChar char="–"/>
            </a:pPr>
            <a:r>
              <a:rPr lang="en-US" dirty="0" smtClean="0"/>
              <a:t>C - Collector</a:t>
            </a:r>
          </a:p>
          <a:p>
            <a:pPr marL="742950" lvl="1" indent="-285750">
              <a:spcBef>
                <a:spcPct val="20000"/>
              </a:spcBef>
              <a:buFontTx/>
              <a:buChar char="–"/>
            </a:pPr>
            <a:r>
              <a:rPr lang="en-US" dirty="0" smtClean="0"/>
              <a:t>B – Base</a:t>
            </a:r>
          </a:p>
          <a:p>
            <a:pPr marL="742950" lvl="1" indent="-285750">
              <a:spcBef>
                <a:spcPct val="20000"/>
              </a:spcBef>
              <a:buFontTx/>
              <a:buChar char="–"/>
            </a:pPr>
            <a:r>
              <a:rPr lang="en-US" dirty="0" smtClean="0"/>
              <a:t>E- Emitter</a:t>
            </a:r>
            <a:endParaRPr lang="en-US" dirty="0"/>
          </a:p>
        </p:txBody>
      </p:sp>
      <p:sp>
        <p:nvSpPr>
          <p:cNvPr id="11268" name="Rectangle 6"/>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Circuit Symbol</a:t>
            </a:r>
          </a:p>
        </p:txBody>
      </p:sp>
      <p:pic>
        <p:nvPicPr>
          <p:cNvPr id="11269" name="Picture 7" descr="NP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276600"/>
            <a:ext cx="1544638"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8" descr="PN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3276600"/>
            <a:ext cx="15367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7892145" y="2914195"/>
            <a:ext cx="308098" cy="369332"/>
          </a:xfrm>
          <a:prstGeom prst="rect">
            <a:avLst/>
          </a:prstGeom>
          <a:noFill/>
        </p:spPr>
        <p:txBody>
          <a:bodyPr wrap="none" rtlCol="0">
            <a:spAutoFit/>
          </a:bodyPr>
          <a:lstStyle/>
          <a:p>
            <a:r>
              <a:rPr lang="en-US" dirty="0" smtClean="0"/>
              <a:t>C</a:t>
            </a:r>
            <a:endParaRPr lang="en-US" dirty="0"/>
          </a:p>
        </p:txBody>
      </p:sp>
      <p:sp>
        <p:nvSpPr>
          <p:cNvPr id="3" name="TextBox 2"/>
          <p:cNvSpPr txBox="1"/>
          <p:nvPr/>
        </p:nvSpPr>
        <p:spPr>
          <a:xfrm>
            <a:off x="6065182" y="4978155"/>
            <a:ext cx="296876" cy="369332"/>
          </a:xfrm>
          <a:prstGeom prst="rect">
            <a:avLst/>
          </a:prstGeom>
          <a:noFill/>
        </p:spPr>
        <p:txBody>
          <a:bodyPr wrap="none" rtlCol="0">
            <a:spAutoFit/>
          </a:bodyPr>
          <a:lstStyle/>
          <a:p>
            <a:pPr algn="ctr"/>
            <a:r>
              <a:rPr lang="en-US" dirty="0" smtClean="0"/>
              <a:t>E</a:t>
            </a:r>
            <a:endParaRPr lang="en-US" dirty="0"/>
          </a:p>
        </p:txBody>
      </p:sp>
      <p:sp>
        <p:nvSpPr>
          <p:cNvPr id="4" name="TextBox 3"/>
          <p:cNvSpPr txBox="1"/>
          <p:nvPr/>
        </p:nvSpPr>
        <p:spPr>
          <a:xfrm>
            <a:off x="6398350" y="3657416"/>
            <a:ext cx="309700" cy="369332"/>
          </a:xfrm>
          <a:prstGeom prst="rect">
            <a:avLst/>
          </a:prstGeom>
          <a:noFill/>
        </p:spPr>
        <p:txBody>
          <a:bodyPr wrap="none" rtlCol="0">
            <a:spAutoFit/>
          </a:bodyPr>
          <a:lstStyle/>
          <a:p>
            <a:r>
              <a:rPr lang="en-US" dirty="0" smtClean="0"/>
              <a:t>B</a:t>
            </a:r>
            <a:endParaRPr lang="en-US" dirty="0"/>
          </a:p>
        </p:txBody>
      </p:sp>
      <p:sp>
        <p:nvSpPr>
          <p:cNvPr id="10" name="TextBox 9"/>
          <p:cNvSpPr txBox="1"/>
          <p:nvPr/>
        </p:nvSpPr>
        <p:spPr>
          <a:xfrm>
            <a:off x="4588305" y="3689866"/>
            <a:ext cx="309700" cy="369332"/>
          </a:xfrm>
          <a:prstGeom prst="rect">
            <a:avLst/>
          </a:prstGeom>
          <a:noFill/>
        </p:spPr>
        <p:txBody>
          <a:bodyPr wrap="none" rtlCol="0">
            <a:spAutoFit/>
          </a:bodyPr>
          <a:lstStyle/>
          <a:p>
            <a:r>
              <a:rPr lang="en-US" dirty="0" smtClean="0"/>
              <a:t>B</a:t>
            </a:r>
            <a:endParaRPr lang="en-US" dirty="0"/>
          </a:p>
        </p:txBody>
      </p:sp>
      <p:sp>
        <p:nvSpPr>
          <p:cNvPr id="11" name="TextBox 10"/>
          <p:cNvSpPr txBox="1"/>
          <p:nvPr/>
        </p:nvSpPr>
        <p:spPr>
          <a:xfrm>
            <a:off x="5905522" y="2902527"/>
            <a:ext cx="308098" cy="369332"/>
          </a:xfrm>
          <a:prstGeom prst="rect">
            <a:avLst/>
          </a:prstGeom>
          <a:noFill/>
        </p:spPr>
        <p:txBody>
          <a:bodyPr wrap="none" rtlCol="0">
            <a:spAutoFit/>
          </a:bodyPr>
          <a:lstStyle/>
          <a:p>
            <a:r>
              <a:rPr lang="en-US" dirty="0" smtClean="0"/>
              <a:t>C</a:t>
            </a:r>
            <a:endParaRPr lang="en-US" dirty="0"/>
          </a:p>
        </p:txBody>
      </p:sp>
      <p:sp>
        <p:nvSpPr>
          <p:cNvPr id="12" name="TextBox 11"/>
          <p:cNvSpPr txBox="1"/>
          <p:nvPr/>
        </p:nvSpPr>
        <p:spPr>
          <a:xfrm>
            <a:off x="7998860" y="4996750"/>
            <a:ext cx="296876" cy="369332"/>
          </a:xfrm>
          <a:prstGeom prst="rect">
            <a:avLst/>
          </a:prstGeom>
          <a:noFill/>
        </p:spPr>
        <p:txBody>
          <a:bodyPr wrap="none" rtlCol="0">
            <a:spAutoFit/>
          </a:bodyPr>
          <a:lstStyle/>
          <a:p>
            <a:pPr algn="ctr"/>
            <a:r>
              <a:rPr lang="en-US" dirty="0" smtClean="0"/>
              <a:t>E</a:t>
            </a:r>
            <a:endParaRPr lang="en-US" dirty="0"/>
          </a:p>
        </p:txBody>
      </p:sp>
    </p:spTree>
    <p:extLst>
      <p:ext uri="{BB962C8B-B14F-4D97-AF65-F5344CB8AC3E}">
        <p14:creationId xmlns:p14="http://schemas.microsoft.com/office/powerpoint/2010/main" val="29656252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Field Effect Transistor (FET)</a:t>
            </a:r>
            <a:endParaRPr lang="en-US" dirty="0"/>
          </a:p>
        </p:txBody>
      </p:sp>
      <p:sp>
        <p:nvSpPr>
          <p:cNvPr id="8" name="Content Placeholder 7"/>
          <p:cNvSpPr>
            <a:spLocks noGrp="1"/>
          </p:cNvSpPr>
          <p:nvPr>
            <p:ph sz="half" idx="1"/>
          </p:nvPr>
        </p:nvSpPr>
        <p:spPr>
          <a:xfrm>
            <a:off x="457200" y="1665332"/>
            <a:ext cx="4038600" cy="4525963"/>
          </a:xfrm>
        </p:spPr>
        <p:txBody>
          <a:bodyPr/>
          <a:lstStyle/>
          <a:p>
            <a:r>
              <a:rPr lang="en-US" dirty="0" smtClean="0"/>
              <a:t>Gate Voltage controls Drain to Source Current</a:t>
            </a:r>
          </a:p>
          <a:p>
            <a:pPr lvl="1"/>
            <a:r>
              <a:rPr lang="en-US" dirty="0" smtClean="0"/>
              <a:t>G – Gate</a:t>
            </a:r>
          </a:p>
          <a:p>
            <a:pPr lvl="1"/>
            <a:r>
              <a:rPr lang="en-US" dirty="0" smtClean="0"/>
              <a:t>D – Drain</a:t>
            </a:r>
          </a:p>
          <a:p>
            <a:pPr lvl="1"/>
            <a:r>
              <a:rPr lang="en-US" dirty="0" smtClean="0"/>
              <a:t>S – Source</a:t>
            </a:r>
          </a:p>
          <a:p>
            <a:r>
              <a:rPr lang="en-US" dirty="0" smtClean="0"/>
              <a:t>Gain measures the ability to amplify a signal</a:t>
            </a:r>
            <a:endParaRPr lang="en-US" dirty="0"/>
          </a:p>
        </p:txBody>
      </p:sp>
      <p:sp>
        <p:nvSpPr>
          <p:cNvPr id="9" name="Content Placeholder 8"/>
          <p:cNvSpPr>
            <a:spLocks noGrp="1"/>
          </p:cNvSpPr>
          <p:nvPr>
            <p:ph sz="half" idx="2"/>
          </p:nvPr>
        </p:nvSpPr>
        <p:spPr>
          <a:xfrm>
            <a:off x="4648200" y="1665332"/>
            <a:ext cx="4038600" cy="4525963"/>
          </a:xfrm>
        </p:spPr>
        <p:txBody>
          <a:bodyPr/>
          <a:lstStyle/>
          <a:p>
            <a:r>
              <a:rPr lang="en-US" dirty="0" smtClean="0"/>
              <a:t>P Channel FET</a:t>
            </a:r>
          </a:p>
          <a:p>
            <a:endParaRPr lang="en-US" dirty="0" smtClean="0"/>
          </a:p>
          <a:p>
            <a:endParaRPr lang="en-US" dirty="0"/>
          </a:p>
          <a:p>
            <a:r>
              <a:rPr lang="en-US" dirty="0" smtClean="0"/>
              <a:t>N Channel FET</a:t>
            </a:r>
          </a:p>
          <a:p>
            <a:endParaRPr lang="en-US" dirty="0" smtClean="0"/>
          </a:p>
          <a:p>
            <a:endParaRPr lang="en-US" dirty="0"/>
          </a:p>
          <a:p>
            <a:r>
              <a:rPr lang="en-US" dirty="0" smtClean="0"/>
              <a:t>MOSFET</a:t>
            </a:r>
            <a:endParaRPr lang="en-US" dirty="0"/>
          </a:p>
        </p:txBody>
      </p:sp>
      <p:cxnSp>
        <p:nvCxnSpPr>
          <p:cNvPr id="11" name="Straight Connector 10"/>
          <p:cNvCxnSpPr/>
          <p:nvPr/>
        </p:nvCxnSpPr>
        <p:spPr>
          <a:xfrm>
            <a:off x="5639041" y="2327564"/>
            <a:ext cx="0" cy="6096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639041" y="2479964"/>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181841" y="2632364"/>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639041" y="2784764"/>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8" name="Isosceles Triangle 17"/>
          <p:cNvSpPr/>
          <p:nvPr/>
        </p:nvSpPr>
        <p:spPr>
          <a:xfrm rot="16200000">
            <a:off x="5396586" y="2556163"/>
            <a:ext cx="180109" cy="152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6096241" y="2172976"/>
            <a:ext cx="327334" cy="369332"/>
          </a:xfrm>
          <a:prstGeom prst="rect">
            <a:avLst/>
          </a:prstGeom>
          <a:noFill/>
        </p:spPr>
        <p:txBody>
          <a:bodyPr wrap="none" rtlCol="0">
            <a:spAutoFit/>
          </a:bodyPr>
          <a:lstStyle/>
          <a:p>
            <a:r>
              <a:rPr lang="en-US" dirty="0" smtClean="0"/>
              <a:t>D</a:t>
            </a:r>
            <a:endParaRPr lang="en-US" dirty="0"/>
          </a:p>
        </p:txBody>
      </p:sp>
      <p:sp>
        <p:nvSpPr>
          <p:cNvPr id="20" name="TextBox 19"/>
          <p:cNvSpPr txBox="1"/>
          <p:nvPr/>
        </p:nvSpPr>
        <p:spPr>
          <a:xfrm>
            <a:off x="6096000" y="2780023"/>
            <a:ext cx="290464" cy="369332"/>
          </a:xfrm>
          <a:prstGeom prst="rect">
            <a:avLst/>
          </a:prstGeom>
          <a:noFill/>
        </p:spPr>
        <p:txBody>
          <a:bodyPr wrap="none" rtlCol="0">
            <a:spAutoFit/>
          </a:bodyPr>
          <a:lstStyle/>
          <a:p>
            <a:r>
              <a:rPr lang="en-US" dirty="0" smtClean="0"/>
              <a:t>S</a:t>
            </a:r>
            <a:endParaRPr lang="en-US" dirty="0"/>
          </a:p>
        </p:txBody>
      </p:sp>
      <p:sp>
        <p:nvSpPr>
          <p:cNvPr id="21" name="TextBox 20"/>
          <p:cNvSpPr txBox="1"/>
          <p:nvPr/>
        </p:nvSpPr>
        <p:spPr>
          <a:xfrm>
            <a:off x="4799856" y="2415432"/>
            <a:ext cx="330540" cy="369332"/>
          </a:xfrm>
          <a:prstGeom prst="rect">
            <a:avLst/>
          </a:prstGeom>
          <a:noFill/>
        </p:spPr>
        <p:txBody>
          <a:bodyPr wrap="none" rtlCol="0">
            <a:spAutoFit/>
          </a:bodyPr>
          <a:lstStyle/>
          <a:p>
            <a:r>
              <a:rPr lang="en-US" dirty="0" smtClean="0"/>
              <a:t>G</a:t>
            </a:r>
            <a:endParaRPr lang="en-US" dirty="0"/>
          </a:p>
        </p:txBody>
      </p:sp>
      <p:cxnSp>
        <p:nvCxnSpPr>
          <p:cNvPr id="22" name="Straight Connector 21"/>
          <p:cNvCxnSpPr/>
          <p:nvPr/>
        </p:nvCxnSpPr>
        <p:spPr>
          <a:xfrm>
            <a:off x="5622471" y="3898236"/>
            <a:ext cx="0" cy="6096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622471" y="4050636"/>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165271" y="4203036"/>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622471" y="4355436"/>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6" name="Isosceles Triangle 25"/>
          <p:cNvSpPr/>
          <p:nvPr/>
        </p:nvSpPr>
        <p:spPr>
          <a:xfrm rot="5400000" flipH="1">
            <a:off x="5380016" y="4126835"/>
            <a:ext cx="180109" cy="1524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079671" y="3743648"/>
            <a:ext cx="327334" cy="369332"/>
          </a:xfrm>
          <a:prstGeom prst="rect">
            <a:avLst/>
          </a:prstGeom>
          <a:noFill/>
        </p:spPr>
        <p:txBody>
          <a:bodyPr wrap="none" rtlCol="0">
            <a:spAutoFit/>
          </a:bodyPr>
          <a:lstStyle/>
          <a:p>
            <a:r>
              <a:rPr lang="en-US" dirty="0" smtClean="0"/>
              <a:t>D</a:t>
            </a:r>
            <a:endParaRPr lang="en-US" dirty="0"/>
          </a:p>
        </p:txBody>
      </p:sp>
      <p:sp>
        <p:nvSpPr>
          <p:cNvPr id="28" name="TextBox 27"/>
          <p:cNvSpPr txBox="1"/>
          <p:nvPr/>
        </p:nvSpPr>
        <p:spPr>
          <a:xfrm>
            <a:off x="6079430" y="4350695"/>
            <a:ext cx="290464" cy="369332"/>
          </a:xfrm>
          <a:prstGeom prst="rect">
            <a:avLst/>
          </a:prstGeom>
          <a:noFill/>
        </p:spPr>
        <p:txBody>
          <a:bodyPr wrap="none" rtlCol="0">
            <a:spAutoFit/>
          </a:bodyPr>
          <a:lstStyle/>
          <a:p>
            <a:r>
              <a:rPr lang="en-US" dirty="0" smtClean="0"/>
              <a:t>S</a:t>
            </a:r>
            <a:endParaRPr lang="en-US" dirty="0"/>
          </a:p>
        </p:txBody>
      </p:sp>
      <p:sp>
        <p:nvSpPr>
          <p:cNvPr id="29" name="TextBox 28"/>
          <p:cNvSpPr txBox="1"/>
          <p:nvPr/>
        </p:nvSpPr>
        <p:spPr>
          <a:xfrm>
            <a:off x="4783286" y="3986104"/>
            <a:ext cx="330540" cy="369332"/>
          </a:xfrm>
          <a:prstGeom prst="rect">
            <a:avLst/>
          </a:prstGeom>
          <a:noFill/>
        </p:spPr>
        <p:txBody>
          <a:bodyPr wrap="none" rtlCol="0">
            <a:spAutoFit/>
          </a:bodyPr>
          <a:lstStyle/>
          <a:p>
            <a:r>
              <a:rPr lang="en-US" dirty="0" smtClean="0"/>
              <a:t>G</a:t>
            </a:r>
            <a:endParaRPr lang="en-US" dirty="0"/>
          </a:p>
        </p:txBody>
      </p:sp>
      <p:cxnSp>
        <p:nvCxnSpPr>
          <p:cNvPr id="30" name="Straight Connector 29"/>
          <p:cNvCxnSpPr/>
          <p:nvPr/>
        </p:nvCxnSpPr>
        <p:spPr>
          <a:xfrm>
            <a:off x="5734563" y="5414941"/>
            <a:ext cx="0" cy="6096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734563" y="5567341"/>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277363" y="5719741"/>
            <a:ext cx="28547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734563" y="5872141"/>
            <a:ext cx="4572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191763" y="5260353"/>
            <a:ext cx="327334" cy="369332"/>
          </a:xfrm>
          <a:prstGeom prst="rect">
            <a:avLst/>
          </a:prstGeom>
          <a:noFill/>
        </p:spPr>
        <p:txBody>
          <a:bodyPr wrap="none" rtlCol="0">
            <a:spAutoFit/>
          </a:bodyPr>
          <a:lstStyle/>
          <a:p>
            <a:r>
              <a:rPr lang="en-US" dirty="0" smtClean="0"/>
              <a:t>D</a:t>
            </a:r>
            <a:endParaRPr lang="en-US" dirty="0"/>
          </a:p>
        </p:txBody>
      </p:sp>
      <p:sp>
        <p:nvSpPr>
          <p:cNvPr id="36" name="TextBox 35"/>
          <p:cNvSpPr txBox="1"/>
          <p:nvPr/>
        </p:nvSpPr>
        <p:spPr>
          <a:xfrm>
            <a:off x="6191522" y="5867400"/>
            <a:ext cx="290464" cy="369332"/>
          </a:xfrm>
          <a:prstGeom prst="rect">
            <a:avLst/>
          </a:prstGeom>
          <a:noFill/>
        </p:spPr>
        <p:txBody>
          <a:bodyPr wrap="none" rtlCol="0">
            <a:spAutoFit/>
          </a:bodyPr>
          <a:lstStyle/>
          <a:p>
            <a:r>
              <a:rPr lang="en-US" dirty="0" smtClean="0"/>
              <a:t>S</a:t>
            </a:r>
            <a:endParaRPr lang="en-US" dirty="0"/>
          </a:p>
        </p:txBody>
      </p:sp>
      <p:sp>
        <p:nvSpPr>
          <p:cNvPr id="37" name="TextBox 36"/>
          <p:cNvSpPr txBox="1"/>
          <p:nvPr/>
        </p:nvSpPr>
        <p:spPr>
          <a:xfrm>
            <a:off x="4895378" y="5502809"/>
            <a:ext cx="330540" cy="369332"/>
          </a:xfrm>
          <a:prstGeom prst="rect">
            <a:avLst/>
          </a:prstGeom>
          <a:noFill/>
        </p:spPr>
        <p:txBody>
          <a:bodyPr wrap="none" rtlCol="0">
            <a:spAutoFit/>
          </a:bodyPr>
          <a:lstStyle/>
          <a:p>
            <a:r>
              <a:rPr lang="en-US" dirty="0" smtClean="0"/>
              <a:t>G</a:t>
            </a:r>
            <a:endParaRPr lang="en-US" dirty="0"/>
          </a:p>
        </p:txBody>
      </p:sp>
      <p:cxnSp>
        <p:nvCxnSpPr>
          <p:cNvPr id="39" name="Straight Connector 38"/>
          <p:cNvCxnSpPr/>
          <p:nvPr/>
        </p:nvCxnSpPr>
        <p:spPr>
          <a:xfrm>
            <a:off x="5562841" y="5531611"/>
            <a:ext cx="0" cy="376259"/>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2042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Integrated Circuit</a:t>
            </a:r>
          </a:p>
        </p:txBody>
      </p:sp>
      <p:sp>
        <p:nvSpPr>
          <p:cNvPr id="12291"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The integrated circuit is a collection of components contained in one device that accomplishes a specific task.</a:t>
            </a:r>
          </a:p>
          <a:p>
            <a:pPr marL="742950" lvl="1" indent="-285750">
              <a:spcBef>
                <a:spcPct val="20000"/>
              </a:spcBef>
              <a:buFontTx/>
              <a:buChar char="–"/>
            </a:pPr>
            <a:r>
              <a:rPr lang="en-US"/>
              <a:t>Acts like a “black-box”</a:t>
            </a:r>
          </a:p>
        </p:txBody>
      </p:sp>
      <p:sp>
        <p:nvSpPr>
          <p:cNvPr id="12292" name="Rectangle 6"/>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Circuit Symbol</a:t>
            </a:r>
          </a:p>
        </p:txBody>
      </p:sp>
      <p:pic>
        <p:nvPicPr>
          <p:cNvPr id="12293" name="Picture 7" descr="Integrated Circui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971800"/>
            <a:ext cx="2671763" cy="273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1446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3600" dirty="0">
                <a:latin typeface="+mj-lt"/>
                <a:cs typeface="Arial" charset="0"/>
              </a:rPr>
              <a:t>Fundamentals of Electricit</a:t>
            </a:r>
            <a:r>
              <a:rPr lang="en-US" sz="3600" dirty="0">
                <a:latin typeface="Arial" charset="0"/>
                <a:cs typeface="Arial" charset="0"/>
              </a:rPr>
              <a:t>y</a:t>
            </a:r>
          </a:p>
        </p:txBody>
      </p:sp>
      <p:sp>
        <p:nvSpPr>
          <p:cNvPr id="5123"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In electronics and radio, we control the flow of electrons to make things happen.</a:t>
            </a:r>
          </a:p>
          <a:p>
            <a:pPr marL="342900" indent="-342900">
              <a:spcBef>
                <a:spcPct val="20000"/>
              </a:spcBef>
              <a:buFontTx/>
              <a:buChar char="•"/>
              <a:defRPr/>
            </a:pPr>
            <a:r>
              <a:rPr lang="en-US" sz="3200" dirty="0">
                <a:latin typeface="+mn-lt"/>
                <a:cs typeface="Arial" charset="0"/>
              </a:rPr>
              <a:t>You need to have a basic understanding of how and why we control the flow of electrons so that you can better operate your radio.</a:t>
            </a:r>
          </a:p>
        </p:txBody>
      </p:sp>
    </p:spTree>
    <p:extLst>
      <p:ext uri="{BB962C8B-B14F-4D97-AF65-F5344CB8AC3E}">
        <p14:creationId xmlns:p14="http://schemas.microsoft.com/office/powerpoint/2010/main" val="20250653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Protective Components – Intentional Open Circuits</a:t>
            </a:r>
          </a:p>
        </p:txBody>
      </p:sp>
      <p:sp>
        <p:nvSpPr>
          <p:cNvPr id="13315" name="Rectangle 5"/>
          <p:cNvSpPr>
            <a:spLocks noChangeArrowheads="1"/>
          </p:cNvSpPr>
          <p:nvPr/>
        </p:nvSpPr>
        <p:spPr bwMode="auto">
          <a:xfrm>
            <a:off x="685800" y="1981200"/>
            <a:ext cx="396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Fuses and circuit breakers are designed to interrupt the flow of current if the current becomes uncontrolled.</a:t>
            </a:r>
          </a:p>
          <a:p>
            <a:pPr marL="742950" lvl="1" indent="-285750">
              <a:spcBef>
                <a:spcPct val="20000"/>
              </a:spcBef>
              <a:buFontTx/>
              <a:buChar char="–"/>
            </a:pPr>
            <a:r>
              <a:rPr lang="en-US"/>
              <a:t>Fuses blow – one time protection.</a:t>
            </a:r>
          </a:p>
          <a:p>
            <a:pPr marL="742950" lvl="1" indent="-285750">
              <a:spcBef>
                <a:spcPct val="20000"/>
              </a:spcBef>
              <a:buFontTx/>
              <a:buChar char="–"/>
            </a:pPr>
            <a:r>
              <a:rPr lang="en-US"/>
              <a:t>Circuit breakers trip – can be reset and reused.</a:t>
            </a:r>
          </a:p>
        </p:txBody>
      </p:sp>
      <p:sp>
        <p:nvSpPr>
          <p:cNvPr id="13316" name="Rectangle 6"/>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Circuit Symbol</a:t>
            </a:r>
          </a:p>
        </p:txBody>
      </p:sp>
      <p:pic>
        <p:nvPicPr>
          <p:cNvPr id="1331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2743200"/>
            <a:ext cx="838200" cy="21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85956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Switches &amp; Relays</a:t>
            </a:r>
            <a:endParaRPr lang="en-US" dirty="0"/>
          </a:p>
        </p:txBody>
      </p:sp>
      <p:sp>
        <p:nvSpPr>
          <p:cNvPr id="3" name="Content Placeholder 2"/>
          <p:cNvSpPr>
            <a:spLocks noGrp="1"/>
          </p:cNvSpPr>
          <p:nvPr>
            <p:ph sz="half" idx="1"/>
          </p:nvPr>
        </p:nvSpPr>
        <p:spPr>
          <a:xfrm>
            <a:off x="457200" y="1600201"/>
            <a:ext cx="3429000" cy="2743200"/>
          </a:xfrm>
        </p:spPr>
        <p:txBody>
          <a:bodyPr/>
          <a:lstStyle/>
          <a:p>
            <a:r>
              <a:rPr lang="en-US" dirty="0" smtClean="0"/>
              <a:t>Switch manually operated</a:t>
            </a:r>
          </a:p>
          <a:p>
            <a:r>
              <a:rPr lang="en-US" dirty="0" smtClean="0"/>
              <a:t>Relay  - A switch controlled by an Electromagnet</a:t>
            </a:r>
            <a:endParaRPr lang="en-US" dirty="0"/>
          </a:p>
        </p:txBody>
      </p:sp>
      <p:sp>
        <p:nvSpPr>
          <p:cNvPr id="4" name="Content Placeholder 3"/>
          <p:cNvSpPr>
            <a:spLocks noGrp="1"/>
          </p:cNvSpPr>
          <p:nvPr>
            <p:ph sz="half" idx="2"/>
          </p:nvPr>
        </p:nvSpPr>
        <p:spPr>
          <a:xfrm>
            <a:off x="3886200" y="1552409"/>
            <a:ext cx="4800600" cy="4525963"/>
          </a:xfrm>
        </p:spPr>
        <p:txBody>
          <a:bodyPr/>
          <a:lstStyle/>
          <a:p>
            <a:r>
              <a:rPr lang="en-US" dirty="0" smtClean="0"/>
              <a:t>Single Pole Single Throw</a:t>
            </a:r>
          </a:p>
          <a:p>
            <a:endParaRPr lang="en-US" dirty="0"/>
          </a:p>
          <a:p>
            <a:r>
              <a:rPr lang="en-US" dirty="0" smtClean="0"/>
              <a:t>Single Pole Double Throw</a:t>
            </a:r>
          </a:p>
          <a:p>
            <a:endParaRPr lang="en-US" dirty="0"/>
          </a:p>
          <a:p>
            <a:r>
              <a:rPr lang="en-US" dirty="0" smtClean="0"/>
              <a:t>Double Pole Double Throw</a:t>
            </a:r>
            <a:endParaRPr lang="en-US" dirty="0"/>
          </a:p>
        </p:txBody>
      </p:sp>
      <p:sp>
        <p:nvSpPr>
          <p:cNvPr id="5" name="Oval 4"/>
          <p:cNvSpPr/>
          <p:nvPr/>
        </p:nvSpPr>
        <p:spPr>
          <a:xfrm>
            <a:off x="4990698" y="3352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466664" y="313614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6" idx="6"/>
          </p:cNvCxnSpPr>
          <p:nvPr/>
        </p:nvCxnSpPr>
        <p:spPr>
          <a:xfrm>
            <a:off x="5542864" y="3174241"/>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628464" y="3401704"/>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5066898" y="3200400"/>
            <a:ext cx="437866" cy="1905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5049262" y="2247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525228" y="22479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13" idx="6"/>
          </p:cNvCxnSpPr>
          <p:nvPr/>
        </p:nvCxnSpPr>
        <p:spPr>
          <a:xfrm>
            <a:off x="5601428" y="2286000"/>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687028" y="2296804"/>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125462" y="2095500"/>
            <a:ext cx="437866" cy="1905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5483440" y="35433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17" idx="6"/>
          </p:cNvCxnSpPr>
          <p:nvPr/>
        </p:nvCxnSpPr>
        <p:spPr>
          <a:xfrm>
            <a:off x="5559640" y="3581400"/>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5081490" y="466014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5557456" y="4443482"/>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a:stCxn id="20" idx="6"/>
          </p:cNvCxnSpPr>
          <p:nvPr/>
        </p:nvCxnSpPr>
        <p:spPr>
          <a:xfrm>
            <a:off x="5633656" y="4481582"/>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719256" y="4709045"/>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5157690" y="4507741"/>
            <a:ext cx="437866" cy="1905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574232" y="485064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a:stCxn id="24" idx="6"/>
          </p:cNvCxnSpPr>
          <p:nvPr/>
        </p:nvCxnSpPr>
        <p:spPr>
          <a:xfrm>
            <a:off x="5650432" y="4888741"/>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5081490" y="53760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5557456" y="5159421"/>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a:stCxn id="27" idx="6"/>
          </p:cNvCxnSpPr>
          <p:nvPr/>
        </p:nvCxnSpPr>
        <p:spPr>
          <a:xfrm>
            <a:off x="5633656" y="5197521"/>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719256" y="5424984"/>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157690" y="5223680"/>
            <a:ext cx="437866" cy="1905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5574232" y="556658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a:stCxn id="31" idx="6"/>
          </p:cNvCxnSpPr>
          <p:nvPr/>
        </p:nvCxnSpPr>
        <p:spPr>
          <a:xfrm>
            <a:off x="5650432" y="5604680"/>
            <a:ext cx="36223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44395" y="4481582"/>
            <a:ext cx="0" cy="970698"/>
          </a:xfrm>
          <a:prstGeom prst="line">
            <a:avLst/>
          </a:prstGeom>
          <a:ln w="15875">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28520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6858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dirty="0"/>
              <a:t>Other Circuit Symbols</a:t>
            </a:r>
          </a:p>
        </p:txBody>
      </p:sp>
      <p:pic>
        <p:nvPicPr>
          <p:cNvPr id="14339" name="Picture 5" descr="arrl_symbols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066800"/>
            <a:ext cx="74168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3665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dirty="0"/>
              <a:t>Putting It All Together in a Circuit </a:t>
            </a:r>
            <a:r>
              <a:rPr lang="en-US" sz="4000" dirty="0" smtClean="0"/>
              <a:t>Diagram or Schematic</a:t>
            </a:r>
            <a:endParaRPr lang="en-US" sz="4000" dirty="0"/>
          </a:p>
        </p:txBody>
      </p:sp>
      <p:pic>
        <p:nvPicPr>
          <p:cNvPr id="15363" name="Picture 5" descr="ARRL0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981200"/>
            <a:ext cx="49530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79140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Quiz Time</a:t>
            </a:r>
            <a:endParaRPr lang="en-US" dirty="0"/>
          </a:p>
        </p:txBody>
      </p:sp>
      <p:sp>
        <p:nvSpPr>
          <p:cNvPr id="3" name="Subtitle 2"/>
          <p:cNvSpPr>
            <a:spLocks noGrp="1"/>
          </p:cNvSpPr>
          <p:nvPr>
            <p:ph type="subTitle" idx="1"/>
          </p:nvPr>
        </p:nvSpPr>
        <p:spPr/>
        <p:txBody>
          <a:bodyPr/>
          <a:lstStyle/>
          <a:p>
            <a:r>
              <a:rPr lang="en-US" dirty="0" smtClean="0"/>
              <a:t>Chapter 3.2</a:t>
            </a:r>
            <a:endParaRPr lang="en-US" dirty="0"/>
          </a:p>
        </p:txBody>
      </p:sp>
    </p:spTree>
    <p:extLst>
      <p:ext uri="{BB962C8B-B14F-4D97-AF65-F5344CB8AC3E}">
        <p14:creationId xmlns:p14="http://schemas.microsoft.com/office/powerpoint/2010/main" val="5517028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3.2 Key A</a:t>
            </a:r>
            <a:endParaRPr lang="en-US" dirty="0"/>
          </a:p>
        </p:txBody>
      </p:sp>
      <p:sp>
        <p:nvSpPr>
          <p:cNvPr id="5" name="Content Placeholder 4"/>
          <p:cNvSpPr>
            <a:spLocks noGrp="1"/>
          </p:cNvSpPr>
          <p:nvPr>
            <p:ph sz="half" idx="1"/>
          </p:nvPr>
        </p:nvSpPr>
        <p:spPr/>
        <p:txBody>
          <a:bodyPr>
            <a:normAutofit fontScale="77500" lnSpcReduction="20000"/>
          </a:bodyPr>
          <a:lstStyle/>
          <a:p>
            <a:r>
              <a:rPr lang="en-US" dirty="0"/>
              <a:t>T5C01		A  B  C  </a:t>
            </a:r>
            <a:r>
              <a:rPr lang="en-US" b="1" u="heavy" dirty="0"/>
              <a:t>D</a:t>
            </a:r>
            <a:r>
              <a:rPr lang="en-US" dirty="0"/>
              <a:t>  </a:t>
            </a:r>
          </a:p>
          <a:p>
            <a:r>
              <a:rPr lang="en-US" dirty="0"/>
              <a:t>T5C02		</a:t>
            </a:r>
            <a:r>
              <a:rPr lang="en-US" b="1" u="sng" dirty="0"/>
              <a:t>A</a:t>
            </a:r>
            <a:r>
              <a:rPr lang="en-US" dirty="0"/>
              <a:t>  B  C  D  </a:t>
            </a:r>
          </a:p>
          <a:p>
            <a:r>
              <a:rPr lang="en-US" dirty="0"/>
              <a:t>T5C03		A  B  C  </a:t>
            </a:r>
            <a:r>
              <a:rPr lang="en-US" b="1" u="heavy" dirty="0"/>
              <a:t>D</a:t>
            </a:r>
            <a:r>
              <a:rPr lang="en-US" dirty="0"/>
              <a:t>  </a:t>
            </a:r>
          </a:p>
          <a:p>
            <a:r>
              <a:rPr lang="en-US" dirty="0"/>
              <a:t>T5C04		A  B  </a:t>
            </a:r>
            <a:r>
              <a:rPr lang="en-US" b="1" u="heavy" dirty="0"/>
              <a:t>C</a:t>
            </a:r>
            <a:r>
              <a:rPr lang="en-US" dirty="0"/>
              <a:t>  D  </a:t>
            </a:r>
          </a:p>
          <a:p>
            <a:r>
              <a:rPr lang="en-US" dirty="0"/>
              <a:t>T6A01		A  </a:t>
            </a:r>
            <a:r>
              <a:rPr lang="en-US" b="1" u="heavy" dirty="0"/>
              <a:t>B</a:t>
            </a:r>
            <a:r>
              <a:rPr lang="en-US" dirty="0"/>
              <a:t>  C  D  </a:t>
            </a:r>
          </a:p>
          <a:p>
            <a:r>
              <a:rPr lang="en-US" dirty="0"/>
              <a:t>T6A02		A  B  </a:t>
            </a:r>
            <a:r>
              <a:rPr lang="en-US" b="1" u="heavy" dirty="0"/>
              <a:t>C</a:t>
            </a:r>
            <a:r>
              <a:rPr lang="en-US" dirty="0"/>
              <a:t>  D  </a:t>
            </a:r>
          </a:p>
          <a:p>
            <a:r>
              <a:rPr lang="en-US" dirty="0"/>
              <a:t>T6A03		A  </a:t>
            </a:r>
            <a:r>
              <a:rPr lang="en-US" b="1" u="heavy" dirty="0"/>
              <a:t>B</a:t>
            </a:r>
            <a:r>
              <a:rPr lang="en-US" dirty="0"/>
              <a:t>  C  D  </a:t>
            </a:r>
          </a:p>
          <a:p>
            <a:r>
              <a:rPr lang="en-US" dirty="0"/>
              <a:t>T6A04		A  </a:t>
            </a:r>
            <a:r>
              <a:rPr lang="en-US" b="1" u="heavy" dirty="0"/>
              <a:t>B</a:t>
            </a:r>
            <a:r>
              <a:rPr lang="en-US" dirty="0"/>
              <a:t>  C  D  </a:t>
            </a:r>
          </a:p>
          <a:p>
            <a:r>
              <a:rPr lang="en-US" dirty="0"/>
              <a:t>T6A05		A  B  C  </a:t>
            </a:r>
            <a:r>
              <a:rPr lang="en-US" b="1" u="heavy" dirty="0"/>
              <a:t>D</a:t>
            </a:r>
            <a:r>
              <a:rPr lang="en-US" dirty="0"/>
              <a:t>  </a:t>
            </a:r>
          </a:p>
          <a:p>
            <a:r>
              <a:rPr lang="en-US" dirty="0"/>
              <a:t>T6A06		A  B  </a:t>
            </a:r>
            <a:r>
              <a:rPr lang="en-US" b="1" u="heavy" dirty="0"/>
              <a:t>C</a:t>
            </a:r>
            <a:r>
              <a:rPr lang="en-US" dirty="0"/>
              <a:t>  D  </a:t>
            </a:r>
          </a:p>
          <a:p>
            <a:r>
              <a:rPr lang="en-US" dirty="0"/>
              <a:t>T6A07		A  B  C  </a:t>
            </a:r>
            <a:r>
              <a:rPr lang="en-US" b="1" u="heavy" dirty="0"/>
              <a:t>D</a:t>
            </a:r>
            <a:r>
              <a:rPr lang="en-US" dirty="0"/>
              <a:t>  </a:t>
            </a:r>
          </a:p>
          <a:p>
            <a:r>
              <a:rPr lang="en-US" dirty="0"/>
              <a:t>T6A08		A  </a:t>
            </a:r>
            <a:r>
              <a:rPr lang="en-US" b="1" u="heavy" dirty="0"/>
              <a:t>B</a:t>
            </a:r>
            <a:r>
              <a:rPr lang="en-US" dirty="0"/>
              <a:t>  C  D  </a:t>
            </a:r>
          </a:p>
          <a:p>
            <a:r>
              <a:rPr lang="en-US" dirty="0"/>
              <a:t>T6A09		</a:t>
            </a:r>
            <a:r>
              <a:rPr lang="en-US" b="1" u="heavy" dirty="0"/>
              <a:t>A</a:t>
            </a:r>
            <a:r>
              <a:rPr lang="en-US" dirty="0"/>
              <a:t>  B  C  D  </a:t>
            </a:r>
          </a:p>
          <a:p>
            <a:endParaRPr lang="en-US" dirty="0"/>
          </a:p>
        </p:txBody>
      </p:sp>
      <p:sp>
        <p:nvSpPr>
          <p:cNvPr id="6" name="Content Placeholder 5"/>
          <p:cNvSpPr>
            <a:spLocks noGrp="1"/>
          </p:cNvSpPr>
          <p:nvPr>
            <p:ph sz="half" idx="2"/>
          </p:nvPr>
        </p:nvSpPr>
        <p:spPr/>
        <p:txBody>
          <a:bodyPr>
            <a:normAutofit fontScale="77500" lnSpcReduction="20000"/>
          </a:bodyPr>
          <a:lstStyle/>
          <a:p>
            <a:r>
              <a:rPr lang="en-US" dirty="0"/>
              <a:t>T5C01		A  B  C  </a:t>
            </a:r>
            <a:r>
              <a:rPr lang="en-US" b="1" u="heavy" dirty="0"/>
              <a:t>D</a:t>
            </a:r>
            <a:r>
              <a:rPr lang="en-US" dirty="0"/>
              <a:t>  </a:t>
            </a:r>
          </a:p>
          <a:p>
            <a:r>
              <a:rPr lang="en-US" dirty="0"/>
              <a:t>T5C02		</a:t>
            </a:r>
            <a:r>
              <a:rPr lang="en-US" b="1" u="sng" dirty="0"/>
              <a:t>A</a:t>
            </a:r>
            <a:r>
              <a:rPr lang="en-US" dirty="0"/>
              <a:t>  B  C  D  </a:t>
            </a:r>
          </a:p>
          <a:p>
            <a:r>
              <a:rPr lang="en-US" dirty="0"/>
              <a:t>T5C03		A  B  C  </a:t>
            </a:r>
            <a:r>
              <a:rPr lang="en-US" b="1" u="heavy" dirty="0"/>
              <a:t>D</a:t>
            </a:r>
            <a:r>
              <a:rPr lang="en-US" dirty="0"/>
              <a:t>  </a:t>
            </a:r>
          </a:p>
          <a:p>
            <a:r>
              <a:rPr lang="en-US" dirty="0"/>
              <a:t>T5C04		A  B  </a:t>
            </a:r>
            <a:r>
              <a:rPr lang="en-US" b="1" u="heavy" dirty="0"/>
              <a:t>C</a:t>
            </a:r>
            <a:r>
              <a:rPr lang="en-US" dirty="0"/>
              <a:t>  D  </a:t>
            </a:r>
          </a:p>
          <a:p>
            <a:r>
              <a:rPr lang="en-US" dirty="0"/>
              <a:t>T6A01		A  </a:t>
            </a:r>
            <a:r>
              <a:rPr lang="en-US" b="1" u="heavy" dirty="0"/>
              <a:t>B</a:t>
            </a:r>
            <a:r>
              <a:rPr lang="en-US" dirty="0"/>
              <a:t>  C  D  </a:t>
            </a:r>
          </a:p>
          <a:p>
            <a:r>
              <a:rPr lang="en-US" dirty="0"/>
              <a:t>T6A02		A  B  </a:t>
            </a:r>
            <a:r>
              <a:rPr lang="en-US" b="1" u="heavy" dirty="0"/>
              <a:t>C</a:t>
            </a:r>
            <a:r>
              <a:rPr lang="en-US" dirty="0"/>
              <a:t>  D  </a:t>
            </a:r>
          </a:p>
          <a:p>
            <a:r>
              <a:rPr lang="en-US" dirty="0"/>
              <a:t>T6A03		A  </a:t>
            </a:r>
            <a:r>
              <a:rPr lang="en-US" b="1" u="heavy" dirty="0"/>
              <a:t>B</a:t>
            </a:r>
            <a:r>
              <a:rPr lang="en-US" dirty="0"/>
              <a:t>  C  D  </a:t>
            </a:r>
          </a:p>
          <a:p>
            <a:r>
              <a:rPr lang="en-US" dirty="0"/>
              <a:t>T6A04		A  </a:t>
            </a:r>
            <a:r>
              <a:rPr lang="en-US" b="1" u="heavy" dirty="0"/>
              <a:t>B</a:t>
            </a:r>
            <a:r>
              <a:rPr lang="en-US" dirty="0"/>
              <a:t>  C  D  </a:t>
            </a:r>
          </a:p>
          <a:p>
            <a:r>
              <a:rPr lang="en-US" dirty="0"/>
              <a:t>T6A05		A  B  C  </a:t>
            </a:r>
            <a:r>
              <a:rPr lang="en-US" b="1" u="heavy" dirty="0"/>
              <a:t>D</a:t>
            </a:r>
            <a:r>
              <a:rPr lang="en-US" dirty="0"/>
              <a:t>  </a:t>
            </a:r>
          </a:p>
          <a:p>
            <a:r>
              <a:rPr lang="en-US" dirty="0"/>
              <a:t>T6A06		A  B  </a:t>
            </a:r>
            <a:r>
              <a:rPr lang="en-US" b="1" u="heavy" dirty="0"/>
              <a:t>C</a:t>
            </a:r>
            <a:r>
              <a:rPr lang="en-US" dirty="0"/>
              <a:t>  D  </a:t>
            </a:r>
          </a:p>
          <a:p>
            <a:r>
              <a:rPr lang="en-US" dirty="0"/>
              <a:t>T6A07		A  B  C  </a:t>
            </a:r>
            <a:r>
              <a:rPr lang="en-US" b="1" u="heavy" dirty="0"/>
              <a:t>D</a:t>
            </a:r>
            <a:r>
              <a:rPr lang="en-US" dirty="0"/>
              <a:t>  </a:t>
            </a:r>
          </a:p>
          <a:p>
            <a:r>
              <a:rPr lang="en-US" dirty="0"/>
              <a:t>T6A08		A  </a:t>
            </a:r>
            <a:r>
              <a:rPr lang="en-US" b="1" u="heavy" dirty="0"/>
              <a:t>B</a:t>
            </a:r>
            <a:r>
              <a:rPr lang="en-US" dirty="0"/>
              <a:t>  C  D  </a:t>
            </a:r>
          </a:p>
          <a:p>
            <a:r>
              <a:rPr lang="en-US" dirty="0"/>
              <a:t>T6A09		</a:t>
            </a:r>
            <a:r>
              <a:rPr lang="en-US" b="1" u="heavy" dirty="0"/>
              <a:t>A</a:t>
            </a:r>
            <a:r>
              <a:rPr lang="en-US" dirty="0"/>
              <a:t>  B  C  D  </a:t>
            </a:r>
          </a:p>
          <a:p>
            <a:endParaRPr lang="en-US" dirty="0"/>
          </a:p>
        </p:txBody>
      </p:sp>
    </p:spTree>
    <p:extLst>
      <p:ext uri="{BB962C8B-B14F-4D97-AF65-F5344CB8AC3E}">
        <p14:creationId xmlns:p14="http://schemas.microsoft.com/office/powerpoint/2010/main" val="37039980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3.2 Key </a:t>
            </a:r>
            <a:r>
              <a:rPr lang="en-US" dirty="0" smtClean="0"/>
              <a:t>B</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a:t>T6C01		A  B  </a:t>
            </a:r>
            <a:r>
              <a:rPr lang="en-US" b="1" u="heavy" dirty="0"/>
              <a:t>C</a:t>
            </a:r>
            <a:r>
              <a:rPr lang="en-US" dirty="0"/>
              <a:t>  D </a:t>
            </a:r>
          </a:p>
          <a:p>
            <a:r>
              <a:rPr lang="en-US" dirty="0"/>
              <a:t>T6C02		</a:t>
            </a:r>
            <a:r>
              <a:rPr lang="en-US" b="1" u="heavy" dirty="0"/>
              <a:t>A</a:t>
            </a:r>
            <a:r>
              <a:rPr lang="en-US" dirty="0"/>
              <a:t>  B  C  D </a:t>
            </a:r>
          </a:p>
          <a:p>
            <a:r>
              <a:rPr lang="en-US" dirty="0"/>
              <a:t>T6C03		A  </a:t>
            </a:r>
            <a:r>
              <a:rPr lang="en-US" b="1" u="heavy" dirty="0"/>
              <a:t>B</a:t>
            </a:r>
            <a:r>
              <a:rPr lang="en-US" dirty="0"/>
              <a:t>  C  D </a:t>
            </a:r>
          </a:p>
          <a:p>
            <a:r>
              <a:rPr lang="en-US" dirty="0"/>
              <a:t>T6C04		A  B  </a:t>
            </a:r>
            <a:r>
              <a:rPr lang="en-US" b="1" u="heavy" dirty="0"/>
              <a:t>C</a:t>
            </a:r>
            <a:r>
              <a:rPr lang="en-US" dirty="0"/>
              <a:t>  D </a:t>
            </a:r>
          </a:p>
          <a:p>
            <a:r>
              <a:rPr lang="en-US" dirty="0"/>
              <a:t>T6C05		A  B  </a:t>
            </a:r>
            <a:r>
              <a:rPr lang="en-US" b="1" u="heavy" dirty="0"/>
              <a:t>C</a:t>
            </a:r>
            <a:r>
              <a:rPr lang="en-US" dirty="0"/>
              <a:t>  D </a:t>
            </a:r>
          </a:p>
          <a:p>
            <a:r>
              <a:rPr lang="en-US" dirty="0"/>
              <a:t>T6C06		A  </a:t>
            </a:r>
            <a:r>
              <a:rPr lang="en-US" b="1" u="heavy" dirty="0"/>
              <a:t>B</a:t>
            </a:r>
            <a:r>
              <a:rPr lang="en-US" dirty="0"/>
              <a:t>  C  D </a:t>
            </a:r>
          </a:p>
          <a:p>
            <a:r>
              <a:rPr lang="en-US" dirty="0"/>
              <a:t>T6C07		A  B  C  </a:t>
            </a:r>
            <a:r>
              <a:rPr lang="en-US" b="1" u="heavy" dirty="0"/>
              <a:t>D</a:t>
            </a:r>
            <a:r>
              <a:rPr lang="en-US" dirty="0"/>
              <a:t> </a:t>
            </a:r>
          </a:p>
          <a:p>
            <a:r>
              <a:rPr lang="en-US" dirty="0"/>
              <a:t>T6C08		A  B  </a:t>
            </a:r>
            <a:r>
              <a:rPr lang="en-US" b="1" u="heavy" dirty="0"/>
              <a:t>C</a:t>
            </a:r>
            <a:r>
              <a:rPr lang="en-US" dirty="0"/>
              <a:t>  D </a:t>
            </a:r>
          </a:p>
          <a:p>
            <a:r>
              <a:rPr lang="en-US" dirty="0"/>
              <a:t>T6C09		A  B  C  </a:t>
            </a:r>
            <a:r>
              <a:rPr lang="en-US" b="1" u="heavy" dirty="0"/>
              <a:t>D</a:t>
            </a:r>
            <a:r>
              <a:rPr lang="en-US" dirty="0"/>
              <a:t> </a:t>
            </a:r>
          </a:p>
          <a:p>
            <a:r>
              <a:rPr lang="en-US" dirty="0"/>
              <a:t>T6C10		A  </a:t>
            </a:r>
            <a:r>
              <a:rPr lang="en-US" b="1" u="heavy" dirty="0"/>
              <a:t>B</a:t>
            </a:r>
            <a:r>
              <a:rPr lang="en-US" dirty="0"/>
              <a:t>  C  D </a:t>
            </a:r>
          </a:p>
          <a:p>
            <a:r>
              <a:rPr lang="en-US" dirty="0"/>
              <a:t>T6C11		</a:t>
            </a:r>
            <a:r>
              <a:rPr lang="en-US" b="1" u="heavy" dirty="0"/>
              <a:t>A</a:t>
            </a:r>
            <a:r>
              <a:rPr lang="en-US" dirty="0"/>
              <a:t>  B  C  D </a:t>
            </a:r>
          </a:p>
          <a:p>
            <a:r>
              <a:rPr lang="en-US" dirty="0"/>
              <a:t>T6C12		</a:t>
            </a:r>
            <a:r>
              <a:rPr lang="en-US" b="1" u="heavy" dirty="0"/>
              <a:t>A</a:t>
            </a:r>
            <a:r>
              <a:rPr lang="en-US" dirty="0"/>
              <a:t>  B  C  D </a:t>
            </a:r>
          </a:p>
          <a:p>
            <a:endParaRPr lang="en-US" dirty="0"/>
          </a:p>
        </p:txBody>
      </p:sp>
      <p:sp>
        <p:nvSpPr>
          <p:cNvPr id="4" name="Content Placeholder 3"/>
          <p:cNvSpPr>
            <a:spLocks noGrp="1"/>
          </p:cNvSpPr>
          <p:nvPr>
            <p:ph sz="half" idx="2"/>
          </p:nvPr>
        </p:nvSpPr>
        <p:spPr/>
        <p:txBody>
          <a:bodyPr>
            <a:normAutofit fontScale="85000" lnSpcReduction="20000"/>
          </a:bodyPr>
          <a:lstStyle/>
          <a:p>
            <a:r>
              <a:rPr lang="en-US" dirty="0"/>
              <a:t>T6C13		A  B  </a:t>
            </a:r>
            <a:r>
              <a:rPr lang="en-US" b="1" u="heavy" dirty="0"/>
              <a:t>C</a:t>
            </a:r>
            <a:r>
              <a:rPr lang="en-US" dirty="0"/>
              <a:t>  D </a:t>
            </a:r>
          </a:p>
          <a:p>
            <a:r>
              <a:rPr lang="en-US" dirty="0"/>
              <a:t>T6D01		A  </a:t>
            </a:r>
            <a:r>
              <a:rPr lang="en-US" b="1" u="heavy" dirty="0"/>
              <a:t>B</a:t>
            </a:r>
            <a:r>
              <a:rPr lang="en-US" dirty="0"/>
              <a:t>  C  D </a:t>
            </a:r>
          </a:p>
          <a:p>
            <a:r>
              <a:rPr lang="en-US" dirty="0"/>
              <a:t>T6D02		</a:t>
            </a:r>
            <a:r>
              <a:rPr lang="en-US" b="1" u="heavy" dirty="0"/>
              <a:t>A</a:t>
            </a:r>
            <a:r>
              <a:rPr lang="en-US" dirty="0"/>
              <a:t>  B  C  D </a:t>
            </a:r>
          </a:p>
          <a:p>
            <a:r>
              <a:rPr lang="en-US" dirty="0"/>
              <a:t>T6D03		</a:t>
            </a:r>
            <a:r>
              <a:rPr lang="en-US" b="1" u="heavy" dirty="0"/>
              <a:t>A</a:t>
            </a:r>
            <a:r>
              <a:rPr lang="en-US" dirty="0"/>
              <a:t>  B  C  D </a:t>
            </a:r>
          </a:p>
          <a:p>
            <a:r>
              <a:rPr lang="en-US" dirty="0"/>
              <a:t>T6D04		A  B  </a:t>
            </a:r>
            <a:r>
              <a:rPr lang="en-US" b="1" u="heavy" dirty="0"/>
              <a:t>C</a:t>
            </a:r>
            <a:r>
              <a:rPr lang="en-US" dirty="0"/>
              <a:t>  D </a:t>
            </a:r>
          </a:p>
          <a:p>
            <a:r>
              <a:rPr lang="en-US" dirty="0"/>
              <a:t>T6D06		A  </a:t>
            </a:r>
            <a:r>
              <a:rPr lang="en-US" b="1" u="heavy" dirty="0"/>
              <a:t>B</a:t>
            </a:r>
            <a:r>
              <a:rPr lang="en-US" dirty="0"/>
              <a:t>  C  D </a:t>
            </a:r>
          </a:p>
          <a:p>
            <a:r>
              <a:rPr lang="en-US" dirty="0"/>
              <a:t>T6D07		</a:t>
            </a:r>
            <a:r>
              <a:rPr lang="en-US" b="1" u="heavy" dirty="0"/>
              <a:t>A</a:t>
            </a:r>
            <a:r>
              <a:rPr lang="en-US" dirty="0"/>
              <a:t>  B  C  D </a:t>
            </a:r>
          </a:p>
          <a:p>
            <a:r>
              <a:rPr lang="en-US" dirty="0"/>
              <a:t>T6D08		A  B  C  </a:t>
            </a:r>
            <a:r>
              <a:rPr lang="en-US" b="1" u="heavy" dirty="0"/>
              <a:t>D</a:t>
            </a:r>
            <a:r>
              <a:rPr lang="en-US" dirty="0"/>
              <a:t> </a:t>
            </a:r>
          </a:p>
          <a:p>
            <a:r>
              <a:rPr lang="en-US" dirty="0"/>
              <a:t>T6D09		A  B  </a:t>
            </a:r>
            <a:r>
              <a:rPr lang="en-US" b="1" u="heavy" dirty="0"/>
              <a:t>C</a:t>
            </a:r>
            <a:r>
              <a:rPr lang="en-US" dirty="0"/>
              <a:t>  D </a:t>
            </a:r>
          </a:p>
          <a:p>
            <a:r>
              <a:rPr lang="en-US" dirty="0"/>
              <a:t>T6D10		A  B  </a:t>
            </a:r>
            <a:r>
              <a:rPr lang="en-US" b="1" u="heavy" dirty="0"/>
              <a:t>C</a:t>
            </a:r>
            <a:r>
              <a:rPr lang="en-US" dirty="0"/>
              <a:t>  D </a:t>
            </a:r>
          </a:p>
          <a:p>
            <a:r>
              <a:rPr lang="en-US" dirty="0"/>
              <a:t>T0A04		A  </a:t>
            </a:r>
            <a:r>
              <a:rPr lang="en-US" b="1" u="heavy" dirty="0"/>
              <a:t>B</a:t>
            </a:r>
            <a:r>
              <a:rPr lang="en-US" dirty="0"/>
              <a:t>  C  D </a:t>
            </a:r>
          </a:p>
          <a:p>
            <a:r>
              <a:rPr lang="en-US" dirty="0"/>
              <a:t>T0A05		A  B  </a:t>
            </a:r>
            <a:r>
              <a:rPr lang="en-US" b="1" u="heavy" dirty="0"/>
              <a:t>C</a:t>
            </a:r>
            <a:r>
              <a:rPr lang="en-US" dirty="0"/>
              <a:t>  D </a:t>
            </a:r>
          </a:p>
          <a:p>
            <a:endParaRPr lang="en-US" dirty="0"/>
          </a:p>
        </p:txBody>
      </p:sp>
    </p:spTree>
    <p:extLst>
      <p:ext uri="{BB962C8B-B14F-4D97-AF65-F5344CB8AC3E}">
        <p14:creationId xmlns:p14="http://schemas.microsoft.com/office/powerpoint/2010/main" val="37005455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Basic Radio Station</a:t>
            </a:r>
          </a:p>
        </p:txBody>
      </p:sp>
      <p:pic>
        <p:nvPicPr>
          <p:cNvPr id="4099" name="Picture 5" descr="ARRL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7526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90239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Basic Station Organization</a:t>
            </a:r>
          </a:p>
        </p:txBody>
      </p:sp>
      <p:sp>
        <p:nvSpPr>
          <p:cNvPr id="5123"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Station Equipment</a:t>
            </a:r>
          </a:p>
          <a:p>
            <a:pPr marL="742950" lvl="1" indent="-285750">
              <a:spcBef>
                <a:spcPct val="20000"/>
              </a:spcBef>
              <a:buFontTx/>
              <a:buChar char="–"/>
            </a:pPr>
            <a:r>
              <a:rPr lang="en-US" sz="2800"/>
              <a:t>Receiver</a:t>
            </a:r>
          </a:p>
          <a:p>
            <a:pPr marL="742950" lvl="1" indent="-285750">
              <a:spcBef>
                <a:spcPct val="20000"/>
              </a:spcBef>
              <a:buFontTx/>
              <a:buChar char="–"/>
            </a:pPr>
            <a:r>
              <a:rPr lang="en-US" sz="2800"/>
              <a:t>Transmitter</a:t>
            </a:r>
          </a:p>
          <a:p>
            <a:pPr marL="742950" lvl="1" indent="-285750">
              <a:spcBef>
                <a:spcPct val="20000"/>
              </a:spcBef>
              <a:buFontTx/>
              <a:buChar char="–"/>
            </a:pPr>
            <a:r>
              <a:rPr lang="en-US" sz="2800"/>
              <a:t>Antenna</a:t>
            </a:r>
          </a:p>
          <a:p>
            <a:pPr marL="742950" lvl="1" indent="-285750">
              <a:spcBef>
                <a:spcPct val="20000"/>
              </a:spcBef>
              <a:buFontTx/>
              <a:buChar char="–"/>
            </a:pPr>
            <a:r>
              <a:rPr lang="en-US" sz="2800"/>
              <a:t>Power Supply</a:t>
            </a:r>
          </a:p>
          <a:p>
            <a:pPr marL="342900" indent="-342900">
              <a:spcBef>
                <a:spcPct val="20000"/>
              </a:spcBef>
              <a:buFontTx/>
              <a:buChar char="•"/>
            </a:pPr>
            <a:r>
              <a:rPr lang="en-US" sz="3200"/>
              <a:t>Accessory Station Equipment</a:t>
            </a:r>
          </a:p>
          <a:p>
            <a:pPr marL="342900" indent="-342900">
              <a:spcBef>
                <a:spcPct val="20000"/>
              </a:spcBef>
              <a:buFontTx/>
              <a:buChar char="•"/>
            </a:pPr>
            <a:r>
              <a:rPr lang="en-US" sz="3200"/>
              <a:t>Repeaters</a:t>
            </a:r>
          </a:p>
        </p:txBody>
      </p:sp>
    </p:spTree>
    <p:extLst>
      <p:ext uri="{BB962C8B-B14F-4D97-AF65-F5344CB8AC3E}">
        <p14:creationId xmlns:p14="http://schemas.microsoft.com/office/powerpoint/2010/main" val="5774574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Transmit/Receive (TR) Switch</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If the station antenna is shared between the transmitter and receiver, the TR switch allows the antenna to be switched to the transmitter when sending and to the receiver when receiving.</a:t>
            </a:r>
          </a:p>
          <a:p>
            <a:pPr marL="742950" lvl="1" indent="-285750">
              <a:spcBef>
                <a:spcPct val="20000"/>
              </a:spcBef>
              <a:buFontTx/>
              <a:buChar char="–"/>
            </a:pPr>
            <a:r>
              <a:rPr lang="en-US"/>
              <a:t>In a transceiver, this TR switch is inside the unit and requires no attention by the operator.</a:t>
            </a:r>
          </a:p>
        </p:txBody>
      </p:sp>
    </p:spTree>
    <p:extLst>
      <p:ext uri="{BB962C8B-B14F-4D97-AF65-F5344CB8AC3E}">
        <p14:creationId xmlns:p14="http://schemas.microsoft.com/office/powerpoint/2010/main" val="1878857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3600" dirty="0">
                <a:latin typeface="+mj-lt"/>
                <a:cs typeface="Arial" charset="0"/>
              </a:rPr>
              <a:t>Basic Characteristics of Electricity</a:t>
            </a:r>
          </a:p>
        </p:txBody>
      </p:sp>
      <p:sp>
        <p:nvSpPr>
          <p:cNvPr id="6147" name="Rectangle 5"/>
          <p:cNvSpPr>
            <a:spLocks noChangeArrowheads="1"/>
          </p:cNvSpPr>
          <p:nvPr/>
        </p:nvSpPr>
        <p:spPr bwMode="auto">
          <a:xfrm>
            <a:off x="685800" y="1600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2800" dirty="0">
                <a:latin typeface="+mn-lt"/>
                <a:cs typeface="Arial" charset="0"/>
              </a:rPr>
              <a:t>There are three characteristics of electricity</a:t>
            </a:r>
            <a:r>
              <a:rPr lang="en-US" sz="3200" dirty="0">
                <a:latin typeface="+mn-lt"/>
                <a:cs typeface="Arial" charset="0"/>
              </a:rPr>
              <a:t>:</a:t>
            </a:r>
          </a:p>
          <a:p>
            <a:pPr marL="742950" lvl="1" indent="-285750">
              <a:spcBef>
                <a:spcPct val="20000"/>
              </a:spcBef>
              <a:buFontTx/>
              <a:buChar char="–"/>
              <a:defRPr/>
            </a:pPr>
            <a:r>
              <a:rPr lang="en-US" sz="2400" dirty="0" smtClean="0">
                <a:cs typeface="Arial" charset="0"/>
              </a:rPr>
              <a:t>Voltage, AKA EMF, E in formulas</a:t>
            </a:r>
          </a:p>
          <a:p>
            <a:pPr marL="1200150" lvl="2" indent="-285750">
              <a:spcBef>
                <a:spcPct val="20000"/>
              </a:spcBef>
              <a:buFontTx/>
              <a:buChar char="–"/>
              <a:defRPr/>
            </a:pPr>
            <a:r>
              <a:rPr lang="en-US" sz="2400" dirty="0" smtClean="0">
                <a:cs typeface="Arial" charset="0"/>
              </a:rPr>
              <a:t>Measured in Volts (V)</a:t>
            </a:r>
            <a:endParaRPr lang="en-US" sz="2400" dirty="0">
              <a:cs typeface="Arial" charset="0"/>
            </a:endParaRPr>
          </a:p>
          <a:p>
            <a:pPr marL="742950" lvl="1" indent="-285750">
              <a:spcBef>
                <a:spcPct val="20000"/>
              </a:spcBef>
              <a:buFontTx/>
              <a:buChar char="–"/>
              <a:defRPr/>
            </a:pPr>
            <a:r>
              <a:rPr lang="en-US" sz="2400" dirty="0" smtClean="0">
                <a:cs typeface="Arial" charset="0"/>
              </a:rPr>
              <a:t>Current, I in formulas</a:t>
            </a:r>
          </a:p>
          <a:p>
            <a:pPr marL="1200150" lvl="2" indent="-285750">
              <a:spcBef>
                <a:spcPct val="20000"/>
              </a:spcBef>
              <a:buFontTx/>
              <a:buChar char="–"/>
              <a:defRPr/>
            </a:pPr>
            <a:r>
              <a:rPr lang="en-US" sz="2400" dirty="0" smtClean="0">
                <a:cs typeface="Arial" charset="0"/>
              </a:rPr>
              <a:t>Measured in Amperes, Amps (A)</a:t>
            </a:r>
            <a:endParaRPr lang="en-US" sz="2400" dirty="0">
              <a:cs typeface="Arial" charset="0"/>
            </a:endParaRPr>
          </a:p>
          <a:p>
            <a:pPr marL="742950" lvl="1" indent="-285750">
              <a:spcBef>
                <a:spcPct val="20000"/>
              </a:spcBef>
              <a:buFontTx/>
              <a:buChar char="–"/>
              <a:defRPr/>
            </a:pPr>
            <a:r>
              <a:rPr lang="en-US" sz="2400" dirty="0" smtClean="0">
                <a:cs typeface="Arial" charset="0"/>
              </a:rPr>
              <a:t>Resistance, R in formulas</a:t>
            </a:r>
          </a:p>
          <a:p>
            <a:pPr marL="1200150" lvl="2" indent="-285750">
              <a:spcBef>
                <a:spcPct val="20000"/>
              </a:spcBef>
              <a:buFontTx/>
              <a:buChar char="–"/>
              <a:defRPr/>
            </a:pPr>
            <a:r>
              <a:rPr lang="en-US" sz="2400" dirty="0" smtClean="0">
                <a:cs typeface="Arial" charset="0"/>
              </a:rPr>
              <a:t>Measured in Ohms (</a:t>
            </a:r>
            <a:r>
              <a:rPr lang="el-GR" sz="2400" dirty="0" smtClean="0">
                <a:cs typeface="Arial" charset="0"/>
              </a:rPr>
              <a:t>Ω</a:t>
            </a:r>
            <a:r>
              <a:rPr lang="en-US" sz="2400" dirty="0" smtClean="0">
                <a:cs typeface="Arial" charset="0"/>
              </a:rPr>
              <a:t>)</a:t>
            </a:r>
            <a:endParaRPr lang="en-US" sz="2400" dirty="0">
              <a:cs typeface="Arial" charset="0"/>
            </a:endParaRPr>
          </a:p>
          <a:p>
            <a:pPr marL="342900" indent="-342900">
              <a:spcBef>
                <a:spcPct val="20000"/>
              </a:spcBef>
              <a:buFontTx/>
              <a:buChar char="•"/>
              <a:defRPr/>
            </a:pPr>
            <a:r>
              <a:rPr lang="en-US" sz="2800" dirty="0">
                <a:latin typeface="+mn-lt"/>
                <a:cs typeface="Arial" charset="0"/>
              </a:rPr>
              <a:t>All three must be present for electrons to flow</a:t>
            </a:r>
            <a:r>
              <a:rPr lang="en-US" sz="3200" dirty="0">
                <a:latin typeface="+mn-lt"/>
                <a:cs typeface="Arial" charset="0"/>
              </a:rPr>
              <a:t>.</a:t>
            </a:r>
          </a:p>
        </p:txBody>
      </p:sp>
    </p:spTree>
    <p:extLst>
      <p:ext uri="{BB962C8B-B14F-4D97-AF65-F5344CB8AC3E}">
        <p14:creationId xmlns:p14="http://schemas.microsoft.com/office/powerpoint/2010/main" val="14667601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What Happens During Radio Communication?</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Transmitting (sending a signal):</a:t>
            </a:r>
          </a:p>
          <a:p>
            <a:pPr marL="742950" lvl="1" indent="-285750">
              <a:spcBef>
                <a:spcPct val="20000"/>
              </a:spcBef>
              <a:buFontTx/>
              <a:buChar char="–"/>
            </a:pPr>
            <a:r>
              <a:rPr lang="en-US" sz="2800"/>
              <a:t>Information (voice, data, video, commands, etc.) is converted to electronic form.</a:t>
            </a:r>
          </a:p>
          <a:p>
            <a:pPr marL="742950" lvl="1" indent="-285750">
              <a:spcBef>
                <a:spcPct val="20000"/>
              </a:spcBef>
              <a:buFontTx/>
              <a:buChar char="–"/>
            </a:pPr>
            <a:r>
              <a:rPr lang="en-US" sz="2800"/>
              <a:t>The information in electronic form is attached or embedded on a radio wave (a carrier).</a:t>
            </a:r>
          </a:p>
          <a:p>
            <a:pPr marL="742950" lvl="1" indent="-285750">
              <a:spcBef>
                <a:spcPct val="20000"/>
              </a:spcBef>
              <a:buFontTx/>
              <a:buChar char="–"/>
            </a:pPr>
            <a:r>
              <a:rPr lang="en-US" sz="2800"/>
              <a:t>The radio wave is sent out from the station antenna into space.</a:t>
            </a:r>
          </a:p>
        </p:txBody>
      </p:sp>
    </p:spTree>
    <p:extLst>
      <p:ext uri="{BB962C8B-B14F-4D97-AF65-F5344CB8AC3E}">
        <p14:creationId xmlns:p14="http://schemas.microsoft.com/office/powerpoint/2010/main" val="23294516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What Happens During Radio Communication?</a:t>
            </a:r>
          </a:p>
        </p:txBody>
      </p:sp>
      <p:sp>
        <p:nvSpPr>
          <p:cNvPr id="81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Receiving end:</a:t>
            </a:r>
          </a:p>
          <a:p>
            <a:pPr marL="742950" lvl="1" indent="-285750">
              <a:lnSpc>
                <a:spcPct val="90000"/>
              </a:lnSpc>
              <a:spcBef>
                <a:spcPct val="20000"/>
              </a:spcBef>
              <a:buFontTx/>
              <a:buChar char="–"/>
            </a:pPr>
            <a:r>
              <a:rPr lang="en-US" sz="2800"/>
              <a:t>The radio wave (carrier) with the information is intercepted by the receiving station antenna.</a:t>
            </a:r>
          </a:p>
          <a:p>
            <a:pPr marL="742950" lvl="1" indent="-285750">
              <a:lnSpc>
                <a:spcPct val="90000"/>
              </a:lnSpc>
              <a:spcBef>
                <a:spcPct val="20000"/>
              </a:spcBef>
              <a:buFontTx/>
              <a:buChar char="–"/>
            </a:pPr>
            <a:r>
              <a:rPr lang="en-US" sz="2800"/>
              <a:t>The receiver extracts the information from the carrier wave.</a:t>
            </a:r>
          </a:p>
          <a:p>
            <a:pPr marL="742950" lvl="1" indent="-285750">
              <a:lnSpc>
                <a:spcPct val="90000"/>
              </a:lnSpc>
              <a:spcBef>
                <a:spcPct val="20000"/>
              </a:spcBef>
              <a:buFontTx/>
              <a:buChar char="–"/>
            </a:pPr>
            <a:r>
              <a:rPr lang="en-US" sz="2800"/>
              <a:t>The information is then presented to the user in a format that can be understood (sound, picture, words on a computer screen, response to a command).</a:t>
            </a:r>
          </a:p>
        </p:txBody>
      </p:sp>
    </p:spTree>
    <p:extLst>
      <p:ext uri="{BB962C8B-B14F-4D97-AF65-F5344CB8AC3E}">
        <p14:creationId xmlns:p14="http://schemas.microsoft.com/office/powerpoint/2010/main" val="10355447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What Happens During Radio Communication?</a:t>
            </a:r>
          </a:p>
        </p:txBody>
      </p:sp>
      <p:sp>
        <p:nvSpPr>
          <p:cNvPr id="92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This sounds pretty simple, but it in reality is pretty complex.</a:t>
            </a:r>
          </a:p>
          <a:p>
            <a:pPr marL="342900" indent="-342900">
              <a:spcBef>
                <a:spcPct val="20000"/>
              </a:spcBef>
              <a:buFontTx/>
              <a:buChar char="•"/>
            </a:pPr>
            <a:r>
              <a:rPr lang="en-US" sz="2800"/>
              <a:t>This complexity is one thing that makes ham radio fun…learning all about how radios work.</a:t>
            </a:r>
          </a:p>
          <a:p>
            <a:pPr marL="342900" indent="-342900">
              <a:spcBef>
                <a:spcPct val="20000"/>
              </a:spcBef>
              <a:buFontTx/>
              <a:buChar char="•"/>
            </a:pPr>
            <a:r>
              <a:rPr lang="en-US" sz="2800"/>
              <a:t>Don’t be intimidated. You will be required to only know the basics, but you can learn as much about the “art and science” of radio as you want.</a:t>
            </a:r>
          </a:p>
        </p:txBody>
      </p:sp>
    </p:spTree>
    <p:extLst>
      <p:ext uri="{BB962C8B-B14F-4D97-AF65-F5344CB8AC3E}">
        <p14:creationId xmlns:p14="http://schemas.microsoft.com/office/powerpoint/2010/main" val="12235936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000" dirty="0">
                <a:latin typeface="+mj-lt"/>
                <a:cs typeface="Arial" charset="0"/>
              </a:rPr>
              <a:t>Simple CW Transmitter </a:t>
            </a:r>
            <a:r>
              <a:rPr lang="en-US" sz="4000" dirty="0">
                <a:latin typeface="Times New Roman" charset="0"/>
                <a:cs typeface="Arial" charset="0"/>
              </a:rPr>
              <a:t/>
            </a:r>
            <a:br>
              <a:rPr lang="en-US" sz="4000" dirty="0">
                <a:latin typeface="Times New Roman" charset="0"/>
                <a:cs typeface="Arial" charset="0"/>
              </a:rPr>
            </a:br>
            <a:r>
              <a:rPr lang="en-US" sz="4000" dirty="0">
                <a:latin typeface="+mj-lt"/>
                <a:cs typeface="Arial" charset="0"/>
              </a:rPr>
              <a:t>Block Diagram</a:t>
            </a:r>
            <a:endParaRPr lang="en-US" sz="4000" dirty="0">
              <a:latin typeface="+mj-lt"/>
            </a:endParaRPr>
          </a:p>
        </p:txBody>
      </p:sp>
      <p:sp>
        <p:nvSpPr>
          <p:cNvPr id="1024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endParaRPr lang="en-US" sz="2800"/>
          </a:p>
        </p:txBody>
      </p:sp>
      <p:pic>
        <p:nvPicPr>
          <p:cNvPr id="10244" name="Picture 4" descr="F:\HRLM-Graphics\ARRL052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209800"/>
            <a:ext cx="5184775"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0316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eaLnBrk="1" hangingPunct="1"/>
            <a:r>
              <a:rPr lang="en-US" sz="4000" smtClean="0">
                <a:cs typeface="Arial" charset="0"/>
              </a:rPr>
              <a:t>The Superheterodyne Receiver</a:t>
            </a:r>
            <a:br>
              <a:rPr lang="en-US" sz="4000" smtClean="0">
                <a:cs typeface="Arial" charset="0"/>
              </a:rPr>
            </a:br>
            <a:r>
              <a:rPr lang="en-US" sz="4000" smtClean="0">
                <a:cs typeface="Arial" charset="0"/>
              </a:rPr>
              <a:t>Block Diagram</a:t>
            </a:r>
          </a:p>
        </p:txBody>
      </p:sp>
      <p:pic>
        <p:nvPicPr>
          <p:cNvPr id="11267" name="Picture 4" descr="F:\HRLM-Graphics\ARRL0529.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71600" y="2438400"/>
            <a:ext cx="6245225" cy="2560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44585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Filters</a:t>
            </a: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1079006"/>
            <a:ext cx="5029200" cy="5169986"/>
          </a:xfrm>
          <a:prstGeom prst="rect">
            <a:avLst/>
          </a:prstGeom>
        </p:spPr>
      </p:pic>
    </p:spTree>
    <p:extLst>
      <p:ext uri="{BB962C8B-B14F-4D97-AF65-F5344CB8AC3E}">
        <p14:creationId xmlns:p14="http://schemas.microsoft.com/office/powerpoint/2010/main" val="40409863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Types of Circuits</a:t>
            </a:r>
            <a:endParaRPr lang="en-US" dirty="0"/>
          </a:p>
        </p:txBody>
      </p:sp>
      <p:sp>
        <p:nvSpPr>
          <p:cNvPr id="4" name="Content Placeholder 3"/>
          <p:cNvSpPr>
            <a:spLocks noGrp="1"/>
          </p:cNvSpPr>
          <p:nvPr>
            <p:ph idx="1"/>
          </p:nvPr>
        </p:nvSpPr>
        <p:spPr/>
        <p:txBody>
          <a:bodyPr/>
          <a:lstStyle/>
          <a:p>
            <a:r>
              <a:rPr lang="en-US" dirty="0" smtClean="0"/>
              <a:t>Modulator – combines information with a carrier</a:t>
            </a:r>
          </a:p>
          <a:p>
            <a:r>
              <a:rPr lang="en-US" dirty="0" smtClean="0"/>
              <a:t>Demodulator – Extracts information from a modulated carrier</a:t>
            </a:r>
          </a:p>
          <a:p>
            <a:pPr lvl="1"/>
            <a:r>
              <a:rPr lang="en-US" dirty="0" smtClean="0"/>
              <a:t>Product Detector for SSB or CW</a:t>
            </a:r>
          </a:p>
          <a:p>
            <a:pPr lvl="1"/>
            <a:r>
              <a:rPr lang="en-US" dirty="0" smtClean="0"/>
              <a:t>Discriminator for FM</a:t>
            </a:r>
            <a:endParaRPr lang="en-US" dirty="0"/>
          </a:p>
        </p:txBody>
      </p:sp>
    </p:spTree>
    <p:extLst>
      <p:ext uri="{BB962C8B-B14F-4D97-AF65-F5344CB8AC3E}">
        <p14:creationId xmlns:p14="http://schemas.microsoft.com/office/powerpoint/2010/main" val="15671969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FM </a:t>
            </a:r>
            <a:r>
              <a:rPr lang="en-US" dirty="0" err="1" smtClean="0"/>
              <a:t>Superheterodyne</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37" y="2362201"/>
            <a:ext cx="8514472" cy="2057400"/>
          </a:xfrm>
          <a:prstGeom prst="rect">
            <a:avLst/>
          </a:prstGeom>
        </p:spPr>
      </p:pic>
    </p:spTree>
    <p:extLst>
      <p:ext uri="{BB962C8B-B14F-4D97-AF65-F5344CB8AC3E}">
        <p14:creationId xmlns:p14="http://schemas.microsoft.com/office/powerpoint/2010/main" val="26220748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Receiver Performance</a:t>
            </a:r>
            <a:endParaRPr lang="en-US" dirty="0"/>
          </a:p>
        </p:txBody>
      </p:sp>
      <p:sp>
        <p:nvSpPr>
          <p:cNvPr id="4" name="Content Placeholder 3"/>
          <p:cNvSpPr>
            <a:spLocks noGrp="1"/>
          </p:cNvSpPr>
          <p:nvPr>
            <p:ph idx="1"/>
          </p:nvPr>
        </p:nvSpPr>
        <p:spPr/>
        <p:txBody>
          <a:bodyPr/>
          <a:lstStyle/>
          <a:p>
            <a:r>
              <a:rPr lang="en-US" dirty="0" smtClean="0"/>
              <a:t>Sensitivity (microvolts)</a:t>
            </a:r>
          </a:p>
          <a:p>
            <a:pPr lvl="1"/>
            <a:r>
              <a:rPr lang="en-US" dirty="0" smtClean="0"/>
              <a:t>The strength of the weakest signal that can be detected.</a:t>
            </a:r>
          </a:p>
          <a:p>
            <a:pPr lvl="1"/>
            <a:r>
              <a:rPr lang="en-US" dirty="0" smtClean="0"/>
              <a:t>Can be improved by connecting an RF preamplifier between the receiver and antenna.</a:t>
            </a:r>
          </a:p>
          <a:p>
            <a:r>
              <a:rPr lang="en-US" dirty="0" smtClean="0"/>
              <a:t>Selectivity (Hertz)</a:t>
            </a:r>
          </a:p>
          <a:p>
            <a:pPr lvl="1"/>
            <a:r>
              <a:rPr lang="en-US" dirty="0" smtClean="0"/>
              <a:t>The ability to separate signals on near by frequencies</a:t>
            </a:r>
            <a:endParaRPr lang="en-US" dirty="0"/>
          </a:p>
        </p:txBody>
      </p:sp>
    </p:spTree>
    <p:extLst>
      <p:ext uri="{BB962C8B-B14F-4D97-AF65-F5344CB8AC3E}">
        <p14:creationId xmlns:p14="http://schemas.microsoft.com/office/powerpoint/2010/main" val="20194976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Transverter</a:t>
            </a:r>
            <a:endParaRPr lang="en-US" dirty="0"/>
          </a:p>
        </p:txBody>
      </p:sp>
      <p:sp>
        <p:nvSpPr>
          <p:cNvPr id="3" name="Content Placeholder 2"/>
          <p:cNvSpPr>
            <a:spLocks noGrp="1"/>
          </p:cNvSpPr>
          <p:nvPr>
            <p:ph idx="1"/>
          </p:nvPr>
        </p:nvSpPr>
        <p:spPr/>
        <p:txBody>
          <a:bodyPr/>
          <a:lstStyle/>
          <a:p>
            <a:r>
              <a:rPr lang="en-US" dirty="0" smtClean="0"/>
              <a:t>Transmit / Receive Converter</a:t>
            </a:r>
          </a:p>
          <a:p>
            <a:r>
              <a:rPr lang="en-US" dirty="0" smtClean="0"/>
              <a:t>A device that changes the transmit out and receive in of a transceiver from one band to another</a:t>
            </a:r>
          </a:p>
          <a:p>
            <a:r>
              <a:rPr lang="en-US" dirty="0" smtClean="0"/>
              <a:t>For Example if you have 10 meter (28 MHz) transceiver you could use a </a:t>
            </a:r>
            <a:r>
              <a:rPr lang="en-US" dirty="0" err="1" smtClean="0"/>
              <a:t>transverter</a:t>
            </a:r>
            <a:r>
              <a:rPr lang="en-US" dirty="0" smtClean="0"/>
              <a:t> to operate on 222 MHz</a:t>
            </a:r>
            <a:endParaRPr lang="en-US" dirty="0"/>
          </a:p>
        </p:txBody>
      </p:sp>
    </p:spTree>
    <p:extLst>
      <p:ext uri="{BB962C8B-B14F-4D97-AF65-F5344CB8AC3E}">
        <p14:creationId xmlns:p14="http://schemas.microsoft.com/office/powerpoint/2010/main" val="85606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3600" dirty="0">
                <a:latin typeface="+mj-lt"/>
                <a:cs typeface="Arial" charset="0"/>
              </a:rPr>
              <a:t>Basic Characteristics of Electricity</a:t>
            </a:r>
          </a:p>
        </p:txBody>
      </p:sp>
      <p:sp>
        <p:nvSpPr>
          <p:cNvPr id="7171"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The flow of water through a hose is a good analogy to understand the three characteristics of electricity and how they are related.</a:t>
            </a:r>
          </a:p>
        </p:txBody>
      </p:sp>
      <p:pic>
        <p:nvPicPr>
          <p:cNvPr id="7172" name="Picture 6" descr="ARRL00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3657600"/>
            <a:ext cx="37338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45223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Quiz Time</a:t>
            </a:r>
            <a:endParaRPr lang="en-US" dirty="0"/>
          </a:p>
        </p:txBody>
      </p:sp>
      <p:sp>
        <p:nvSpPr>
          <p:cNvPr id="5" name="Subtitle 4"/>
          <p:cNvSpPr>
            <a:spLocks noGrp="1"/>
          </p:cNvSpPr>
          <p:nvPr>
            <p:ph type="subTitle" idx="1"/>
          </p:nvPr>
        </p:nvSpPr>
        <p:spPr/>
        <p:txBody>
          <a:bodyPr/>
          <a:lstStyle/>
          <a:p>
            <a:r>
              <a:rPr lang="en-US" dirty="0" smtClean="0"/>
              <a:t>Chapter 3.3</a:t>
            </a:r>
            <a:endParaRPr lang="en-US" dirty="0"/>
          </a:p>
        </p:txBody>
      </p:sp>
    </p:spTree>
    <p:extLst>
      <p:ext uri="{BB962C8B-B14F-4D97-AF65-F5344CB8AC3E}">
        <p14:creationId xmlns:p14="http://schemas.microsoft.com/office/powerpoint/2010/main" val="39308781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3.3 Key</a:t>
            </a:r>
            <a:endParaRPr lang="en-US" dirty="0"/>
          </a:p>
        </p:txBody>
      </p:sp>
      <p:sp>
        <p:nvSpPr>
          <p:cNvPr id="5" name="Content Placeholder 4"/>
          <p:cNvSpPr>
            <a:spLocks noGrp="1"/>
          </p:cNvSpPr>
          <p:nvPr>
            <p:ph sz="half" idx="1"/>
          </p:nvPr>
        </p:nvSpPr>
        <p:spPr/>
        <p:txBody>
          <a:bodyPr>
            <a:normAutofit/>
          </a:bodyPr>
          <a:lstStyle/>
          <a:p>
            <a:r>
              <a:rPr lang="en-US" sz="2400" dirty="0"/>
              <a:t>T7A01		A  B  C  D  </a:t>
            </a:r>
          </a:p>
          <a:p>
            <a:r>
              <a:rPr lang="en-US" sz="2400" dirty="0"/>
              <a:t>T7A02		A  B  C  D  </a:t>
            </a:r>
          </a:p>
          <a:p>
            <a:r>
              <a:rPr lang="en-US" sz="2400" dirty="0"/>
              <a:t>T7A03		A  B  C  D  </a:t>
            </a:r>
          </a:p>
          <a:p>
            <a:r>
              <a:rPr lang="en-US" sz="2400" dirty="0"/>
              <a:t>T7A04		A  B  C  D  </a:t>
            </a:r>
          </a:p>
          <a:p>
            <a:r>
              <a:rPr lang="en-US" sz="2400" dirty="0"/>
              <a:t>T7A05		A  B  C  D  </a:t>
            </a:r>
          </a:p>
          <a:p>
            <a:endParaRPr lang="en-US" dirty="0"/>
          </a:p>
        </p:txBody>
      </p:sp>
      <p:sp>
        <p:nvSpPr>
          <p:cNvPr id="6" name="Content Placeholder 5"/>
          <p:cNvSpPr>
            <a:spLocks noGrp="1"/>
          </p:cNvSpPr>
          <p:nvPr>
            <p:ph sz="half" idx="2"/>
          </p:nvPr>
        </p:nvSpPr>
        <p:spPr/>
        <p:txBody>
          <a:bodyPr>
            <a:normAutofit/>
          </a:bodyPr>
          <a:lstStyle/>
          <a:p>
            <a:r>
              <a:rPr lang="en-US" sz="2400" dirty="0"/>
              <a:t>T7A06		A  B  C  D  </a:t>
            </a:r>
          </a:p>
          <a:p>
            <a:r>
              <a:rPr lang="en-US" sz="2400" dirty="0"/>
              <a:t>T7A08		A  B  C  D  </a:t>
            </a:r>
          </a:p>
          <a:p>
            <a:r>
              <a:rPr lang="en-US" sz="2400" dirty="0"/>
              <a:t>T7A11		A  B  C  D  </a:t>
            </a:r>
          </a:p>
          <a:p>
            <a:r>
              <a:rPr lang="en-US" sz="2400" dirty="0"/>
              <a:t>T7A12		A  B  C  D  </a:t>
            </a:r>
          </a:p>
          <a:p>
            <a:r>
              <a:rPr lang="en-US" sz="2400" dirty="0"/>
              <a:t>T7A13		A  B  C  D  </a:t>
            </a:r>
          </a:p>
          <a:p>
            <a:endParaRPr lang="en-US" sz="2400" dirty="0"/>
          </a:p>
        </p:txBody>
      </p:sp>
    </p:spTree>
    <p:extLst>
      <p:ext uri="{BB962C8B-B14F-4D97-AF65-F5344CB8AC3E}">
        <p14:creationId xmlns:p14="http://schemas.microsoft.com/office/powerpoint/2010/main" val="2215488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3600" dirty="0">
                <a:latin typeface="+mj-lt"/>
                <a:cs typeface="Arial" charset="0"/>
              </a:rPr>
              <a:t>Characteristics of </a:t>
            </a:r>
            <a:r>
              <a:rPr lang="en-US" sz="3600" dirty="0" smtClean="0">
                <a:latin typeface="+mj-lt"/>
                <a:cs typeface="Arial" charset="0"/>
              </a:rPr>
              <a:t>Electricity are </a:t>
            </a:r>
          </a:p>
          <a:p>
            <a:pPr algn="ctr">
              <a:defRPr/>
            </a:pPr>
            <a:r>
              <a:rPr lang="en-US" sz="3600" dirty="0" smtClean="0">
                <a:latin typeface="+mj-lt"/>
                <a:cs typeface="Arial" charset="0"/>
              </a:rPr>
              <a:t>Inter-related</a:t>
            </a:r>
            <a:endParaRPr lang="en-US" sz="3600" dirty="0">
              <a:latin typeface="+mj-lt"/>
              <a:cs typeface="Arial" charset="0"/>
            </a:endParaRPr>
          </a:p>
        </p:txBody>
      </p:sp>
      <p:sp>
        <p:nvSpPr>
          <p:cNvPr id="8195"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Voltage, current and resistance must be present to have current flow.</a:t>
            </a:r>
          </a:p>
          <a:p>
            <a:pPr marL="342900" indent="-342900">
              <a:spcBef>
                <a:spcPct val="20000"/>
              </a:spcBef>
              <a:buFontTx/>
              <a:buChar char="•"/>
              <a:defRPr/>
            </a:pPr>
            <a:r>
              <a:rPr lang="en-US" sz="3200" dirty="0">
                <a:latin typeface="+mn-lt"/>
                <a:cs typeface="Arial" charset="0"/>
              </a:rPr>
              <a:t>Just like water flowing through a hose, changes in voltage, current and resistance affect each other.</a:t>
            </a:r>
          </a:p>
          <a:p>
            <a:pPr marL="342900" indent="-342900">
              <a:spcBef>
                <a:spcPct val="20000"/>
              </a:spcBef>
              <a:buFontTx/>
              <a:buChar char="•"/>
              <a:defRPr/>
            </a:pPr>
            <a:r>
              <a:rPr lang="en-US" sz="3200" dirty="0">
                <a:latin typeface="+mn-lt"/>
                <a:cs typeface="Arial" charset="0"/>
              </a:rPr>
              <a:t>That effect is mathematically expressed in Ohm’s Law.</a:t>
            </a:r>
          </a:p>
          <a:p>
            <a:pPr marL="342900" indent="-342900">
              <a:spcBef>
                <a:spcPct val="20000"/>
              </a:spcBef>
              <a:buFontTx/>
              <a:buChar char="•"/>
              <a:defRPr/>
            </a:pPr>
            <a:endParaRPr lang="en-US" sz="3200" dirty="0"/>
          </a:p>
        </p:txBody>
      </p:sp>
    </p:spTree>
    <p:extLst>
      <p:ext uri="{BB962C8B-B14F-4D97-AF65-F5344CB8AC3E}">
        <p14:creationId xmlns:p14="http://schemas.microsoft.com/office/powerpoint/2010/main" val="3693403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Ohm’s Law</a:t>
            </a:r>
          </a:p>
        </p:txBody>
      </p:sp>
      <p:sp>
        <p:nvSpPr>
          <p:cNvPr id="12291" name="Rectangle 5"/>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a:t>E is voltage</a:t>
            </a:r>
          </a:p>
          <a:p>
            <a:pPr marL="742950" lvl="1" indent="-285750">
              <a:lnSpc>
                <a:spcPct val="90000"/>
              </a:lnSpc>
              <a:spcBef>
                <a:spcPct val="20000"/>
              </a:spcBef>
              <a:buFontTx/>
              <a:buChar char="–"/>
            </a:pPr>
            <a:r>
              <a:rPr lang="en-US" sz="2000"/>
              <a:t>Units - volts</a:t>
            </a:r>
          </a:p>
          <a:p>
            <a:pPr marL="342900" indent="-342900">
              <a:lnSpc>
                <a:spcPct val="90000"/>
              </a:lnSpc>
              <a:spcBef>
                <a:spcPct val="20000"/>
              </a:spcBef>
              <a:buFontTx/>
              <a:buChar char="•"/>
            </a:pPr>
            <a:r>
              <a:rPr lang="en-US"/>
              <a:t>I is current</a:t>
            </a:r>
          </a:p>
          <a:p>
            <a:pPr marL="742950" lvl="1" indent="-285750">
              <a:lnSpc>
                <a:spcPct val="90000"/>
              </a:lnSpc>
              <a:spcBef>
                <a:spcPct val="20000"/>
              </a:spcBef>
              <a:buFontTx/>
              <a:buChar char="–"/>
            </a:pPr>
            <a:r>
              <a:rPr lang="en-US" sz="2000"/>
              <a:t>Units - amperes</a:t>
            </a:r>
          </a:p>
          <a:p>
            <a:pPr marL="342900" indent="-342900">
              <a:lnSpc>
                <a:spcPct val="90000"/>
              </a:lnSpc>
              <a:spcBef>
                <a:spcPct val="20000"/>
              </a:spcBef>
              <a:buFontTx/>
              <a:buChar char="•"/>
            </a:pPr>
            <a:r>
              <a:rPr lang="en-US"/>
              <a:t>R is resistance</a:t>
            </a:r>
          </a:p>
          <a:p>
            <a:pPr marL="742950" lvl="1" indent="-285750">
              <a:lnSpc>
                <a:spcPct val="90000"/>
              </a:lnSpc>
              <a:spcBef>
                <a:spcPct val="20000"/>
              </a:spcBef>
              <a:buFontTx/>
              <a:buChar char="–"/>
            </a:pPr>
            <a:r>
              <a:rPr lang="en-US" sz="2000"/>
              <a:t>Units - ohms</a:t>
            </a:r>
          </a:p>
          <a:p>
            <a:pPr marL="342900" indent="-342900">
              <a:lnSpc>
                <a:spcPct val="90000"/>
              </a:lnSpc>
              <a:spcBef>
                <a:spcPct val="20000"/>
              </a:spcBef>
              <a:buFontTx/>
              <a:buChar char="•"/>
            </a:pPr>
            <a:endParaRPr lang="en-US"/>
          </a:p>
          <a:p>
            <a:pPr marL="342900" indent="-342900">
              <a:lnSpc>
                <a:spcPct val="90000"/>
              </a:lnSpc>
              <a:spcBef>
                <a:spcPct val="20000"/>
              </a:spcBef>
              <a:buFontTx/>
              <a:buChar char="•"/>
            </a:pPr>
            <a:r>
              <a:rPr lang="en-US"/>
              <a:t>R = E/I</a:t>
            </a:r>
          </a:p>
          <a:p>
            <a:pPr marL="342900" indent="-342900">
              <a:lnSpc>
                <a:spcPct val="90000"/>
              </a:lnSpc>
              <a:spcBef>
                <a:spcPct val="20000"/>
              </a:spcBef>
              <a:buFontTx/>
              <a:buChar char="•"/>
            </a:pPr>
            <a:r>
              <a:rPr lang="en-US"/>
              <a:t>I = E/R</a:t>
            </a:r>
          </a:p>
          <a:p>
            <a:pPr marL="342900" indent="-342900">
              <a:lnSpc>
                <a:spcPct val="90000"/>
              </a:lnSpc>
              <a:spcBef>
                <a:spcPct val="20000"/>
              </a:spcBef>
              <a:buFontTx/>
              <a:buChar char="•"/>
            </a:pPr>
            <a:r>
              <a:rPr lang="en-US"/>
              <a:t>E = I x R</a:t>
            </a:r>
          </a:p>
        </p:txBody>
      </p:sp>
      <p:pic>
        <p:nvPicPr>
          <p:cNvPr id="12292" name="Picture 6" descr="ARRL000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21717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9408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Meter Basics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Voltmeter (Measure Voltage or EMF)</a:t>
            </a:r>
          </a:p>
          <a:p>
            <a:pPr lvl="1"/>
            <a:r>
              <a:rPr lang="en-US" dirty="0" smtClean="0"/>
              <a:t>Connect in parallel with circuit where you wish to measure voltage</a:t>
            </a:r>
          </a:p>
          <a:p>
            <a:r>
              <a:rPr lang="en-US" dirty="0" smtClean="0"/>
              <a:t>Ammeter (Measure Current or Amperage)</a:t>
            </a:r>
          </a:p>
          <a:p>
            <a:pPr lvl="1"/>
            <a:r>
              <a:rPr lang="en-US" dirty="0" smtClean="0"/>
              <a:t>Must be inserted in the circuit where the current is to be measured</a:t>
            </a:r>
          </a:p>
          <a:p>
            <a:r>
              <a:rPr lang="en-US" dirty="0" smtClean="0"/>
              <a:t>Ohmmeter (Measure Resistance or Ohms)</a:t>
            </a:r>
          </a:p>
          <a:p>
            <a:pPr lvl="1"/>
            <a:r>
              <a:rPr lang="en-US" dirty="0" smtClean="0"/>
              <a:t>Circuit must be unpowered.</a:t>
            </a:r>
          </a:p>
          <a:p>
            <a:pPr lvl="1"/>
            <a:r>
              <a:rPr lang="en-US" dirty="0" smtClean="0"/>
              <a:t>Really an ammeter in series with a known voltage</a:t>
            </a:r>
          </a:p>
          <a:p>
            <a:r>
              <a:rPr lang="en-US" dirty="0" err="1" smtClean="0"/>
              <a:t>Multimeter</a:t>
            </a:r>
            <a:r>
              <a:rPr lang="en-US" dirty="0" smtClean="0"/>
              <a:t> can do all of the above</a:t>
            </a:r>
          </a:p>
          <a:p>
            <a:pPr lvl="1"/>
            <a:r>
              <a:rPr lang="en-US" dirty="0" smtClean="0"/>
              <a:t>Can be damaged if not set correctly</a:t>
            </a:r>
          </a:p>
        </p:txBody>
      </p:sp>
    </p:spTree>
    <p:extLst>
      <p:ext uri="{BB962C8B-B14F-4D97-AF65-F5344CB8AC3E}">
        <p14:creationId xmlns:p14="http://schemas.microsoft.com/office/powerpoint/2010/main" val="1563249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The Electric Circuit:</a:t>
            </a:r>
            <a:br>
              <a:rPr lang="en-US" sz="4000"/>
            </a:br>
            <a:r>
              <a:rPr lang="en-US" sz="4000"/>
              <a:t>An Electronic Roadmap</a:t>
            </a:r>
          </a:p>
        </p:txBody>
      </p:sp>
      <p:sp>
        <p:nvSpPr>
          <p:cNvPr id="9219" name="Rectangle 5"/>
          <p:cNvSpPr>
            <a:spLocks noChangeArrowheads="1"/>
          </p:cNvSpPr>
          <p:nvPr/>
        </p:nvSpPr>
        <p:spPr bwMode="auto">
          <a:xfrm>
            <a:off x="685800" y="17526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For current to flow, there must be a path from one side of the source of the current to the other side of the source – this path is called a circuit.</a:t>
            </a:r>
          </a:p>
          <a:p>
            <a:pPr marL="742950" lvl="1" indent="-285750">
              <a:spcBef>
                <a:spcPct val="20000"/>
              </a:spcBef>
              <a:buFontTx/>
              <a:buChar char="–"/>
            </a:pPr>
            <a:r>
              <a:rPr lang="en-US" sz="2800"/>
              <a:t>There must be a hose (conductive path) through which the water (current) can flow.</a:t>
            </a:r>
          </a:p>
          <a:p>
            <a:pPr marL="342900" indent="-342900">
              <a:spcBef>
                <a:spcPct val="20000"/>
              </a:spcBef>
              <a:buFontTx/>
              <a:buChar char="•"/>
            </a:pPr>
            <a:r>
              <a:rPr lang="en-US" sz="3200"/>
              <a:t>The following are some vocabulary words that help describe an electronic circuit.</a:t>
            </a:r>
          </a:p>
        </p:txBody>
      </p:sp>
    </p:spTree>
    <p:extLst>
      <p:ext uri="{BB962C8B-B14F-4D97-AF65-F5344CB8AC3E}">
        <p14:creationId xmlns:p14="http://schemas.microsoft.com/office/powerpoint/2010/main" val="18868256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TotalTime>
  <Words>2869</Words>
  <Application>Microsoft Office PowerPoint</Application>
  <PresentationFormat>On-screen Show (4:3)</PresentationFormat>
  <Paragraphs>400</Paragraphs>
  <Slides>51</Slides>
  <Notes>33</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Meter Basics</vt:lpstr>
      <vt:lpstr>PowerPoint Presentation</vt:lpstr>
      <vt:lpstr>PowerPoint Presentation</vt:lpstr>
      <vt:lpstr>PowerPoint Presentation</vt:lpstr>
      <vt:lpstr>PowerPoint Presentation</vt:lpstr>
      <vt:lpstr>PowerPoint Presentation</vt:lpstr>
      <vt:lpstr>Combining Ohms Law &amp; Power</vt:lpstr>
      <vt:lpstr>PowerPoint Presentation</vt:lpstr>
      <vt:lpstr>Quiz Time</vt:lpstr>
      <vt:lpstr>Chapter 3.1 Key - A</vt:lpstr>
      <vt:lpstr>Chapter 3.1 Key - 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Diode</vt:lpstr>
      <vt:lpstr>PowerPoint Presentation</vt:lpstr>
      <vt:lpstr>Field Effect Transistor (FET)</vt:lpstr>
      <vt:lpstr>PowerPoint Presentation</vt:lpstr>
      <vt:lpstr>PowerPoint Presentation</vt:lpstr>
      <vt:lpstr>Switches &amp; Relays</vt:lpstr>
      <vt:lpstr>PowerPoint Presentation</vt:lpstr>
      <vt:lpstr>PowerPoint Presentation</vt:lpstr>
      <vt:lpstr>Quiz Time</vt:lpstr>
      <vt:lpstr>Chapter 3.2 Key A</vt:lpstr>
      <vt:lpstr>Chapter 3.2 Key 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Superheterodyne Receiver Block Diagram</vt:lpstr>
      <vt:lpstr>Filters</vt:lpstr>
      <vt:lpstr>Types of Circuits</vt:lpstr>
      <vt:lpstr>FM Superheterodyne</vt:lpstr>
      <vt:lpstr>Receiver Performance</vt:lpstr>
      <vt:lpstr>Transverter</vt:lpstr>
      <vt:lpstr>Quiz Time</vt:lpstr>
      <vt:lpstr>Chapter 3.3 Key</vt:lpstr>
    </vt:vector>
  </TitlesOfParts>
  <Company>Montana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Larry</dc:creator>
  <cp:lastModifiedBy>Larry</cp:lastModifiedBy>
  <cp:revision>24</cp:revision>
  <dcterms:created xsi:type="dcterms:W3CDTF">2012-09-19T01:53:48Z</dcterms:created>
  <dcterms:modified xsi:type="dcterms:W3CDTF">2012-09-20T02:39:02Z</dcterms:modified>
</cp:coreProperties>
</file>