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7" r:id="rId2"/>
    <p:sldId id="258" r:id="rId3"/>
    <p:sldId id="259" r:id="rId4"/>
    <p:sldId id="260" r:id="rId5"/>
    <p:sldId id="261" r:id="rId6"/>
    <p:sldId id="262" r:id="rId7"/>
    <p:sldId id="263" r:id="rId8"/>
    <p:sldId id="329" r:id="rId9"/>
    <p:sldId id="266" r:id="rId10"/>
    <p:sldId id="268" r:id="rId11"/>
    <p:sldId id="267" r:id="rId12"/>
    <p:sldId id="269" r:id="rId13"/>
    <p:sldId id="292" r:id="rId14"/>
    <p:sldId id="293" r:id="rId15"/>
    <p:sldId id="294" r:id="rId16"/>
    <p:sldId id="295" r:id="rId17"/>
    <p:sldId id="296" r:id="rId18"/>
    <p:sldId id="297" r:id="rId19"/>
    <p:sldId id="298" r:id="rId20"/>
    <p:sldId id="299" r:id="rId21"/>
    <p:sldId id="300" r:id="rId22"/>
    <p:sldId id="330" r:id="rId23"/>
    <p:sldId id="332" r:id="rId24"/>
    <p:sldId id="331" r:id="rId25"/>
    <p:sldId id="333" r:id="rId26"/>
    <p:sldId id="334" r:id="rId27"/>
    <p:sldId id="335" r:id="rId28"/>
    <p:sldId id="336" r:id="rId29"/>
    <p:sldId id="337" r:id="rId30"/>
    <p:sldId id="338" r:id="rId31"/>
    <p:sldId id="339" r:id="rId32"/>
    <p:sldId id="340" r:id="rId33"/>
    <p:sldId id="341" r:id="rId34"/>
    <p:sldId id="342"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sorterViewPr>
    <p:cViewPr>
      <p:scale>
        <a:sx n="100" d="100"/>
        <a:sy n="100" d="100"/>
      </p:scale>
      <p:origin x="0" y="515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260FA7-F388-4353-A3F7-C063BF04D9D9}" type="datetimeFigureOut">
              <a:rPr lang="en-US" smtClean="0"/>
              <a:t>9/12/2012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16E66C-A45F-4742-AC9B-29C227F27E32}" type="slidenum">
              <a:rPr lang="en-US" smtClean="0"/>
              <a:t>‹#›</a:t>
            </a:fld>
            <a:endParaRPr lang="en-US"/>
          </a:p>
        </p:txBody>
      </p:sp>
    </p:spTree>
    <p:extLst>
      <p:ext uri="{BB962C8B-B14F-4D97-AF65-F5344CB8AC3E}">
        <p14:creationId xmlns:p14="http://schemas.microsoft.com/office/powerpoint/2010/main" val="1264992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778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3F888104-F527-40EA-A8E1-BA510515B67D}" type="slidenum">
              <a:rPr lang="en-US" sz="1200" smtClean="0"/>
              <a:pPr eaLnBrk="1" hangingPunct="1"/>
              <a:t>1</a:t>
            </a:fld>
            <a:endParaRPr lang="en-US"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6232C613-FBA7-4B13-BA0B-839A9557CCF0}" type="slidenum">
              <a:rPr lang="en-US" sz="1200" smtClean="0"/>
              <a:pPr eaLnBrk="1" hangingPunct="1"/>
              <a:t>11</a:t>
            </a:fld>
            <a:endParaRPr lang="en-US" sz="1200" smtClean="0"/>
          </a:p>
        </p:txBody>
      </p:sp>
      <p:sp>
        <p:nvSpPr>
          <p:cNvPr id="88067" name="Rectangle 2"/>
          <p:cNvSpPr>
            <a:spLocks noRo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Each segment division of frequencies will act the same, for instance, short range, reflect off similar surfaces, interact with the ionosphere the same way, etc.</a:t>
            </a:r>
          </a:p>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E842FACC-28A2-4F10-9773-93708A39D989}" type="slidenum">
              <a:rPr lang="en-US" sz="1200" smtClean="0"/>
              <a:pPr eaLnBrk="1" hangingPunct="1"/>
              <a:t>12</a:t>
            </a:fld>
            <a:endParaRPr lang="en-US" sz="1200" smtClean="0"/>
          </a:p>
        </p:txBody>
      </p:sp>
      <p:sp>
        <p:nvSpPr>
          <p:cNvPr id="90115" name="Rectangle 2"/>
          <p:cNvSpPr>
            <a:spLocks noRo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Point out on the diagram where familiar signals are located like AM/FM commercial radio, police and fire channels, TV, satellite TV.  Point out how each segment acts differently from adjacent segments.  Don’t be afraid to tell them that it isn’t that simple, that the lines between segments sometimes are a little fuzzy, that is part of the fun of radio.</a:t>
            </a:r>
          </a:p>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D4A2FB7B-4CF3-4418-A194-4B4CC9F61212}" type="slidenum">
              <a:rPr lang="en-US" sz="1200" smtClean="0"/>
              <a:pPr eaLnBrk="1" hangingPunct="1"/>
              <a:t>13</a:t>
            </a:fld>
            <a:endParaRPr lang="en-US" sz="1200" smtClean="0"/>
          </a:p>
        </p:txBody>
      </p:sp>
      <p:sp>
        <p:nvSpPr>
          <p:cNvPr id="113667" name="Rectangle 2"/>
          <p:cNvSpPr>
            <a:spLocks noRot="1" noChangeArrowheads="1" noTextEdit="1"/>
          </p:cNvSpPr>
          <p:nvPr>
            <p:ph type="sldImg"/>
          </p:nvPr>
        </p:nvSpPr>
        <p:spPr>
          <a:ln/>
        </p:spPr>
      </p:sp>
      <p:sp>
        <p:nvSpPr>
          <p:cNvPr id="113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Give some real examples on how to articulate where to meet someone.  I.e., I’ll be on 2 meters this evening, on a frequency of 146.52…see you there.</a:t>
            </a:r>
          </a:p>
          <a:p>
            <a:pPr eaLnBrk="1" hangingPunct="1"/>
            <a:endParaRPr lang="en-US" smtClean="0"/>
          </a:p>
          <a:p>
            <a:pPr eaLnBrk="1" hangingPunct="1"/>
            <a:r>
              <a:rPr lang="en-US" smtClean="0"/>
              <a:t>Twenty meters is open to Europe today, listen for the rare station on frequency 14.175 MHz.</a:t>
            </a:r>
          </a:p>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D68DB077-F24D-4686-A9B0-52C7C5E7C09E}" type="slidenum">
              <a:rPr lang="en-US" sz="1200" smtClean="0"/>
              <a:pPr eaLnBrk="1" hangingPunct="1"/>
              <a:t>14</a:t>
            </a:fld>
            <a:endParaRPr lang="en-US" sz="1200" smtClean="0"/>
          </a:p>
        </p:txBody>
      </p:sp>
      <p:sp>
        <p:nvSpPr>
          <p:cNvPr id="114691" name="Rectangle 2"/>
          <p:cNvSpPr>
            <a:spLocks noRot="1" noChangeArrowheads="1" noTextEdit="1"/>
          </p:cNvSpPr>
          <p:nvPr>
            <p:ph type="sldImg"/>
          </p:nvPr>
        </p:nvSpPr>
        <p:spPr>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Note that this statement is a generalization and there are a million exceptions. Just go with it for instructional purposes and point out that in the beginning, many over generalizations must be made to facilitate understanding.  Once the student understands the basic concepts, then the true complexity of radio and in particular antenna theory can be explored.</a:t>
            </a:r>
          </a:p>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918B2E77-9DAA-4B21-B49A-E0BD1E62A41E}" type="slidenum">
              <a:rPr lang="en-US" sz="1200" smtClean="0"/>
              <a:pPr eaLnBrk="1" hangingPunct="1"/>
              <a:t>15</a:t>
            </a:fld>
            <a:endParaRPr lang="en-US" sz="1200" smtClean="0"/>
          </a:p>
        </p:txBody>
      </p:sp>
      <p:sp>
        <p:nvSpPr>
          <p:cNvPr id="115715" name="Rectangle 2"/>
          <p:cNvSpPr>
            <a:spLocks noRot="1" noChangeArrowheads="1" noTextEdit="1"/>
          </p:cNvSpPr>
          <p:nvPr>
            <p:ph type="sldImg"/>
          </p:nvPr>
        </p:nvSpPr>
        <p:spPr>
          <a:ln/>
        </p:spPr>
      </p:sp>
      <p:sp>
        <p:nvSpPr>
          <p:cNvPr id="115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You now need to make the jump from the discussion of radio spectrum and antenna resonance to the concept of modulation.  The important concept here is understanding that modulation is imprinting information on the carrier radio wave.  There are different ways to do this imprinting; those different ways are called modes.</a:t>
            </a:r>
          </a:p>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a:ln/>
        </p:spPr>
      </p:sp>
      <p:sp>
        <p:nvSpPr>
          <p:cNvPr id="1167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167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FA833CF7-7838-4ADE-AE6D-0CD2CD412F19}" type="slidenum">
              <a:rPr lang="en-US" sz="1200" smtClean="0"/>
              <a:pPr eaLnBrk="1" hangingPunct="1"/>
              <a:t>16</a:t>
            </a:fld>
            <a:endParaRPr lang="en-US" sz="120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D202F221-A0E4-4B74-8AE2-25CDA141CA12}" type="slidenum">
              <a:rPr lang="en-US" sz="1200" smtClean="0"/>
              <a:pPr eaLnBrk="1" hangingPunct="1"/>
              <a:t>17</a:t>
            </a:fld>
            <a:endParaRPr lang="en-US" sz="1200" smtClean="0"/>
          </a:p>
        </p:txBody>
      </p:sp>
      <p:sp>
        <p:nvSpPr>
          <p:cNvPr id="117763" name="Rectangle 2"/>
          <p:cNvSpPr>
            <a:spLocks noRot="1" noChangeArrowheads="1" noTextEdit="1"/>
          </p:cNvSpPr>
          <p:nvPr>
            <p:ph type="sldImg"/>
          </p:nvPr>
        </p:nvSpPr>
        <p:spPr>
          <a:ln/>
        </p:spPr>
      </p:sp>
      <p:sp>
        <p:nvSpPr>
          <p:cNvPr id="117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The ARRL modulation board is an excellent resource that can be used to demonstrate the concept of modulation.  This board uses amplitude modulation and demodulation circuits along with an oscilloscope to visually depict what happens during modulation.</a:t>
            </a:r>
          </a:p>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a:ln/>
        </p:spPr>
      </p:sp>
      <p:sp>
        <p:nvSpPr>
          <p:cNvPr id="1187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187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D2643761-F49F-4334-AAE2-902601C82E6D}" type="slidenum">
              <a:rPr lang="en-US" sz="1200" smtClean="0"/>
              <a:pPr eaLnBrk="1" hangingPunct="1"/>
              <a:t>18</a:t>
            </a:fld>
            <a:endParaRPr lang="en-US" sz="120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a:ln/>
        </p:spPr>
      </p:sp>
      <p:sp>
        <p:nvSpPr>
          <p:cNvPr id="1198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198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E2343404-ED62-43A3-8FCF-8B9480EDE1B5}" type="slidenum">
              <a:rPr lang="en-US" sz="1200" smtClean="0"/>
              <a:pPr eaLnBrk="1" hangingPunct="1"/>
              <a:t>19</a:t>
            </a:fld>
            <a:endParaRPr lang="en-US" sz="120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a:ln/>
        </p:spPr>
      </p:sp>
      <p:sp>
        <p:nvSpPr>
          <p:cNvPr id="1208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208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6318A01E-7FFA-48E0-A41C-A7280CAAB85E}" type="slidenum">
              <a:rPr lang="en-US" sz="1200" smtClean="0"/>
              <a:pPr eaLnBrk="1" hangingPunct="1"/>
              <a:t>20</a:t>
            </a:fld>
            <a:endParaRPr lang="en-US"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788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719E1725-1F55-46AB-87B3-A1692EE9E143}" type="slidenum">
              <a:rPr lang="en-US" sz="1200" smtClean="0"/>
              <a:pPr eaLnBrk="1" hangingPunct="1"/>
              <a:t>2</a:t>
            </a:fld>
            <a:endParaRPr lang="en-US" sz="12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11FDD056-1F2E-4A4A-9F83-C4D1F0B3D104}" type="slidenum">
              <a:rPr lang="en-US" sz="1200" smtClean="0"/>
              <a:pPr eaLnBrk="1" hangingPunct="1"/>
              <a:t>21</a:t>
            </a:fld>
            <a:endParaRPr lang="en-US" sz="1200" smtClean="0"/>
          </a:p>
        </p:txBody>
      </p:sp>
      <p:sp>
        <p:nvSpPr>
          <p:cNvPr id="121859" name="Rectangle 2"/>
          <p:cNvSpPr>
            <a:spLocks noRot="1" noChangeArrowheads="1" noTextEdit="1"/>
          </p:cNvSpPr>
          <p:nvPr>
            <p:ph type="sldImg"/>
          </p:nvPr>
        </p:nvSpPr>
        <p:spPr>
          <a:ln/>
        </p:spPr>
      </p:sp>
      <p:sp>
        <p:nvSpPr>
          <p:cNvPr id="121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Discuss the concept of deviation, the amount of frequency change from the center frequency determines the volume of the transmitted information (percent modulation).  Discuss what happens if you over deviate.  Also discuss that FM can also be produced by varying the phase of the carrier, but this it is hard to distinguish between PM and FM so it isn’t particularly important for the new ham.</a:t>
            </a:r>
          </a:p>
          <a:p>
            <a:pPr eaLnBrk="1" hangingPunct="1"/>
            <a:endParaRPr lang="en-US" smtClean="0"/>
          </a:p>
          <a:p>
            <a:pPr eaLnBrk="1" hangingPunct="1"/>
            <a:r>
              <a:rPr lang="en-US" smtClean="0"/>
              <a:t>Here is a good place to talk about the advantages and disadvantages of the different forms of modulation.</a:t>
            </a:r>
          </a:p>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DF32B73A-04DB-434F-85B4-8E437E86D781}" type="slidenum">
              <a:rPr lang="en-US" sz="1200" smtClean="0"/>
              <a:pPr eaLnBrk="1" hangingPunct="1"/>
              <a:t>25</a:t>
            </a:fld>
            <a:endParaRPr lang="en-US" sz="120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FB246A83-3E8A-42CF-A308-AC501B532DD1}" type="slidenum">
              <a:rPr lang="en-US" sz="1200" smtClean="0"/>
              <a:pPr eaLnBrk="1" hangingPunct="1"/>
              <a:t>26</a:t>
            </a:fld>
            <a:endParaRPr lang="en-US" sz="1200" smtClean="0"/>
          </a:p>
        </p:txBody>
      </p:sp>
      <p:sp>
        <p:nvSpPr>
          <p:cNvPr id="20483" name="Rectangle 2"/>
          <p:cNvSpPr>
            <a:spLocks noRo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Go over with the students the basic outline of the material to be presented during this lesson.  This lesson is deceptively simple because there is a lot of preparation required to make this lesson effective.  You should try to set up an operational station to give some demonstration contact.  Use some care that you don’t set up a station that will intimidate the students on the first day. Try to set up a station that would be typical of the type of station that they might set up in the beginning of their ham radio careers.  Don’t spend a lot of time at this point demonstrating all the exotic modes available to the students, there will be plenty of time to do that later in the course.  I would suggest a basic two meter set up and give demonstration contacts on repeaters and simplex.  Then have a simple HF station and make one or two phone and one CW contact.  Some advice on contact…don’t depend on a CQ being answered, it may or may not happen.  I would suggest you have a few “planted” contacts from your club.  These planted contacts are standing by on the frequency ready to step in and make a contact just in case your CQ goes unanswered.  Try to get planted contact operators who are good at drawing out conversations on the radio.  New operators are intimidated by radio and sometimes need to be prodded to say more than yes or no answers to questions.</a:t>
            </a:r>
          </a:p>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FA2C8FE9-EF7D-41A1-B41C-E79ED7EFB476}" type="slidenum">
              <a:rPr lang="en-US" sz="1200" smtClean="0"/>
              <a:pPr eaLnBrk="1" hangingPunct="1"/>
              <a:t>27</a:t>
            </a:fld>
            <a:endParaRPr lang="en-US" sz="120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82339E54-13F3-4F80-A77C-434D6CAEAFA4}" type="slidenum">
              <a:rPr lang="en-US" sz="1200" smtClean="0"/>
              <a:pPr eaLnBrk="1" hangingPunct="1"/>
              <a:t>28</a:t>
            </a:fld>
            <a:endParaRPr lang="en-US" sz="120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6A25CCE0-3925-4BA4-8865-53FA6D9DD5F2}" type="slidenum">
              <a:rPr lang="en-US" sz="1200" smtClean="0"/>
              <a:pPr eaLnBrk="1" hangingPunct="1"/>
              <a:t>29</a:t>
            </a:fld>
            <a:endParaRPr lang="en-US" sz="120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A6E5E113-57E5-46CE-BA65-642BCF3B36B6}" type="slidenum">
              <a:rPr lang="en-US" sz="1200" smtClean="0"/>
              <a:pPr eaLnBrk="1" hangingPunct="1"/>
              <a:t>30</a:t>
            </a:fld>
            <a:endParaRPr lang="en-US" sz="120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5FAF8381-B201-4CEA-90E2-8EF90E5D60A3}" type="slidenum">
              <a:rPr lang="en-US" sz="1200" smtClean="0"/>
              <a:pPr eaLnBrk="1" hangingPunct="1"/>
              <a:t>31</a:t>
            </a:fld>
            <a:endParaRPr lang="en-US"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798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72DA6684-4E92-477A-B526-EB862C697D9A}" type="slidenum">
              <a:rPr lang="en-US" sz="1200" smtClean="0"/>
              <a:pPr eaLnBrk="1" hangingPunct="1"/>
              <a:t>3</a:t>
            </a:fld>
            <a:endParaRPr 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809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8857CB4E-AD8E-440F-A478-E730C88B8BC0}" type="slidenum">
              <a:rPr lang="en-US" sz="1200" smtClean="0"/>
              <a:pPr eaLnBrk="1" hangingPunct="1"/>
              <a:t>4</a:t>
            </a:fld>
            <a:endParaRPr lang="en-US"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819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DECB9F42-02EE-4D97-9694-6AD699EA5EA9}" type="slidenum">
              <a:rPr lang="en-US" sz="1200" smtClean="0"/>
              <a:pPr eaLnBrk="1" hangingPunct="1"/>
              <a:t>5</a:t>
            </a:fld>
            <a:endParaRPr lang="en-US" sz="12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829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68DD8A2E-C7D7-4327-98BA-C11CC577F323}" type="slidenum">
              <a:rPr lang="en-US" sz="1200" smtClean="0"/>
              <a:pPr eaLnBrk="1" hangingPunct="1"/>
              <a:t>6</a:t>
            </a:fld>
            <a:endParaRPr lang="en-US" sz="12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1F62FC80-ABA0-45AA-AE6B-DDB8E6230A19}" type="slidenum">
              <a:rPr lang="en-US" sz="1200" smtClean="0"/>
              <a:pPr eaLnBrk="1" hangingPunct="1"/>
              <a:t>7</a:t>
            </a:fld>
            <a:endParaRPr lang="en-US" sz="1200" smtClean="0"/>
          </a:p>
        </p:txBody>
      </p:sp>
      <p:sp>
        <p:nvSpPr>
          <p:cNvPr id="83971" name="Rectangle 2"/>
          <p:cNvSpPr>
            <a:spLocks noRo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Spend some time with live demonstration to make sure the students are really familiar with the concepts and vocabulary of waves.  These demonstrations could include using audio frequency generator connected to a speaker and oscilloscope to allow students to hear a audio sine wave and see the wave.  This will allow you to point out the differenced between amplitude and frequency, the relationship between frequency and wavelength, the relationship between frequency and period.</a:t>
            </a:r>
          </a:p>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870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25D9C273-0DAF-475E-8880-BDA2DA70F6A8}" type="slidenum">
              <a:rPr lang="en-US" sz="1200" smtClean="0"/>
              <a:pPr eaLnBrk="1" hangingPunct="1"/>
              <a:t>9</a:t>
            </a:fld>
            <a:endParaRPr lang="en-US" sz="12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CC8C25A8-5460-41F4-B0DA-898345DDE45F}" type="slidenum">
              <a:rPr lang="en-US" sz="1200" smtClean="0"/>
              <a:pPr eaLnBrk="1" hangingPunct="1"/>
              <a:t>10</a:t>
            </a:fld>
            <a:endParaRPr lang="en-US" sz="1200" smtClean="0"/>
          </a:p>
        </p:txBody>
      </p:sp>
      <p:sp>
        <p:nvSpPr>
          <p:cNvPr id="89091" name="Rectangle 2"/>
          <p:cNvSpPr>
            <a:spLocks noRo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This is the time to talk about the mathematical relationship between frequency and wavelength.  Go over a few practice problems using examples of test questions.  Give some problems for homework that are the test questions.</a:t>
            </a:r>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D90887-05AC-4142-AD9B-DF6C16EEDD34}" type="datetimeFigureOut">
              <a:rPr lang="en-US" smtClean="0"/>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DC1152-3D67-4063-9985-3B14E60C3C7C}" type="slidenum">
              <a:rPr lang="en-US" smtClean="0"/>
              <a:t>‹#›</a:t>
            </a:fld>
            <a:endParaRPr lang="en-US"/>
          </a:p>
        </p:txBody>
      </p:sp>
    </p:spTree>
    <p:extLst>
      <p:ext uri="{BB962C8B-B14F-4D97-AF65-F5344CB8AC3E}">
        <p14:creationId xmlns:p14="http://schemas.microsoft.com/office/powerpoint/2010/main" val="1138334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D90887-05AC-4142-AD9B-DF6C16EEDD34}" type="datetimeFigureOut">
              <a:rPr lang="en-US" smtClean="0"/>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DC1152-3D67-4063-9985-3B14E60C3C7C}" type="slidenum">
              <a:rPr lang="en-US" smtClean="0"/>
              <a:t>‹#›</a:t>
            </a:fld>
            <a:endParaRPr lang="en-US"/>
          </a:p>
        </p:txBody>
      </p:sp>
    </p:spTree>
    <p:extLst>
      <p:ext uri="{BB962C8B-B14F-4D97-AF65-F5344CB8AC3E}">
        <p14:creationId xmlns:p14="http://schemas.microsoft.com/office/powerpoint/2010/main" val="15672663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D90887-05AC-4142-AD9B-DF6C16EEDD34}" type="datetimeFigureOut">
              <a:rPr lang="en-US" smtClean="0"/>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DC1152-3D67-4063-9985-3B14E60C3C7C}" type="slidenum">
              <a:rPr lang="en-US" smtClean="0"/>
              <a:t>‹#›</a:t>
            </a:fld>
            <a:endParaRPr lang="en-US"/>
          </a:p>
        </p:txBody>
      </p:sp>
    </p:spTree>
    <p:extLst>
      <p:ext uri="{BB962C8B-B14F-4D97-AF65-F5344CB8AC3E}">
        <p14:creationId xmlns:p14="http://schemas.microsoft.com/office/powerpoint/2010/main" val="41942293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D90887-05AC-4142-AD9B-DF6C16EEDD34}" type="datetimeFigureOut">
              <a:rPr lang="en-US" smtClean="0"/>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DC1152-3D67-4063-9985-3B14E60C3C7C}" type="slidenum">
              <a:rPr lang="en-US" smtClean="0"/>
              <a:t>‹#›</a:t>
            </a:fld>
            <a:endParaRPr lang="en-US"/>
          </a:p>
        </p:txBody>
      </p:sp>
    </p:spTree>
    <p:extLst>
      <p:ext uri="{BB962C8B-B14F-4D97-AF65-F5344CB8AC3E}">
        <p14:creationId xmlns:p14="http://schemas.microsoft.com/office/powerpoint/2010/main" val="1456623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D90887-05AC-4142-AD9B-DF6C16EEDD34}" type="datetimeFigureOut">
              <a:rPr lang="en-US" smtClean="0"/>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DC1152-3D67-4063-9985-3B14E60C3C7C}" type="slidenum">
              <a:rPr lang="en-US" smtClean="0"/>
              <a:t>‹#›</a:t>
            </a:fld>
            <a:endParaRPr lang="en-US"/>
          </a:p>
        </p:txBody>
      </p:sp>
    </p:spTree>
    <p:extLst>
      <p:ext uri="{BB962C8B-B14F-4D97-AF65-F5344CB8AC3E}">
        <p14:creationId xmlns:p14="http://schemas.microsoft.com/office/powerpoint/2010/main" val="2154339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D90887-05AC-4142-AD9B-DF6C16EEDD34}" type="datetimeFigureOut">
              <a:rPr lang="en-US" smtClean="0"/>
              <a:t>9/12/2012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DC1152-3D67-4063-9985-3B14E60C3C7C}" type="slidenum">
              <a:rPr lang="en-US" smtClean="0"/>
              <a:t>‹#›</a:t>
            </a:fld>
            <a:endParaRPr lang="en-US"/>
          </a:p>
        </p:txBody>
      </p:sp>
    </p:spTree>
    <p:extLst>
      <p:ext uri="{BB962C8B-B14F-4D97-AF65-F5344CB8AC3E}">
        <p14:creationId xmlns:p14="http://schemas.microsoft.com/office/powerpoint/2010/main" val="852522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D90887-05AC-4142-AD9B-DF6C16EEDD34}" type="datetimeFigureOut">
              <a:rPr lang="en-US" smtClean="0"/>
              <a:t>9/12/2012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DC1152-3D67-4063-9985-3B14E60C3C7C}" type="slidenum">
              <a:rPr lang="en-US" smtClean="0"/>
              <a:t>‹#›</a:t>
            </a:fld>
            <a:endParaRPr lang="en-US"/>
          </a:p>
        </p:txBody>
      </p:sp>
    </p:spTree>
    <p:extLst>
      <p:ext uri="{BB962C8B-B14F-4D97-AF65-F5344CB8AC3E}">
        <p14:creationId xmlns:p14="http://schemas.microsoft.com/office/powerpoint/2010/main" val="1815091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D90887-05AC-4142-AD9B-DF6C16EEDD34}" type="datetimeFigureOut">
              <a:rPr lang="en-US" smtClean="0"/>
              <a:t>9/12/2012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DC1152-3D67-4063-9985-3B14E60C3C7C}" type="slidenum">
              <a:rPr lang="en-US" smtClean="0"/>
              <a:t>‹#›</a:t>
            </a:fld>
            <a:endParaRPr lang="en-US"/>
          </a:p>
        </p:txBody>
      </p:sp>
    </p:spTree>
    <p:extLst>
      <p:ext uri="{BB962C8B-B14F-4D97-AF65-F5344CB8AC3E}">
        <p14:creationId xmlns:p14="http://schemas.microsoft.com/office/powerpoint/2010/main" val="203472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D90887-05AC-4142-AD9B-DF6C16EEDD34}" type="datetimeFigureOut">
              <a:rPr lang="en-US" smtClean="0"/>
              <a:t>9/12/2012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DC1152-3D67-4063-9985-3B14E60C3C7C}" type="slidenum">
              <a:rPr lang="en-US" smtClean="0"/>
              <a:t>‹#›</a:t>
            </a:fld>
            <a:endParaRPr lang="en-US"/>
          </a:p>
        </p:txBody>
      </p:sp>
    </p:spTree>
    <p:extLst>
      <p:ext uri="{BB962C8B-B14F-4D97-AF65-F5344CB8AC3E}">
        <p14:creationId xmlns:p14="http://schemas.microsoft.com/office/powerpoint/2010/main" val="1129751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D90887-05AC-4142-AD9B-DF6C16EEDD34}" type="datetimeFigureOut">
              <a:rPr lang="en-US" smtClean="0"/>
              <a:t>9/12/2012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DC1152-3D67-4063-9985-3B14E60C3C7C}" type="slidenum">
              <a:rPr lang="en-US" smtClean="0"/>
              <a:t>‹#›</a:t>
            </a:fld>
            <a:endParaRPr lang="en-US"/>
          </a:p>
        </p:txBody>
      </p:sp>
    </p:spTree>
    <p:extLst>
      <p:ext uri="{BB962C8B-B14F-4D97-AF65-F5344CB8AC3E}">
        <p14:creationId xmlns:p14="http://schemas.microsoft.com/office/powerpoint/2010/main" val="33621171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D90887-05AC-4142-AD9B-DF6C16EEDD34}" type="datetimeFigureOut">
              <a:rPr lang="en-US" smtClean="0"/>
              <a:t>9/12/2012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DC1152-3D67-4063-9985-3B14E60C3C7C}" type="slidenum">
              <a:rPr lang="en-US" smtClean="0"/>
              <a:t>‹#›</a:t>
            </a:fld>
            <a:endParaRPr lang="en-US"/>
          </a:p>
        </p:txBody>
      </p:sp>
    </p:spTree>
    <p:extLst>
      <p:ext uri="{BB962C8B-B14F-4D97-AF65-F5344CB8AC3E}">
        <p14:creationId xmlns:p14="http://schemas.microsoft.com/office/powerpoint/2010/main" val="3231149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D90887-05AC-4142-AD9B-DF6C16EEDD34}" type="datetimeFigureOut">
              <a:rPr lang="en-US" smtClean="0"/>
              <a:t>9/12/2012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DC1152-3D67-4063-9985-3B14E60C3C7C}" type="slidenum">
              <a:rPr lang="en-US" smtClean="0"/>
              <a:t>‹#›</a:t>
            </a:fld>
            <a:endParaRPr lang="en-US"/>
          </a:p>
        </p:txBody>
      </p:sp>
    </p:spTree>
    <p:extLst>
      <p:ext uri="{BB962C8B-B14F-4D97-AF65-F5344CB8AC3E}">
        <p14:creationId xmlns:p14="http://schemas.microsoft.com/office/powerpoint/2010/main" val="25218246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2"/>
          <p:cNvSpPr>
            <a:spLocks noChangeArrowheads="1"/>
          </p:cNvSpPr>
          <p:nvPr/>
        </p:nvSpPr>
        <p:spPr bwMode="auto">
          <a:xfrm>
            <a:off x="685800" y="2130425"/>
            <a:ext cx="77724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3600">
                <a:latin typeface="Arial" charset="0"/>
                <a:cs typeface="Arial" charset="0"/>
              </a:rPr>
              <a:t>Technician License Course</a:t>
            </a:r>
            <a:br>
              <a:rPr lang="en-US" sz="3600">
                <a:latin typeface="Arial" charset="0"/>
                <a:cs typeface="Arial" charset="0"/>
              </a:rPr>
            </a:br>
            <a:r>
              <a:rPr lang="en-US" sz="3600">
                <a:latin typeface="Arial" charset="0"/>
                <a:cs typeface="Arial" charset="0"/>
              </a:rPr>
              <a:t>Chapter 2 </a:t>
            </a:r>
            <a:br>
              <a:rPr lang="en-US" sz="3600">
                <a:latin typeface="Arial" charset="0"/>
                <a:cs typeface="Arial" charset="0"/>
              </a:rPr>
            </a:br>
            <a:endParaRPr lang="en-US" sz="3600">
              <a:latin typeface="Arial" charset="0"/>
              <a:cs typeface="Arial" charset="0"/>
            </a:endParaRPr>
          </a:p>
        </p:txBody>
      </p:sp>
      <p:sp>
        <p:nvSpPr>
          <p:cNvPr id="3075" name="Rectangle 13"/>
          <p:cNvSpPr>
            <a:spLocks noChangeArrowheads="1"/>
          </p:cNvSpPr>
          <p:nvPr/>
        </p:nvSpPr>
        <p:spPr bwMode="auto">
          <a:xfrm>
            <a:off x="1371600" y="3886200"/>
            <a:ext cx="6400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ctr">
              <a:spcBef>
                <a:spcPct val="20000"/>
              </a:spcBef>
            </a:pPr>
            <a:r>
              <a:rPr lang="en-US" sz="3200" dirty="0" smtClean="0">
                <a:latin typeface="Arial" charset="0"/>
                <a:cs typeface="Arial" charset="0"/>
              </a:rPr>
              <a:t>Radio </a:t>
            </a:r>
            <a:r>
              <a:rPr lang="en-US" sz="3200" dirty="0">
                <a:latin typeface="Arial" charset="0"/>
                <a:cs typeface="Arial" charset="0"/>
              </a:rPr>
              <a:t>Signals and Waves </a:t>
            </a:r>
          </a:p>
          <a:p>
            <a:pPr marL="342900" indent="-342900" algn="ctr">
              <a:spcBef>
                <a:spcPct val="20000"/>
              </a:spcBef>
            </a:pPr>
            <a:endParaRPr lang="en-US" sz="3200" dirty="0"/>
          </a:p>
        </p:txBody>
      </p:sp>
    </p:spTree>
    <p:extLst>
      <p:ext uri="{BB962C8B-B14F-4D97-AF65-F5344CB8AC3E}">
        <p14:creationId xmlns:p14="http://schemas.microsoft.com/office/powerpoint/2010/main" val="252870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defRPr/>
            </a:pPr>
            <a:r>
              <a:rPr lang="en-US" sz="4400" dirty="0">
                <a:latin typeface="+mj-lt"/>
                <a:cs typeface="Arial" charset="0"/>
              </a:rPr>
              <a:t>Wavelength</a:t>
            </a:r>
          </a:p>
        </p:txBody>
      </p:sp>
      <p:sp>
        <p:nvSpPr>
          <p:cNvPr id="14339" name="Rectangle 5"/>
          <p:cNvSpPr>
            <a:spLocks noChangeArrowheads="1"/>
          </p:cNvSpPr>
          <p:nvPr/>
        </p:nvSpPr>
        <p:spPr bwMode="auto">
          <a:xfrm>
            <a:off x="304800" y="1967345"/>
            <a:ext cx="3048000" cy="4114800"/>
          </a:xfrm>
          <a:prstGeom prst="rect">
            <a:avLst/>
          </a:prstGeom>
          <a:noFill/>
          <a:ln w="9525">
            <a:noFill/>
            <a:miter lim="800000"/>
            <a:headEnd/>
            <a:tailEnd/>
          </a:ln>
        </p:spPr>
        <p:txBody>
          <a:bodyPr/>
          <a:lstStyle/>
          <a:p>
            <a:pPr marL="342900" indent="-342900">
              <a:spcBef>
                <a:spcPct val="20000"/>
              </a:spcBef>
              <a:buFontTx/>
              <a:buChar char="•"/>
              <a:defRPr/>
            </a:pPr>
            <a:r>
              <a:rPr lang="en-US" sz="2800" dirty="0">
                <a:latin typeface="+mn-lt"/>
                <a:cs typeface="Arial" charset="0"/>
              </a:rPr>
              <a:t>The distance a radio wave travels during one cycle.</a:t>
            </a:r>
          </a:p>
          <a:p>
            <a:pPr marL="742950" lvl="1" indent="-285750">
              <a:spcBef>
                <a:spcPct val="20000"/>
              </a:spcBef>
              <a:buFontTx/>
              <a:buChar char="–"/>
              <a:defRPr/>
            </a:pPr>
            <a:r>
              <a:rPr lang="en-US" dirty="0">
                <a:latin typeface="+mn-lt"/>
                <a:cs typeface="Arial" charset="0"/>
              </a:rPr>
              <a:t>One complete change between magnetic and electric fields.</a:t>
            </a:r>
          </a:p>
          <a:p>
            <a:pPr marL="342900" indent="-342900">
              <a:spcBef>
                <a:spcPct val="20000"/>
              </a:spcBef>
              <a:defRPr/>
            </a:pPr>
            <a:endParaRPr lang="en-US" sz="2800" dirty="0"/>
          </a:p>
        </p:txBody>
      </p:sp>
      <p:pic>
        <p:nvPicPr>
          <p:cNvPr id="14340" name="Picture 6" descr="ARRL00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2431" y="2286000"/>
            <a:ext cx="5213583"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4380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defRPr/>
            </a:pPr>
            <a:r>
              <a:rPr lang="en-US" sz="4400" dirty="0">
                <a:latin typeface="+mj-lt"/>
                <a:cs typeface="Arial" charset="0"/>
              </a:rPr>
              <a:t>Radio Frequency (RF) Spectrum</a:t>
            </a:r>
          </a:p>
        </p:txBody>
      </p:sp>
      <p:sp>
        <p:nvSpPr>
          <p:cNvPr id="13315" name="Rectangle 5"/>
          <p:cNvSpPr>
            <a:spLocks noChangeArrowheads="1"/>
          </p:cNvSpPr>
          <p:nvPr/>
        </p:nvSpPr>
        <p:spPr bwMode="auto">
          <a:xfrm>
            <a:off x="685800" y="1981200"/>
            <a:ext cx="7772400" cy="4114800"/>
          </a:xfrm>
          <a:prstGeom prst="rect">
            <a:avLst/>
          </a:prstGeom>
          <a:noFill/>
          <a:ln w="9525">
            <a:noFill/>
            <a:miter lim="800000"/>
            <a:headEnd/>
            <a:tailEnd/>
          </a:ln>
        </p:spPr>
        <p:txBody>
          <a:bodyPr/>
          <a:lstStyle/>
          <a:p>
            <a:pPr marL="342900" indent="-342900">
              <a:spcBef>
                <a:spcPct val="20000"/>
              </a:spcBef>
              <a:buFontTx/>
              <a:buChar char="•"/>
              <a:defRPr/>
            </a:pPr>
            <a:r>
              <a:rPr lang="en-US" sz="3200" dirty="0">
                <a:latin typeface="+mn-lt"/>
                <a:cs typeface="Arial" charset="0"/>
              </a:rPr>
              <a:t>The RF spectrum is the range of wave frequencies which will leave an antenna and travel through space.</a:t>
            </a:r>
          </a:p>
          <a:p>
            <a:pPr marL="342900" indent="-342900">
              <a:spcBef>
                <a:spcPct val="20000"/>
              </a:spcBef>
              <a:buFontTx/>
              <a:buChar char="•"/>
              <a:defRPr/>
            </a:pPr>
            <a:r>
              <a:rPr lang="en-US" sz="3200" dirty="0">
                <a:latin typeface="+mn-lt"/>
                <a:cs typeface="Arial" charset="0"/>
              </a:rPr>
              <a:t>The RF spectrum is divided into segments of frequencies that basically have unique behavior.</a:t>
            </a:r>
          </a:p>
        </p:txBody>
      </p:sp>
    </p:spTree>
    <p:extLst>
      <p:ext uri="{BB962C8B-B14F-4D97-AF65-F5344CB8AC3E}">
        <p14:creationId xmlns:p14="http://schemas.microsoft.com/office/powerpoint/2010/main" val="22827820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defRPr/>
            </a:pPr>
            <a:r>
              <a:rPr lang="en-US" sz="4400" dirty="0">
                <a:latin typeface="+mj-lt"/>
                <a:cs typeface="Arial" charset="0"/>
              </a:rPr>
              <a:t>Radio Frequency (RF) Spectrum</a:t>
            </a:r>
          </a:p>
        </p:txBody>
      </p:sp>
      <p:pic>
        <p:nvPicPr>
          <p:cNvPr id="15363" name="Picture 5" descr="Spectru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1563" y="2290763"/>
            <a:ext cx="7000875" cy="227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6054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defRPr/>
            </a:pPr>
            <a:r>
              <a:rPr lang="en-US" sz="4400" dirty="0">
                <a:latin typeface="+mj-lt"/>
                <a:cs typeface="Arial" charset="0"/>
              </a:rPr>
              <a:t>So, Where Am I?</a:t>
            </a:r>
          </a:p>
        </p:txBody>
      </p:sp>
      <p:sp>
        <p:nvSpPr>
          <p:cNvPr id="38915" name="Rectangle 5"/>
          <p:cNvSpPr>
            <a:spLocks noChangeArrowheads="1"/>
          </p:cNvSpPr>
          <p:nvPr/>
        </p:nvSpPr>
        <p:spPr bwMode="auto">
          <a:xfrm>
            <a:off x="685800" y="1981200"/>
            <a:ext cx="7772400" cy="4114800"/>
          </a:xfrm>
          <a:prstGeom prst="rect">
            <a:avLst/>
          </a:prstGeom>
          <a:noFill/>
          <a:ln w="9525">
            <a:noFill/>
            <a:miter lim="800000"/>
            <a:headEnd/>
            <a:tailEnd/>
          </a:ln>
        </p:spPr>
        <p:txBody>
          <a:bodyPr/>
          <a:lstStyle/>
          <a:p>
            <a:pPr marL="342900" indent="-342900">
              <a:spcBef>
                <a:spcPct val="20000"/>
              </a:spcBef>
              <a:buFontTx/>
              <a:buChar char="•"/>
              <a:defRPr/>
            </a:pPr>
            <a:r>
              <a:rPr lang="en-US" sz="3200" dirty="0">
                <a:latin typeface="+mn-lt"/>
                <a:cs typeface="Arial" charset="0"/>
              </a:rPr>
              <a:t>Back to how to tell where you are in the spectrum.</a:t>
            </a:r>
          </a:p>
          <a:p>
            <a:pPr marL="342900" indent="-342900">
              <a:spcBef>
                <a:spcPct val="20000"/>
              </a:spcBef>
              <a:buFontTx/>
              <a:buChar char="•"/>
              <a:defRPr/>
            </a:pPr>
            <a:r>
              <a:rPr lang="en-US" sz="3200" dirty="0">
                <a:latin typeface="+mn-lt"/>
                <a:cs typeface="Arial" charset="0"/>
              </a:rPr>
              <a:t>Bands identify the segment of the spectrum where you will operate.</a:t>
            </a:r>
          </a:p>
          <a:p>
            <a:pPr marL="742950" lvl="1" indent="-285750">
              <a:spcBef>
                <a:spcPct val="20000"/>
              </a:spcBef>
              <a:buFontTx/>
              <a:buChar char="–"/>
              <a:defRPr/>
            </a:pPr>
            <a:r>
              <a:rPr lang="en-US" sz="2800" dirty="0">
                <a:latin typeface="+mn-lt"/>
                <a:cs typeface="Arial" charset="0"/>
              </a:rPr>
              <a:t>Wavelength is used to identify the band.</a:t>
            </a:r>
          </a:p>
          <a:p>
            <a:pPr marL="342900" indent="-342900">
              <a:spcBef>
                <a:spcPct val="20000"/>
              </a:spcBef>
              <a:buFontTx/>
              <a:buChar char="•"/>
              <a:defRPr/>
            </a:pPr>
            <a:r>
              <a:rPr lang="en-US" sz="3200" dirty="0">
                <a:latin typeface="+mn-lt"/>
                <a:cs typeface="Arial" charset="0"/>
              </a:rPr>
              <a:t>Frequencies identify specifically where you are within the band.</a:t>
            </a:r>
          </a:p>
          <a:p>
            <a:pPr marL="342900" indent="-342900">
              <a:spcBef>
                <a:spcPct val="20000"/>
              </a:spcBef>
              <a:buFontTx/>
              <a:buChar char="•"/>
              <a:defRPr/>
            </a:pPr>
            <a:endParaRPr lang="en-US" sz="3200" dirty="0"/>
          </a:p>
        </p:txBody>
      </p:sp>
    </p:spTree>
    <p:extLst>
      <p:ext uri="{BB962C8B-B14F-4D97-AF65-F5344CB8AC3E}">
        <p14:creationId xmlns:p14="http://schemas.microsoft.com/office/powerpoint/2010/main" val="9935360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Another Use for Frequency and Wavelength</a:t>
            </a:r>
          </a:p>
        </p:txBody>
      </p:sp>
      <p:sp>
        <p:nvSpPr>
          <p:cNvPr id="3993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For the station antenna to efficiently send the radio wave out into space, the antenna must be designed for the specific operating frequency.</a:t>
            </a:r>
          </a:p>
          <a:p>
            <a:pPr marL="742950" lvl="1" indent="-285750">
              <a:spcBef>
                <a:spcPct val="20000"/>
              </a:spcBef>
              <a:buFontTx/>
              <a:buChar char="–"/>
            </a:pPr>
            <a:r>
              <a:rPr lang="en-US"/>
              <a:t>The antenna length needs to closely match the wavelength of the frequency to be used.</a:t>
            </a:r>
          </a:p>
          <a:p>
            <a:pPr marL="742950" lvl="1" indent="-285750">
              <a:spcBef>
                <a:spcPct val="20000"/>
              </a:spcBef>
              <a:buFontTx/>
              <a:buChar char="–"/>
            </a:pPr>
            <a:r>
              <a:rPr lang="en-US"/>
              <a:t>Any mismatch between antenna length and frequency wavelength will result in radio frequency energy being reflected back to the transmitter, not going (being emitted) into space.</a:t>
            </a:r>
          </a:p>
        </p:txBody>
      </p:sp>
    </p:spTree>
    <p:extLst>
      <p:ext uri="{BB962C8B-B14F-4D97-AF65-F5344CB8AC3E}">
        <p14:creationId xmlns:p14="http://schemas.microsoft.com/office/powerpoint/2010/main" val="635445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Adding Information - Modulation</a:t>
            </a:r>
          </a:p>
        </p:txBody>
      </p:sp>
      <p:sp>
        <p:nvSpPr>
          <p:cNvPr id="4096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endParaRPr lang="en-US" sz="2800"/>
          </a:p>
          <a:p>
            <a:pPr marL="342900" indent="-342900">
              <a:spcBef>
                <a:spcPct val="20000"/>
              </a:spcBef>
              <a:buFontTx/>
              <a:buChar char="•"/>
            </a:pPr>
            <a:r>
              <a:rPr lang="en-US" sz="2800"/>
              <a:t>When we imprint some information on the radio wave, we modulate the wave.</a:t>
            </a:r>
          </a:p>
          <a:p>
            <a:pPr marL="742950" lvl="1" indent="-285750">
              <a:spcBef>
                <a:spcPct val="20000"/>
              </a:spcBef>
              <a:buFontTx/>
              <a:buChar char="–"/>
            </a:pPr>
            <a:r>
              <a:rPr lang="en-US"/>
              <a:t>Turn the wave on and off</a:t>
            </a:r>
          </a:p>
          <a:p>
            <a:pPr marL="742950" lvl="1" indent="-285750">
              <a:spcBef>
                <a:spcPct val="20000"/>
              </a:spcBef>
              <a:buFontTx/>
              <a:buChar char="–"/>
            </a:pPr>
            <a:r>
              <a:rPr lang="en-US"/>
              <a:t>Voice -- AM and FM</a:t>
            </a:r>
          </a:p>
          <a:p>
            <a:pPr marL="742950" lvl="1" indent="-285750">
              <a:spcBef>
                <a:spcPct val="20000"/>
              </a:spcBef>
              <a:buFontTx/>
              <a:buChar char="–"/>
            </a:pPr>
            <a:r>
              <a:rPr lang="en-US"/>
              <a:t>Data</a:t>
            </a:r>
          </a:p>
          <a:p>
            <a:pPr marL="342900" indent="-342900">
              <a:spcBef>
                <a:spcPct val="20000"/>
              </a:spcBef>
              <a:buFontTx/>
              <a:buChar char="•"/>
            </a:pPr>
            <a:r>
              <a:rPr lang="en-US" sz="2800"/>
              <a:t>Different modulation techniques are called modes.</a:t>
            </a:r>
          </a:p>
          <a:p>
            <a:pPr marL="742950" lvl="1" indent="-285750">
              <a:spcBef>
                <a:spcPct val="20000"/>
              </a:spcBef>
            </a:pPr>
            <a:endParaRPr lang="en-US"/>
          </a:p>
        </p:txBody>
      </p:sp>
    </p:spTree>
    <p:extLst>
      <p:ext uri="{BB962C8B-B14F-4D97-AF65-F5344CB8AC3E}">
        <p14:creationId xmlns:p14="http://schemas.microsoft.com/office/powerpoint/2010/main" val="28231915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ChangeArrowheads="1"/>
          </p:cNvSpPr>
          <p:nvPr/>
        </p:nvSpPr>
        <p:spPr bwMode="auto">
          <a:xfrm>
            <a:off x="685800" y="381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CW - Morse Code – On and Off</a:t>
            </a:r>
          </a:p>
        </p:txBody>
      </p:sp>
      <p:pic>
        <p:nvPicPr>
          <p:cNvPr id="4198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1600200"/>
            <a:ext cx="3263900" cy="424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9710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Amplitude Modulation (AM)</a:t>
            </a:r>
          </a:p>
        </p:txBody>
      </p:sp>
      <p:sp>
        <p:nvSpPr>
          <p:cNvPr id="43011"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In AM, the amplitude of the carrier wave is modified in step with the waveform of the information (voice).</a:t>
            </a:r>
          </a:p>
        </p:txBody>
      </p:sp>
      <p:pic>
        <p:nvPicPr>
          <p:cNvPr id="4301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600200"/>
            <a:ext cx="2932113"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67073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Characteristics of Voice AM</a:t>
            </a:r>
          </a:p>
        </p:txBody>
      </p:sp>
      <p:sp>
        <p:nvSpPr>
          <p:cNvPr id="44035"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t>AM signals consist of three components:</a:t>
            </a:r>
          </a:p>
          <a:p>
            <a:pPr marL="742950" lvl="1" indent="-285750">
              <a:spcBef>
                <a:spcPct val="20000"/>
              </a:spcBef>
              <a:buFontTx/>
              <a:buChar char="–"/>
            </a:pPr>
            <a:r>
              <a:rPr lang="en-US"/>
              <a:t>Carrier</a:t>
            </a:r>
          </a:p>
          <a:p>
            <a:pPr marL="742950" lvl="1" indent="-285750">
              <a:spcBef>
                <a:spcPct val="20000"/>
              </a:spcBef>
              <a:buFontTx/>
              <a:buChar char="–"/>
            </a:pPr>
            <a:r>
              <a:rPr lang="en-US"/>
              <a:t>Lower sideband</a:t>
            </a:r>
          </a:p>
          <a:p>
            <a:pPr marL="742950" lvl="1" indent="-285750">
              <a:spcBef>
                <a:spcPct val="20000"/>
              </a:spcBef>
              <a:buFontTx/>
              <a:buChar char="–"/>
            </a:pPr>
            <a:r>
              <a:rPr lang="en-US"/>
              <a:t>Upper sideband</a:t>
            </a:r>
          </a:p>
          <a:p>
            <a:pPr marL="342900" indent="-342900">
              <a:spcBef>
                <a:spcPct val="20000"/>
              </a:spcBef>
              <a:buFontTx/>
              <a:buChar char="•"/>
            </a:pPr>
            <a:r>
              <a:rPr lang="en-US"/>
              <a:t>Voice bandwidth is from 300 Hz to 3 kHz.</a:t>
            </a:r>
          </a:p>
          <a:p>
            <a:pPr marL="342900" indent="-342900">
              <a:spcBef>
                <a:spcPct val="20000"/>
              </a:spcBef>
              <a:buFontTx/>
              <a:buChar char="•"/>
            </a:pPr>
            <a:r>
              <a:rPr lang="en-US"/>
              <a:t>AM bandwidth is twice the voice bandwidth.</a:t>
            </a:r>
          </a:p>
        </p:txBody>
      </p:sp>
      <p:pic>
        <p:nvPicPr>
          <p:cNvPr id="4403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057400"/>
            <a:ext cx="4121150"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6651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Characteristics of Voice </a:t>
            </a:r>
          </a:p>
        </p:txBody>
      </p:sp>
      <p:sp>
        <p:nvSpPr>
          <p:cNvPr id="45059"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a:t>Sound waves that make up your voice are a complex mixture of multiple frequencies.</a:t>
            </a:r>
          </a:p>
          <a:p>
            <a:pPr marL="342900" indent="-342900">
              <a:spcBef>
                <a:spcPct val="20000"/>
              </a:spcBef>
              <a:buFontTx/>
              <a:buChar char="•"/>
            </a:pPr>
            <a:r>
              <a:rPr lang="en-US"/>
              <a:t>When this complex mixture is embedded on a carrier, two sidebands are created that are mirror images.</a:t>
            </a:r>
          </a:p>
        </p:txBody>
      </p:sp>
      <p:pic>
        <p:nvPicPr>
          <p:cNvPr id="4506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057400"/>
            <a:ext cx="4121150"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7540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The Basic Radio Station</a:t>
            </a:r>
          </a:p>
        </p:txBody>
      </p:sp>
      <p:pic>
        <p:nvPicPr>
          <p:cNvPr id="4099" name="Picture 5" descr="ARRL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752600"/>
            <a:ext cx="53340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6660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Single Sideband Modulation (SSB)</a:t>
            </a:r>
          </a:p>
        </p:txBody>
      </p:sp>
      <p:sp>
        <p:nvSpPr>
          <p:cNvPr id="46083" name="Rectangle 8"/>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a:t>Since voice is made up of identical mirror image sidebands:</a:t>
            </a:r>
          </a:p>
          <a:p>
            <a:pPr marL="342900" indent="-342900">
              <a:spcBef>
                <a:spcPct val="20000"/>
              </a:spcBef>
              <a:buFontTx/>
              <a:buChar char="•"/>
            </a:pPr>
            <a:r>
              <a:rPr lang="en-US"/>
              <a:t>We can improve efficiency of transmission by transmitting only one sideband and then reconstruct the missing sideband at the receiver.</a:t>
            </a:r>
          </a:p>
        </p:txBody>
      </p:sp>
      <p:pic>
        <p:nvPicPr>
          <p:cNvPr id="46084" name="Picture 9" descr="ARRL005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209800"/>
            <a:ext cx="4419600"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73560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Frequency Modulation (FM)</a:t>
            </a:r>
          </a:p>
        </p:txBody>
      </p:sp>
      <p:sp>
        <p:nvSpPr>
          <p:cNvPr id="47107" name="Rectangle 5"/>
          <p:cNvSpPr>
            <a:spLocks noChangeArrowheads="1"/>
          </p:cNvSpPr>
          <p:nvPr/>
        </p:nvSpPr>
        <p:spPr bwMode="auto">
          <a:xfrm>
            <a:off x="685800" y="1981200"/>
            <a:ext cx="5029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a:t>Instead of varying amplitude, if we vary the frequency in step with the information waveform – FM is produced.</a:t>
            </a:r>
          </a:p>
          <a:p>
            <a:pPr marL="342900" indent="-342900">
              <a:spcBef>
                <a:spcPct val="20000"/>
              </a:spcBef>
              <a:buFontTx/>
              <a:buChar char="•"/>
            </a:pPr>
            <a:r>
              <a:rPr lang="en-US"/>
              <a:t>FM signals are much more resistant to the effects of noise but require more bandwidth.</a:t>
            </a:r>
          </a:p>
          <a:p>
            <a:pPr marL="342900" indent="-342900">
              <a:spcBef>
                <a:spcPct val="20000"/>
              </a:spcBef>
              <a:buFontTx/>
              <a:buChar char="•"/>
            </a:pPr>
            <a:r>
              <a:rPr lang="en-US"/>
              <a:t>FM bandwidth (for voice) is between 5 and 15 kHz.</a:t>
            </a:r>
          </a:p>
        </p:txBody>
      </p:sp>
      <p:pic>
        <p:nvPicPr>
          <p:cNvPr id="47108" name="Picture 6" descr="HBK05_09-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1752600"/>
            <a:ext cx="2581275"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81163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Modulation Bandwidth</a:t>
            </a:r>
            <a:endParaRPr lang="en-US" dirty="0"/>
          </a:p>
        </p:txBody>
      </p:sp>
      <p:sp>
        <p:nvSpPr>
          <p:cNvPr id="3" name="Content Placeholder 2"/>
          <p:cNvSpPr>
            <a:spLocks noGrp="1"/>
          </p:cNvSpPr>
          <p:nvPr>
            <p:ph idx="1"/>
          </p:nvPr>
        </p:nvSpPr>
        <p:spPr/>
        <p:txBody>
          <a:bodyPr/>
          <a:lstStyle/>
          <a:p>
            <a:r>
              <a:rPr lang="en-US" dirty="0" smtClean="0"/>
              <a:t>CW &lt; 150Hz</a:t>
            </a:r>
          </a:p>
          <a:p>
            <a:r>
              <a:rPr lang="en-US" dirty="0" smtClean="0"/>
              <a:t>AM ~6 kHz voice ~10 kHz Music Broadcast</a:t>
            </a:r>
          </a:p>
          <a:p>
            <a:r>
              <a:rPr lang="en-US" dirty="0" smtClean="0"/>
              <a:t>SSB ~ 2.6 kHz</a:t>
            </a:r>
          </a:p>
          <a:p>
            <a:r>
              <a:rPr lang="en-US" dirty="0" smtClean="0"/>
              <a:t>FM Communications 5 – 15 kHz</a:t>
            </a:r>
          </a:p>
          <a:p>
            <a:pPr lvl="1"/>
            <a:r>
              <a:rPr lang="en-US" dirty="0" smtClean="0"/>
              <a:t>Also VHF packet</a:t>
            </a:r>
          </a:p>
          <a:p>
            <a:r>
              <a:rPr lang="en-US" dirty="0" smtClean="0"/>
              <a:t>FM Broadcast 150 kHz</a:t>
            </a:r>
          </a:p>
          <a:p>
            <a:r>
              <a:rPr lang="en-US" dirty="0" smtClean="0"/>
              <a:t>Television 6 MHz</a:t>
            </a:r>
            <a:endParaRPr lang="en-US" dirty="0"/>
          </a:p>
        </p:txBody>
      </p:sp>
    </p:spTree>
    <p:extLst>
      <p:ext uri="{BB962C8B-B14F-4D97-AF65-F5344CB8AC3E}">
        <p14:creationId xmlns:p14="http://schemas.microsoft.com/office/powerpoint/2010/main" val="17731443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Modulation Selection</a:t>
            </a:r>
            <a:endParaRPr lang="en-US" dirty="0"/>
          </a:p>
        </p:txBody>
      </p:sp>
      <p:sp>
        <p:nvSpPr>
          <p:cNvPr id="3" name="Content Placeholder 2"/>
          <p:cNvSpPr>
            <a:spLocks noGrp="1"/>
          </p:cNvSpPr>
          <p:nvPr>
            <p:ph idx="1"/>
          </p:nvPr>
        </p:nvSpPr>
        <p:spPr/>
        <p:txBody>
          <a:bodyPr>
            <a:normAutofit fontScale="92500"/>
          </a:bodyPr>
          <a:lstStyle/>
          <a:p>
            <a:r>
              <a:rPr lang="en-US" dirty="0" smtClean="0"/>
              <a:t>FM good for local strong signal communications</a:t>
            </a:r>
          </a:p>
          <a:p>
            <a:pPr lvl="1"/>
            <a:r>
              <a:rPr lang="en-US" dirty="0" smtClean="0"/>
              <a:t>Most VHF/UHF voice work including </a:t>
            </a:r>
            <a:r>
              <a:rPr lang="en-US" dirty="0" err="1" smtClean="0"/>
              <a:t>Reaters</a:t>
            </a:r>
            <a:endParaRPr lang="en-US" dirty="0" smtClean="0"/>
          </a:p>
          <a:p>
            <a:pPr lvl="1"/>
            <a:r>
              <a:rPr lang="en-US" dirty="0" smtClean="0"/>
              <a:t>VHF/UHF Packet Radio</a:t>
            </a:r>
          </a:p>
          <a:p>
            <a:r>
              <a:rPr lang="en-US" dirty="0" smtClean="0"/>
              <a:t>SSB good for long distance weak signal work</a:t>
            </a:r>
          </a:p>
          <a:p>
            <a:pPr lvl="1"/>
            <a:r>
              <a:rPr lang="en-US" dirty="0" smtClean="0"/>
              <a:t>Nearly all HF voice is SSB</a:t>
            </a:r>
          </a:p>
          <a:p>
            <a:pPr lvl="1"/>
            <a:r>
              <a:rPr lang="en-US" dirty="0" smtClean="0"/>
              <a:t>Use for VHF long distance weak signal voice</a:t>
            </a:r>
          </a:p>
          <a:p>
            <a:pPr lvl="1"/>
            <a:r>
              <a:rPr lang="en-US" dirty="0" smtClean="0"/>
              <a:t>Use LSB below 10 MHz USB above 10 MHz</a:t>
            </a:r>
          </a:p>
          <a:p>
            <a:r>
              <a:rPr lang="en-US" dirty="0" smtClean="0"/>
              <a:t>CW will work for much weaker signals than SSB</a:t>
            </a:r>
            <a:endParaRPr lang="en-US" dirty="0"/>
          </a:p>
        </p:txBody>
      </p:sp>
    </p:spTree>
    <p:extLst>
      <p:ext uri="{BB962C8B-B14F-4D97-AF65-F5344CB8AC3E}">
        <p14:creationId xmlns:p14="http://schemas.microsoft.com/office/powerpoint/2010/main" val="28500827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Frequency Readouts and Band Edges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Law requires your entire signal to be within the band.</a:t>
            </a:r>
          </a:p>
          <a:p>
            <a:r>
              <a:rPr lang="en-US" dirty="0" smtClean="0"/>
              <a:t>Therefore be careful when near the edge. Allow for:</a:t>
            </a:r>
          </a:p>
          <a:p>
            <a:pPr lvl="1"/>
            <a:r>
              <a:rPr lang="en-US" dirty="0" smtClean="0"/>
              <a:t>Calibration Error</a:t>
            </a:r>
          </a:p>
          <a:p>
            <a:pPr lvl="1"/>
            <a:r>
              <a:rPr lang="en-US" dirty="0" smtClean="0"/>
              <a:t>Modulation Sidebands</a:t>
            </a:r>
          </a:p>
          <a:p>
            <a:pPr lvl="1"/>
            <a:r>
              <a:rPr lang="en-US" dirty="0" smtClean="0"/>
              <a:t>Frequency drift</a:t>
            </a:r>
          </a:p>
          <a:p>
            <a:r>
              <a:rPr lang="en-US" dirty="0" smtClean="0"/>
              <a:t>Example The top end of the 20 Meter band is 14.350 Mhz.</a:t>
            </a:r>
          </a:p>
          <a:p>
            <a:pPr lvl="1"/>
            <a:r>
              <a:rPr lang="en-US" dirty="0" smtClean="0"/>
              <a:t>A Ham on upper sideband operating on 14.349 MHz is out of band</a:t>
            </a:r>
            <a:endParaRPr lang="en-US" dirty="0"/>
          </a:p>
        </p:txBody>
      </p:sp>
    </p:spTree>
    <p:extLst>
      <p:ext uri="{BB962C8B-B14F-4D97-AF65-F5344CB8AC3E}">
        <p14:creationId xmlns:p14="http://schemas.microsoft.com/office/powerpoint/2010/main" val="19696637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The Basic Radio Station</a:t>
            </a:r>
          </a:p>
        </p:txBody>
      </p:sp>
      <p:pic>
        <p:nvPicPr>
          <p:cNvPr id="4099" name="Picture 5" descr="ARRL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752600"/>
            <a:ext cx="53340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51968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Basic Station Organization</a:t>
            </a:r>
          </a:p>
        </p:txBody>
      </p:sp>
      <p:sp>
        <p:nvSpPr>
          <p:cNvPr id="5123" name="Rectangle 8"/>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Station Equipment</a:t>
            </a:r>
          </a:p>
          <a:p>
            <a:pPr marL="742950" lvl="1" indent="-285750">
              <a:spcBef>
                <a:spcPct val="20000"/>
              </a:spcBef>
              <a:buFontTx/>
              <a:buChar char="–"/>
            </a:pPr>
            <a:r>
              <a:rPr lang="en-US" sz="2800"/>
              <a:t>Receiver</a:t>
            </a:r>
          </a:p>
          <a:p>
            <a:pPr marL="742950" lvl="1" indent="-285750">
              <a:spcBef>
                <a:spcPct val="20000"/>
              </a:spcBef>
              <a:buFontTx/>
              <a:buChar char="–"/>
            </a:pPr>
            <a:r>
              <a:rPr lang="en-US" sz="2800"/>
              <a:t>Transmitter</a:t>
            </a:r>
          </a:p>
          <a:p>
            <a:pPr marL="742950" lvl="1" indent="-285750">
              <a:spcBef>
                <a:spcPct val="20000"/>
              </a:spcBef>
              <a:buFontTx/>
              <a:buChar char="–"/>
            </a:pPr>
            <a:r>
              <a:rPr lang="en-US" sz="2800"/>
              <a:t>Antenna</a:t>
            </a:r>
          </a:p>
          <a:p>
            <a:pPr marL="742950" lvl="1" indent="-285750">
              <a:spcBef>
                <a:spcPct val="20000"/>
              </a:spcBef>
              <a:buFontTx/>
              <a:buChar char="–"/>
            </a:pPr>
            <a:r>
              <a:rPr lang="en-US" sz="2800"/>
              <a:t>Power Supply</a:t>
            </a:r>
          </a:p>
          <a:p>
            <a:pPr marL="342900" indent="-342900">
              <a:spcBef>
                <a:spcPct val="20000"/>
              </a:spcBef>
              <a:buFontTx/>
              <a:buChar char="•"/>
            </a:pPr>
            <a:r>
              <a:rPr lang="en-US" sz="3200"/>
              <a:t>Accessory Station Equipment</a:t>
            </a:r>
          </a:p>
          <a:p>
            <a:pPr marL="342900" indent="-342900">
              <a:spcBef>
                <a:spcPct val="20000"/>
              </a:spcBef>
              <a:buFontTx/>
              <a:buChar char="•"/>
            </a:pPr>
            <a:r>
              <a:rPr lang="en-US" sz="3200"/>
              <a:t>Repeaters</a:t>
            </a:r>
          </a:p>
        </p:txBody>
      </p:sp>
    </p:spTree>
    <p:extLst>
      <p:ext uri="{BB962C8B-B14F-4D97-AF65-F5344CB8AC3E}">
        <p14:creationId xmlns:p14="http://schemas.microsoft.com/office/powerpoint/2010/main" val="3036953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Special Stations You Will Use (Repeaters)</a:t>
            </a:r>
          </a:p>
        </p:txBody>
      </p:sp>
      <p:sp>
        <p:nvSpPr>
          <p:cNvPr id="614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Repeaters are automated stations located at high places that receive and then retransmit your signal – simultaneously.</a:t>
            </a:r>
          </a:p>
          <a:p>
            <a:pPr marL="742950" lvl="1" indent="-285750">
              <a:spcBef>
                <a:spcPct val="20000"/>
              </a:spcBef>
              <a:buFontTx/>
              <a:buChar char="–"/>
            </a:pPr>
            <a:r>
              <a:rPr lang="en-US" sz="2800"/>
              <a:t>Dramatically improves range.</a:t>
            </a:r>
          </a:p>
          <a:p>
            <a:pPr marL="342900" indent="-342900">
              <a:spcBef>
                <a:spcPct val="20000"/>
              </a:spcBef>
              <a:buFontTx/>
              <a:buChar char="•"/>
            </a:pPr>
            <a:r>
              <a:rPr lang="en-US" sz="3200"/>
              <a:t>The basic components of a repeater are the same as your station: receiver, transmitter, antenna and power supply.</a:t>
            </a:r>
          </a:p>
        </p:txBody>
      </p:sp>
    </p:spTree>
    <p:extLst>
      <p:ext uri="{BB962C8B-B14F-4D97-AF65-F5344CB8AC3E}">
        <p14:creationId xmlns:p14="http://schemas.microsoft.com/office/powerpoint/2010/main" val="3549880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Repeaters</a:t>
            </a:r>
          </a:p>
        </p:txBody>
      </p:sp>
      <p:sp>
        <p:nvSpPr>
          <p:cNvPr id="717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But, repeaters are transmitting and receiving at the same time using the same antenna.</a:t>
            </a:r>
          </a:p>
          <a:p>
            <a:pPr marL="342900" indent="-342900">
              <a:spcBef>
                <a:spcPct val="20000"/>
              </a:spcBef>
              <a:buFontTx/>
              <a:buChar char="•"/>
            </a:pPr>
            <a:r>
              <a:rPr lang="en-US" sz="3200"/>
              <a:t>This requires a very high quality and specialized filter to prevent the transmitted signal from overpowering the receiver.</a:t>
            </a:r>
          </a:p>
          <a:p>
            <a:pPr marL="342900" indent="-342900">
              <a:spcBef>
                <a:spcPct val="20000"/>
              </a:spcBef>
              <a:buFontTx/>
              <a:buChar char="•"/>
            </a:pPr>
            <a:r>
              <a:rPr lang="en-US" sz="3200"/>
              <a:t>This specialized filter is called a duplexer.</a:t>
            </a:r>
          </a:p>
        </p:txBody>
      </p:sp>
    </p:spTree>
    <p:extLst>
      <p:ext uri="{BB962C8B-B14F-4D97-AF65-F5344CB8AC3E}">
        <p14:creationId xmlns:p14="http://schemas.microsoft.com/office/powerpoint/2010/main" val="39758486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Repeater</a:t>
            </a:r>
          </a:p>
        </p:txBody>
      </p:sp>
      <p:pic>
        <p:nvPicPr>
          <p:cNvPr id="8195" name="Picture 5" descr="ARRL0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1676400"/>
            <a:ext cx="5410200"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7413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What Happens During Radio Communication?</a:t>
            </a:r>
          </a:p>
        </p:txBody>
      </p:sp>
      <p:sp>
        <p:nvSpPr>
          <p:cNvPr id="512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Transmitting (sending a signal):</a:t>
            </a:r>
          </a:p>
          <a:p>
            <a:pPr marL="742950" lvl="1" indent="-285750">
              <a:spcBef>
                <a:spcPct val="20000"/>
              </a:spcBef>
              <a:buFontTx/>
              <a:buChar char="–"/>
            </a:pPr>
            <a:r>
              <a:rPr lang="en-US" sz="2800"/>
              <a:t>Information (voice, data, video, commands, etc.) is converted to electronic form.</a:t>
            </a:r>
          </a:p>
          <a:p>
            <a:pPr marL="742950" lvl="1" indent="-285750">
              <a:spcBef>
                <a:spcPct val="20000"/>
              </a:spcBef>
              <a:buFontTx/>
              <a:buChar char="–"/>
            </a:pPr>
            <a:r>
              <a:rPr lang="en-US" sz="2800"/>
              <a:t>The information in electronic form is attached or embedded on a radio wave (a carrier).</a:t>
            </a:r>
          </a:p>
          <a:p>
            <a:pPr marL="742950" lvl="1" indent="-285750">
              <a:spcBef>
                <a:spcPct val="20000"/>
              </a:spcBef>
              <a:buFontTx/>
              <a:buChar char="–"/>
            </a:pPr>
            <a:r>
              <a:rPr lang="en-US" sz="2800"/>
              <a:t>The radio wave is sent out from the station antenna into space.</a:t>
            </a:r>
          </a:p>
        </p:txBody>
      </p:sp>
    </p:spTree>
    <p:extLst>
      <p:ext uri="{BB962C8B-B14F-4D97-AF65-F5344CB8AC3E}">
        <p14:creationId xmlns:p14="http://schemas.microsoft.com/office/powerpoint/2010/main" val="877908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Basic Station Accessories</a:t>
            </a:r>
          </a:p>
        </p:txBody>
      </p:sp>
      <p:sp>
        <p:nvSpPr>
          <p:cNvPr id="9219"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2800"/>
              <a:t>Human interface accessories:</a:t>
            </a:r>
          </a:p>
          <a:p>
            <a:pPr marL="742950" lvl="1" indent="-285750">
              <a:lnSpc>
                <a:spcPct val="90000"/>
              </a:lnSpc>
              <a:spcBef>
                <a:spcPct val="20000"/>
              </a:spcBef>
              <a:buFontTx/>
              <a:buChar char="–"/>
            </a:pPr>
            <a:r>
              <a:rPr lang="en-US"/>
              <a:t>Microphones</a:t>
            </a:r>
          </a:p>
          <a:p>
            <a:pPr marL="742950" lvl="1" indent="-285750">
              <a:lnSpc>
                <a:spcPct val="90000"/>
              </a:lnSpc>
              <a:spcBef>
                <a:spcPct val="20000"/>
              </a:spcBef>
              <a:buFontTx/>
              <a:buChar char="–"/>
            </a:pPr>
            <a:r>
              <a:rPr lang="en-US"/>
              <a:t>Speakers</a:t>
            </a:r>
          </a:p>
          <a:p>
            <a:pPr marL="742950" lvl="1" indent="-285750">
              <a:lnSpc>
                <a:spcPct val="90000"/>
              </a:lnSpc>
              <a:spcBef>
                <a:spcPct val="20000"/>
              </a:spcBef>
              <a:buFontTx/>
              <a:buChar char="–"/>
            </a:pPr>
            <a:r>
              <a:rPr lang="en-US"/>
              <a:t>Earphones</a:t>
            </a:r>
          </a:p>
          <a:p>
            <a:pPr marL="742950" lvl="1" indent="-285750">
              <a:lnSpc>
                <a:spcPct val="90000"/>
              </a:lnSpc>
              <a:spcBef>
                <a:spcPct val="20000"/>
              </a:spcBef>
              <a:buFontTx/>
              <a:buChar char="–"/>
            </a:pPr>
            <a:r>
              <a:rPr lang="en-US"/>
              <a:t>Computer</a:t>
            </a:r>
          </a:p>
          <a:p>
            <a:pPr marL="742950" lvl="1" indent="-285750">
              <a:lnSpc>
                <a:spcPct val="90000"/>
              </a:lnSpc>
              <a:spcBef>
                <a:spcPct val="20000"/>
              </a:spcBef>
              <a:buFontTx/>
              <a:buChar char="–"/>
            </a:pPr>
            <a:r>
              <a:rPr lang="en-US"/>
              <a:t>Morse code key</a:t>
            </a:r>
          </a:p>
          <a:p>
            <a:pPr marL="742950" lvl="1" indent="-285750">
              <a:lnSpc>
                <a:spcPct val="90000"/>
              </a:lnSpc>
              <a:spcBef>
                <a:spcPct val="20000"/>
              </a:spcBef>
              <a:buFontTx/>
              <a:buChar char="–"/>
            </a:pPr>
            <a:r>
              <a:rPr lang="en-US"/>
              <a:t>TV camera</a:t>
            </a:r>
          </a:p>
          <a:p>
            <a:pPr marL="742950" lvl="1" indent="-285750">
              <a:lnSpc>
                <a:spcPct val="90000"/>
              </a:lnSpc>
              <a:spcBef>
                <a:spcPct val="20000"/>
              </a:spcBef>
              <a:buFontTx/>
              <a:buChar char="–"/>
            </a:pPr>
            <a:r>
              <a:rPr lang="en-US"/>
              <a:t>Etc.</a:t>
            </a:r>
          </a:p>
        </p:txBody>
      </p:sp>
      <p:sp>
        <p:nvSpPr>
          <p:cNvPr id="9220" name="Rectangle 6"/>
          <p:cNvSpPr>
            <a:spLocks noChangeArrowheads="1"/>
          </p:cNvSpPr>
          <p:nvPr/>
        </p:nvSpPr>
        <p:spPr bwMode="auto">
          <a:xfrm>
            <a:off x="46482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2800"/>
              <a:t>Station performance accessories:</a:t>
            </a:r>
          </a:p>
          <a:p>
            <a:pPr marL="742950" lvl="1" indent="-285750">
              <a:lnSpc>
                <a:spcPct val="90000"/>
              </a:lnSpc>
              <a:spcBef>
                <a:spcPct val="20000"/>
              </a:spcBef>
              <a:buFontTx/>
              <a:buChar char="–"/>
            </a:pPr>
            <a:r>
              <a:rPr lang="en-US"/>
              <a:t>Antenna tuner</a:t>
            </a:r>
          </a:p>
          <a:p>
            <a:pPr marL="742950" lvl="1" indent="-285750">
              <a:lnSpc>
                <a:spcPct val="90000"/>
              </a:lnSpc>
              <a:spcBef>
                <a:spcPct val="20000"/>
              </a:spcBef>
              <a:buFontTx/>
              <a:buChar char="–"/>
            </a:pPr>
            <a:r>
              <a:rPr lang="en-US"/>
              <a:t>SWR meter (antenna match checker)</a:t>
            </a:r>
          </a:p>
          <a:p>
            <a:pPr marL="742950" lvl="1" indent="-285750">
              <a:lnSpc>
                <a:spcPct val="90000"/>
              </a:lnSpc>
              <a:spcBef>
                <a:spcPct val="20000"/>
              </a:spcBef>
              <a:buFontTx/>
              <a:buChar char="–"/>
            </a:pPr>
            <a:r>
              <a:rPr lang="en-US"/>
              <a:t>Amplifier</a:t>
            </a:r>
          </a:p>
          <a:p>
            <a:pPr marL="742950" lvl="1" indent="-285750">
              <a:lnSpc>
                <a:spcPct val="90000"/>
              </a:lnSpc>
              <a:spcBef>
                <a:spcPct val="20000"/>
              </a:spcBef>
              <a:buFontTx/>
              <a:buChar char="–"/>
            </a:pPr>
            <a:r>
              <a:rPr lang="en-US"/>
              <a:t>Antenna rotator (turning antenna)</a:t>
            </a:r>
          </a:p>
          <a:p>
            <a:pPr marL="742950" lvl="1" indent="-285750">
              <a:lnSpc>
                <a:spcPct val="90000"/>
              </a:lnSpc>
              <a:spcBef>
                <a:spcPct val="20000"/>
              </a:spcBef>
              <a:buFontTx/>
              <a:buChar char="–"/>
            </a:pPr>
            <a:r>
              <a:rPr lang="en-US"/>
              <a:t>Filters</a:t>
            </a:r>
          </a:p>
          <a:p>
            <a:pPr marL="742950" lvl="1" indent="-285750">
              <a:lnSpc>
                <a:spcPct val="90000"/>
              </a:lnSpc>
              <a:spcBef>
                <a:spcPct val="20000"/>
              </a:spcBef>
              <a:buFontTx/>
              <a:buChar char="–"/>
            </a:pPr>
            <a:r>
              <a:rPr lang="en-US"/>
              <a:t>Etc.</a:t>
            </a:r>
          </a:p>
        </p:txBody>
      </p:sp>
    </p:spTree>
    <p:extLst>
      <p:ext uri="{BB962C8B-B14F-4D97-AF65-F5344CB8AC3E}">
        <p14:creationId xmlns:p14="http://schemas.microsoft.com/office/powerpoint/2010/main" val="21286970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Accessory Equipment</a:t>
            </a:r>
          </a:p>
        </p:txBody>
      </p:sp>
      <p:pic>
        <p:nvPicPr>
          <p:cNvPr id="10243" name="Picture 5" descr="ARRL0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6002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14320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Time</a:t>
            </a:r>
            <a:endParaRPr lang="en-US" dirty="0"/>
          </a:p>
        </p:txBody>
      </p:sp>
      <p:sp>
        <p:nvSpPr>
          <p:cNvPr id="3" name="TextBox 2"/>
          <p:cNvSpPr txBox="1"/>
          <p:nvPr/>
        </p:nvSpPr>
        <p:spPr>
          <a:xfrm>
            <a:off x="3581400" y="2971799"/>
            <a:ext cx="2011513" cy="646331"/>
          </a:xfrm>
          <a:prstGeom prst="rect">
            <a:avLst/>
          </a:prstGeom>
          <a:noFill/>
        </p:spPr>
        <p:txBody>
          <a:bodyPr wrap="none" rtlCol="0">
            <a:spAutoFit/>
          </a:bodyPr>
          <a:lstStyle/>
          <a:p>
            <a:r>
              <a:rPr lang="en-US" sz="3600" dirty="0" smtClean="0"/>
              <a:t>Chapter 2</a:t>
            </a:r>
            <a:endParaRPr lang="en-US" sz="3600" dirty="0"/>
          </a:p>
        </p:txBody>
      </p:sp>
    </p:spTree>
    <p:extLst>
      <p:ext uri="{BB962C8B-B14F-4D97-AF65-F5344CB8AC3E}">
        <p14:creationId xmlns:p14="http://schemas.microsoft.com/office/powerpoint/2010/main" val="21020094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Chapter 2 Key -1</a:t>
            </a:r>
            <a:endParaRPr lang="en-US" dirty="0"/>
          </a:p>
        </p:txBody>
      </p:sp>
      <p:sp>
        <p:nvSpPr>
          <p:cNvPr id="4" name="Content Placeholder 3"/>
          <p:cNvSpPr>
            <a:spLocks noGrp="1"/>
          </p:cNvSpPr>
          <p:nvPr>
            <p:ph sz="half" idx="1"/>
          </p:nvPr>
        </p:nvSpPr>
        <p:spPr/>
        <p:txBody>
          <a:bodyPr>
            <a:normAutofit fontScale="85000" lnSpcReduction="10000"/>
          </a:bodyPr>
          <a:lstStyle/>
          <a:p>
            <a:r>
              <a:rPr lang="en-US" dirty="0"/>
              <a:t>T3B01		A  B  </a:t>
            </a:r>
            <a:r>
              <a:rPr lang="en-US" b="1" dirty="0">
                <a:solidFill>
                  <a:srgbClr val="00B050"/>
                </a:solidFill>
              </a:rPr>
              <a:t>C</a:t>
            </a:r>
            <a:r>
              <a:rPr lang="en-US" dirty="0"/>
              <a:t>  D  </a:t>
            </a:r>
          </a:p>
          <a:p>
            <a:r>
              <a:rPr lang="en-US" dirty="0"/>
              <a:t>T3B04		</a:t>
            </a:r>
            <a:r>
              <a:rPr lang="en-US" b="1" dirty="0">
                <a:solidFill>
                  <a:srgbClr val="00B050"/>
                </a:solidFill>
              </a:rPr>
              <a:t>A</a:t>
            </a:r>
            <a:r>
              <a:rPr lang="en-US" dirty="0"/>
              <a:t>  B  C  D  </a:t>
            </a:r>
          </a:p>
          <a:p>
            <a:r>
              <a:rPr lang="en-US" dirty="0"/>
              <a:t>T3B05		A  </a:t>
            </a:r>
            <a:r>
              <a:rPr lang="en-US" b="1" dirty="0">
                <a:solidFill>
                  <a:srgbClr val="00B050"/>
                </a:solidFill>
              </a:rPr>
              <a:t>B</a:t>
            </a:r>
            <a:r>
              <a:rPr lang="en-US" dirty="0"/>
              <a:t>  C  D  </a:t>
            </a:r>
          </a:p>
          <a:p>
            <a:r>
              <a:rPr lang="en-US" dirty="0"/>
              <a:t>T3B06		A  B  C  </a:t>
            </a:r>
            <a:r>
              <a:rPr lang="en-US" b="1" dirty="0">
                <a:solidFill>
                  <a:srgbClr val="00B050"/>
                </a:solidFill>
              </a:rPr>
              <a:t>D</a:t>
            </a:r>
            <a:r>
              <a:rPr lang="en-US" dirty="0"/>
              <a:t>  </a:t>
            </a:r>
          </a:p>
          <a:p>
            <a:r>
              <a:rPr lang="en-US" dirty="0"/>
              <a:t>T3B07		</a:t>
            </a:r>
            <a:r>
              <a:rPr lang="en-US" b="1" dirty="0">
                <a:solidFill>
                  <a:srgbClr val="00B050"/>
                </a:solidFill>
              </a:rPr>
              <a:t>A</a:t>
            </a:r>
            <a:r>
              <a:rPr lang="en-US" dirty="0"/>
              <a:t>  B  C  D  </a:t>
            </a:r>
          </a:p>
          <a:p>
            <a:r>
              <a:rPr lang="en-US" dirty="0"/>
              <a:t>T3B08		A  </a:t>
            </a:r>
            <a:r>
              <a:rPr lang="en-US" b="1" dirty="0">
                <a:solidFill>
                  <a:srgbClr val="00B050"/>
                </a:solidFill>
              </a:rPr>
              <a:t>B</a:t>
            </a:r>
            <a:r>
              <a:rPr lang="en-US" dirty="0"/>
              <a:t>  C  D  </a:t>
            </a:r>
          </a:p>
          <a:p>
            <a:r>
              <a:rPr lang="en-US" dirty="0"/>
              <a:t>T3B09		A  B  C  </a:t>
            </a:r>
            <a:r>
              <a:rPr lang="en-US" b="1" dirty="0">
                <a:solidFill>
                  <a:srgbClr val="00B050"/>
                </a:solidFill>
              </a:rPr>
              <a:t>D</a:t>
            </a:r>
            <a:r>
              <a:rPr lang="en-US" dirty="0"/>
              <a:t>  </a:t>
            </a:r>
          </a:p>
          <a:p>
            <a:r>
              <a:rPr lang="en-US" dirty="0"/>
              <a:t>T3B10		A  B  </a:t>
            </a:r>
            <a:r>
              <a:rPr lang="en-US" b="1" dirty="0">
                <a:solidFill>
                  <a:srgbClr val="00B050"/>
                </a:solidFill>
              </a:rPr>
              <a:t>C</a:t>
            </a:r>
            <a:r>
              <a:rPr lang="en-US" dirty="0"/>
              <a:t>  D  </a:t>
            </a:r>
          </a:p>
          <a:p>
            <a:r>
              <a:rPr lang="en-US" dirty="0"/>
              <a:t>T3B11		A  </a:t>
            </a:r>
            <a:r>
              <a:rPr lang="en-US" b="1" dirty="0">
                <a:solidFill>
                  <a:srgbClr val="00B050"/>
                </a:solidFill>
              </a:rPr>
              <a:t>B</a:t>
            </a:r>
            <a:r>
              <a:rPr lang="en-US" dirty="0"/>
              <a:t>  C  D  </a:t>
            </a:r>
          </a:p>
          <a:p>
            <a:r>
              <a:rPr lang="en-US" dirty="0"/>
              <a:t>T5B01		A  B  </a:t>
            </a:r>
            <a:r>
              <a:rPr lang="en-US" b="1" dirty="0">
                <a:solidFill>
                  <a:srgbClr val="00B050"/>
                </a:solidFill>
              </a:rPr>
              <a:t>C</a:t>
            </a:r>
            <a:r>
              <a:rPr lang="en-US" dirty="0"/>
              <a:t>  D  </a:t>
            </a:r>
          </a:p>
          <a:p>
            <a:r>
              <a:rPr lang="en-US" dirty="0"/>
              <a:t>T5B02		</a:t>
            </a:r>
            <a:r>
              <a:rPr lang="en-US" b="1" dirty="0">
                <a:solidFill>
                  <a:srgbClr val="00B050"/>
                </a:solidFill>
              </a:rPr>
              <a:t>A</a:t>
            </a:r>
            <a:r>
              <a:rPr lang="en-US" dirty="0"/>
              <a:t>  B  C  D  </a:t>
            </a:r>
          </a:p>
          <a:p>
            <a:endParaRPr lang="en-US" dirty="0"/>
          </a:p>
        </p:txBody>
      </p:sp>
      <p:sp>
        <p:nvSpPr>
          <p:cNvPr id="5" name="Content Placeholder 4"/>
          <p:cNvSpPr>
            <a:spLocks noGrp="1"/>
          </p:cNvSpPr>
          <p:nvPr>
            <p:ph sz="half" idx="2"/>
          </p:nvPr>
        </p:nvSpPr>
        <p:spPr/>
        <p:txBody>
          <a:bodyPr>
            <a:normAutofit fontScale="85000" lnSpcReduction="10000"/>
          </a:bodyPr>
          <a:lstStyle/>
          <a:p>
            <a:r>
              <a:rPr lang="en-US" dirty="0"/>
              <a:t>T5B03		A  B  </a:t>
            </a:r>
            <a:r>
              <a:rPr lang="en-US" b="1" dirty="0">
                <a:solidFill>
                  <a:srgbClr val="00B050"/>
                </a:solidFill>
              </a:rPr>
              <a:t>C</a:t>
            </a:r>
            <a:r>
              <a:rPr lang="en-US" dirty="0"/>
              <a:t>  D  </a:t>
            </a:r>
          </a:p>
          <a:p>
            <a:r>
              <a:rPr lang="en-US" dirty="0"/>
              <a:t>T5B04		</a:t>
            </a:r>
            <a:r>
              <a:rPr lang="en-US" b="1" dirty="0">
                <a:solidFill>
                  <a:srgbClr val="00B050"/>
                </a:solidFill>
              </a:rPr>
              <a:t>A</a:t>
            </a:r>
            <a:r>
              <a:rPr lang="en-US" dirty="0"/>
              <a:t>  B  C  D  </a:t>
            </a:r>
          </a:p>
          <a:p>
            <a:r>
              <a:rPr lang="en-US" dirty="0"/>
              <a:t>T5B05		A  </a:t>
            </a:r>
            <a:r>
              <a:rPr lang="en-US" b="1" dirty="0">
                <a:solidFill>
                  <a:srgbClr val="00B050"/>
                </a:solidFill>
              </a:rPr>
              <a:t>B</a:t>
            </a:r>
            <a:r>
              <a:rPr lang="en-US" dirty="0"/>
              <a:t>  C  D  </a:t>
            </a:r>
          </a:p>
          <a:p>
            <a:r>
              <a:rPr lang="en-US" dirty="0"/>
              <a:t>T5B06		A  B  </a:t>
            </a:r>
            <a:r>
              <a:rPr lang="en-US" b="1" dirty="0">
                <a:solidFill>
                  <a:srgbClr val="00B050"/>
                </a:solidFill>
              </a:rPr>
              <a:t>C</a:t>
            </a:r>
            <a:r>
              <a:rPr lang="en-US" dirty="0"/>
              <a:t>  D  </a:t>
            </a:r>
          </a:p>
          <a:p>
            <a:r>
              <a:rPr lang="en-US" dirty="0"/>
              <a:t>T5B07		A  B  </a:t>
            </a:r>
            <a:r>
              <a:rPr lang="en-US" b="1" dirty="0">
                <a:solidFill>
                  <a:srgbClr val="00B050"/>
                </a:solidFill>
              </a:rPr>
              <a:t>C</a:t>
            </a:r>
            <a:r>
              <a:rPr lang="en-US" dirty="0"/>
              <a:t>  D  </a:t>
            </a:r>
          </a:p>
          <a:p>
            <a:r>
              <a:rPr lang="en-US" dirty="0"/>
              <a:t>T5B08		A  </a:t>
            </a:r>
            <a:r>
              <a:rPr lang="en-US" b="1" dirty="0">
                <a:solidFill>
                  <a:srgbClr val="00B050"/>
                </a:solidFill>
              </a:rPr>
              <a:t>B</a:t>
            </a:r>
            <a:r>
              <a:rPr lang="en-US" dirty="0"/>
              <a:t>  C  D  </a:t>
            </a:r>
          </a:p>
          <a:p>
            <a:r>
              <a:rPr lang="en-US" dirty="0"/>
              <a:t>T5C05		</a:t>
            </a:r>
            <a:r>
              <a:rPr lang="en-US" b="1" dirty="0">
                <a:solidFill>
                  <a:srgbClr val="00B050"/>
                </a:solidFill>
              </a:rPr>
              <a:t>A</a:t>
            </a:r>
            <a:r>
              <a:rPr lang="en-US" dirty="0"/>
              <a:t>  B  C  D  </a:t>
            </a:r>
          </a:p>
          <a:p>
            <a:r>
              <a:rPr lang="en-US" dirty="0"/>
              <a:t>T5C06		A  B  </a:t>
            </a:r>
            <a:r>
              <a:rPr lang="en-US" b="1" dirty="0">
                <a:solidFill>
                  <a:srgbClr val="00B050"/>
                </a:solidFill>
              </a:rPr>
              <a:t>C</a:t>
            </a:r>
            <a:r>
              <a:rPr lang="en-US" dirty="0"/>
              <a:t>  D  </a:t>
            </a:r>
          </a:p>
          <a:p>
            <a:r>
              <a:rPr lang="en-US" dirty="0"/>
              <a:t>T1B09		A  B  C  </a:t>
            </a:r>
            <a:r>
              <a:rPr lang="en-US" b="1" dirty="0">
                <a:solidFill>
                  <a:srgbClr val="00B050"/>
                </a:solidFill>
              </a:rPr>
              <a:t>D</a:t>
            </a:r>
            <a:r>
              <a:rPr lang="en-US" dirty="0"/>
              <a:t>  </a:t>
            </a:r>
          </a:p>
          <a:p>
            <a:r>
              <a:rPr lang="en-US" dirty="0"/>
              <a:t>T2B05		A  </a:t>
            </a:r>
            <a:r>
              <a:rPr lang="en-US" b="1" dirty="0">
                <a:solidFill>
                  <a:srgbClr val="00B050"/>
                </a:solidFill>
              </a:rPr>
              <a:t>B</a:t>
            </a:r>
            <a:r>
              <a:rPr lang="en-US" dirty="0"/>
              <a:t>  C  D  </a:t>
            </a:r>
          </a:p>
          <a:p>
            <a:r>
              <a:rPr lang="en-US" dirty="0"/>
              <a:t>T2B06		</a:t>
            </a:r>
            <a:r>
              <a:rPr lang="en-US" b="1" dirty="0">
                <a:solidFill>
                  <a:srgbClr val="00B050"/>
                </a:solidFill>
              </a:rPr>
              <a:t>A</a:t>
            </a:r>
            <a:r>
              <a:rPr lang="en-US" dirty="0"/>
              <a:t>  B  C  D  </a:t>
            </a:r>
          </a:p>
          <a:p>
            <a:endParaRPr lang="en-US" dirty="0"/>
          </a:p>
        </p:txBody>
      </p:sp>
    </p:spTree>
    <p:extLst>
      <p:ext uri="{BB962C8B-B14F-4D97-AF65-F5344CB8AC3E}">
        <p14:creationId xmlns:p14="http://schemas.microsoft.com/office/powerpoint/2010/main" val="37164909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2 Key -2</a:t>
            </a:r>
            <a:endParaRPr lang="en-US" dirty="0"/>
          </a:p>
        </p:txBody>
      </p:sp>
      <p:sp>
        <p:nvSpPr>
          <p:cNvPr id="3" name="Content Placeholder 2"/>
          <p:cNvSpPr>
            <a:spLocks noGrp="1"/>
          </p:cNvSpPr>
          <p:nvPr>
            <p:ph sz="half" idx="1"/>
          </p:nvPr>
        </p:nvSpPr>
        <p:spPr/>
        <p:txBody>
          <a:bodyPr>
            <a:normAutofit fontScale="85000" lnSpcReduction="10000"/>
          </a:bodyPr>
          <a:lstStyle/>
          <a:p>
            <a:r>
              <a:rPr lang="en-US" dirty="0"/>
              <a:t>T8A01		A  B  </a:t>
            </a:r>
            <a:r>
              <a:rPr lang="en-US" b="1" dirty="0">
                <a:solidFill>
                  <a:srgbClr val="00B050"/>
                </a:solidFill>
              </a:rPr>
              <a:t>C</a:t>
            </a:r>
            <a:r>
              <a:rPr lang="en-US" dirty="0"/>
              <a:t>  D  </a:t>
            </a:r>
          </a:p>
          <a:p>
            <a:r>
              <a:rPr lang="en-US" dirty="0"/>
              <a:t>T8A02		</a:t>
            </a:r>
            <a:r>
              <a:rPr lang="en-US" b="1" dirty="0">
                <a:solidFill>
                  <a:srgbClr val="00B050"/>
                </a:solidFill>
              </a:rPr>
              <a:t>A</a:t>
            </a:r>
            <a:r>
              <a:rPr lang="en-US" dirty="0"/>
              <a:t>  B  C  D  </a:t>
            </a:r>
          </a:p>
          <a:p>
            <a:r>
              <a:rPr lang="en-US" dirty="0"/>
              <a:t>T8A03		A  B  </a:t>
            </a:r>
            <a:r>
              <a:rPr lang="en-US" b="1" dirty="0">
                <a:solidFill>
                  <a:srgbClr val="00B050"/>
                </a:solidFill>
              </a:rPr>
              <a:t>C</a:t>
            </a:r>
            <a:r>
              <a:rPr lang="en-US" dirty="0"/>
              <a:t>  D  </a:t>
            </a:r>
          </a:p>
          <a:p>
            <a:r>
              <a:rPr lang="en-US" dirty="0"/>
              <a:t>T8A04		A  B  C  </a:t>
            </a:r>
            <a:r>
              <a:rPr lang="en-US" b="1" dirty="0">
                <a:solidFill>
                  <a:srgbClr val="00B050"/>
                </a:solidFill>
              </a:rPr>
              <a:t>D</a:t>
            </a:r>
            <a:r>
              <a:rPr lang="en-US" dirty="0"/>
              <a:t>  </a:t>
            </a:r>
          </a:p>
          <a:p>
            <a:r>
              <a:rPr lang="en-US" dirty="0"/>
              <a:t>T8A05		A  B  </a:t>
            </a:r>
            <a:r>
              <a:rPr lang="en-US" b="1" dirty="0">
                <a:solidFill>
                  <a:srgbClr val="00B050"/>
                </a:solidFill>
              </a:rPr>
              <a:t>C</a:t>
            </a:r>
            <a:r>
              <a:rPr lang="en-US" dirty="0"/>
              <a:t>  D  </a:t>
            </a:r>
          </a:p>
          <a:p>
            <a:r>
              <a:rPr lang="en-US" dirty="0"/>
              <a:t>T8A06		</a:t>
            </a:r>
            <a:r>
              <a:rPr lang="en-US" b="1" dirty="0">
                <a:solidFill>
                  <a:srgbClr val="00B050"/>
                </a:solidFill>
              </a:rPr>
              <a:t>A</a:t>
            </a:r>
            <a:r>
              <a:rPr lang="en-US" dirty="0"/>
              <a:t>  B  C  D  </a:t>
            </a:r>
          </a:p>
          <a:p>
            <a:r>
              <a:rPr lang="en-US" dirty="0"/>
              <a:t>T8A07		A  B  </a:t>
            </a:r>
            <a:r>
              <a:rPr lang="en-US" b="1" dirty="0">
                <a:solidFill>
                  <a:srgbClr val="00B050"/>
                </a:solidFill>
              </a:rPr>
              <a:t>C</a:t>
            </a:r>
            <a:r>
              <a:rPr lang="en-US" dirty="0"/>
              <a:t>  D  </a:t>
            </a:r>
          </a:p>
          <a:p>
            <a:endParaRPr lang="en-US" dirty="0"/>
          </a:p>
        </p:txBody>
      </p:sp>
      <p:sp>
        <p:nvSpPr>
          <p:cNvPr id="4" name="Content Placeholder 3"/>
          <p:cNvSpPr>
            <a:spLocks noGrp="1"/>
          </p:cNvSpPr>
          <p:nvPr>
            <p:ph sz="half" idx="2"/>
          </p:nvPr>
        </p:nvSpPr>
        <p:spPr/>
        <p:txBody>
          <a:bodyPr>
            <a:normAutofit fontScale="85000" lnSpcReduction="10000"/>
          </a:bodyPr>
          <a:lstStyle/>
          <a:p>
            <a:r>
              <a:rPr lang="en-US" dirty="0"/>
              <a:t>T8A08		A  </a:t>
            </a:r>
            <a:r>
              <a:rPr lang="en-US" b="1" dirty="0">
                <a:solidFill>
                  <a:srgbClr val="00B050"/>
                </a:solidFill>
              </a:rPr>
              <a:t>B</a:t>
            </a:r>
            <a:r>
              <a:rPr lang="en-US" dirty="0"/>
              <a:t>  C  D  </a:t>
            </a:r>
          </a:p>
          <a:p>
            <a:r>
              <a:rPr lang="en-US" dirty="0"/>
              <a:t>T8A09		A  B  </a:t>
            </a:r>
            <a:r>
              <a:rPr lang="en-US" b="1" dirty="0">
                <a:solidFill>
                  <a:srgbClr val="00B050"/>
                </a:solidFill>
              </a:rPr>
              <a:t>C</a:t>
            </a:r>
            <a:r>
              <a:rPr lang="en-US" dirty="0"/>
              <a:t>  D  </a:t>
            </a:r>
          </a:p>
          <a:p>
            <a:r>
              <a:rPr lang="en-US" dirty="0"/>
              <a:t>T8A10		A  </a:t>
            </a:r>
            <a:r>
              <a:rPr lang="en-US" b="1" dirty="0">
                <a:solidFill>
                  <a:srgbClr val="00B050"/>
                </a:solidFill>
              </a:rPr>
              <a:t>B</a:t>
            </a:r>
            <a:r>
              <a:rPr lang="en-US" dirty="0"/>
              <a:t>  C  D  </a:t>
            </a:r>
          </a:p>
          <a:p>
            <a:r>
              <a:rPr lang="en-US" dirty="0"/>
              <a:t>T8A11		A  </a:t>
            </a:r>
            <a:r>
              <a:rPr lang="en-US" b="1" dirty="0">
                <a:solidFill>
                  <a:srgbClr val="00B050"/>
                </a:solidFill>
              </a:rPr>
              <a:t>B</a:t>
            </a:r>
            <a:r>
              <a:rPr lang="en-US" dirty="0"/>
              <a:t>  C  D  </a:t>
            </a:r>
          </a:p>
          <a:p>
            <a:r>
              <a:rPr lang="en-US" dirty="0"/>
              <a:t>T1F09		A  B  </a:t>
            </a:r>
            <a:r>
              <a:rPr lang="en-US" b="1" dirty="0">
                <a:solidFill>
                  <a:srgbClr val="00B050"/>
                </a:solidFill>
              </a:rPr>
              <a:t>C</a:t>
            </a:r>
            <a:r>
              <a:rPr lang="en-US" dirty="0"/>
              <a:t>  D  </a:t>
            </a:r>
          </a:p>
          <a:p>
            <a:r>
              <a:rPr lang="en-US" dirty="0"/>
              <a:t>T4A02		A  B  </a:t>
            </a:r>
            <a:r>
              <a:rPr lang="en-US" b="1" dirty="0">
                <a:solidFill>
                  <a:srgbClr val="00B050"/>
                </a:solidFill>
              </a:rPr>
              <a:t>C</a:t>
            </a:r>
            <a:r>
              <a:rPr lang="en-US" dirty="0"/>
              <a:t>  D  </a:t>
            </a:r>
          </a:p>
          <a:p>
            <a:r>
              <a:rPr lang="en-US" dirty="0"/>
              <a:t>T4A07		A  </a:t>
            </a:r>
            <a:r>
              <a:rPr lang="en-US" b="1" dirty="0">
                <a:solidFill>
                  <a:srgbClr val="00B050"/>
                </a:solidFill>
              </a:rPr>
              <a:t>B</a:t>
            </a:r>
            <a:r>
              <a:rPr lang="en-US" dirty="0"/>
              <a:t>  C  D  </a:t>
            </a:r>
          </a:p>
          <a:p>
            <a:endParaRPr lang="en-US" dirty="0"/>
          </a:p>
        </p:txBody>
      </p:sp>
    </p:spTree>
    <p:extLst>
      <p:ext uri="{BB962C8B-B14F-4D97-AF65-F5344CB8AC3E}">
        <p14:creationId xmlns:p14="http://schemas.microsoft.com/office/powerpoint/2010/main" val="1346017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What Happens During Radio Communication?</a:t>
            </a:r>
          </a:p>
        </p:txBody>
      </p:sp>
      <p:sp>
        <p:nvSpPr>
          <p:cNvPr id="614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t>Receiving end:</a:t>
            </a:r>
          </a:p>
          <a:p>
            <a:pPr marL="742950" lvl="1" indent="-285750">
              <a:lnSpc>
                <a:spcPct val="90000"/>
              </a:lnSpc>
              <a:spcBef>
                <a:spcPct val="20000"/>
              </a:spcBef>
              <a:buFontTx/>
              <a:buChar char="–"/>
            </a:pPr>
            <a:r>
              <a:rPr lang="en-US" sz="2800"/>
              <a:t>The radio wave (carrier) with the information is intercepted by the receiving station antenna.</a:t>
            </a:r>
          </a:p>
          <a:p>
            <a:pPr marL="742950" lvl="1" indent="-285750">
              <a:lnSpc>
                <a:spcPct val="90000"/>
              </a:lnSpc>
              <a:spcBef>
                <a:spcPct val="20000"/>
              </a:spcBef>
              <a:buFontTx/>
              <a:buChar char="–"/>
            </a:pPr>
            <a:r>
              <a:rPr lang="en-US" sz="2800"/>
              <a:t>The receiver extracts the information from the carrier wave.</a:t>
            </a:r>
          </a:p>
          <a:p>
            <a:pPr marL="742950" lvl="1" indent="-285750">
              <a:lnSpc>
                <a:spcPct val="90000"/>
              </a:lnSpc>
              <a:spcBef>
                <a:spcPct val="20000"/>
              </a:spcBef>
              <a:buFontTx/>
              <a:buChar char="–"/>
            </a:pPr>
            <a:r>
              <a:rPr lang="en-US" sz="2800"/>
              <a:t>The information is then presented to the user in a format that can be understood (sound, picture, words on a computer screen, response to a command).</a:t>
            </a:r>
          </a:p>
        </p:txBody>
      </p:sp>
    </p:spTree>
    <p:extLst>
      <p:ext uri="{BB962C8B-B14F-4D97-AF65-F5344CB8AC3E}">
        <p14:creationId xmlns:p14="http://schemas.microsoft.com/office/powerpoint/2010/main" val="372383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What Happens During Radio Communication?</a:t>
            </a:r>
          </a:p>
        </p:txBody>
      </p:sp>
      <p:sp>
        <p:nvSpPr>
          <p:cNvPr id="717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This sounds pretty simple, but it in reality is pretty complex.</a:t>
            </a:r>
          </a:p>
          <a:p>
            <a:pPr marL="342900" indent="-342900">
              <a:spcBef>
                <a:spcPct val="20000"/>
              </a:spcBef>
              <a:buFontTx/>
              <a:buChar char="•"/>
            </a:pPr>
            <a:r>
              <a:rPr lang="en-US" sz="2800"/>
              <a:t>This complexity is one thing that makes ham radio fun…learning all about how radios work.</a:t>
            </a:r>
          </a:p>
          <a:p>
            <a:pPr marL="342900" indent="-342900">
              <a:spcBef>
                <a:spcPct val="20000"/>
              </a:spcBef>
              <a:buFontTx/>
              <a:buChar char="•"/>
            </a:pPr>
            <a:r>
              <a:rPr lang="en-US" sz="2800"/>
              <a:t>Don’t be intimidated. You will be required to only know the basics, but you can learn as much about the “art and science” of radio as you want.</a:t>
            </a:r>
          </a:p>
        </p:txBody>
      </p:sp>
    </p:spTree>
    <p:extLst>
      <p:ext uri="{BB962C8B-B14F-4D97-AF65-F5344CB8AC3E}">
        <p14:creationId xmlns:p14="http://schemas.microsoft.com/office/powerpoint/2010/main" val="27041623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defRPr/>
            </a:pPr>
            <a:r>
              <a:rPr lang="en-US" sz="4400" dirty="0">
                <a:latin typeface="+mj-lt"/>
                <a:cs typeface="Arial" charset="0"/>
              </a:rPr>
              <a:t>Radio Waves are AC</a:t>
            </a:r>
          </a:p>
        </p:txBody>
      </p:sp>
      <p:sp>
        <p:nvSpPr>
          <p:cNvPr id="8195" name="Rectangle 8"/>
          <p:cNvSpPr>
            <a:spLocks noChangeArrowheads="1"/>
          </p:cNvSpPr>
          <p:nvPr/>
        </p:nvSpPr>
        <p:spPr bwMode="auto">
          <a:xfrm>
            <a:off x="685800" y="1981200"/>
            <a:ext cx="7772400" cy="4114800"/>
          </a:xfrm>
          <a:prstGeom prst="rect">
            <a:avLst/>
          </a:prstGeom>
          <a:noFill/>
          <a:ln w="9525">
            <a:noFill/>
            <a:miter lim="800000"/>
            <a:headEnd/>
            <a:tailEnd/>
          </a:ln>
        </p:spPr>
        <p:txBody>
          <a:bodyPr/>
          <a:lstStyle/>
          <a:p>
            <a:pPr marL="342900" indent="-342900">
              <a:spcBef>
                <a:spcPct val="20000"/>
              </a:spcBef>
              <a:buFontTx/>
              <a:buChar char="•"/>
              <a:defRPr/>
            </a:pPr>
            <a:r>
              <a:rPr lang="en-US" sz="3200" dirty="0">
                <a:latin typeface="+mn-lt"/>
                <a:cs typeface="Arial" charset="0"/>
              </a:rPr>
              <a:t>Radio waves (electromagnetic radiation) are ac waves</a:t>
            </a:r>
            <a:r>
              <a:rPr lang="en-US" sz="3200" dirty="0" smtClean="0">
                <a:latin typeface="+mn-lt"/>
                <a:cs typeface="Arial" charset="0"/>
              </a:rPr>
              <a:t>.</a:t>
            </a:r>
          </a:p>
          <a:p>
            <a:pPr marL="342900" indent="-342900">
              <a:spcBef>
                <a:spcPct val="20000"/>
              </a:spcBef>
              <a:buFontTx/>
              <a:buChar char="•"/>
              <a:defRPr/>
            </a:pPr>
            <a:r>
              <a:rPr lang="en-US" sz="3200" dirty="0" smtClean="0">
                <a:cs typeface="Arial" charset="0"/>
              </a:rPr>
              <a:t>All </a:t>
            </a:r>
            <a:r>
              <a:rPr lang="en-US" sz="3200" dirty="0">
                <a:cs typeface="Arial" charset="0"/>
              </a:rPr>
              <a:t>electromagnetic </a:t>
            </a:r>
            <a:r>
              <a:rPr lang="en-US" sz="3200" dirty="0" smtClean="0">
                <a:cs typeface="Arial" charset="0"/>
              </a:rPr>
              <a:t>radiation travel at the speed of light in free space.</a:t>
            </a:r>
          </a:p>
          <a:p>
            <a:pPr marL="800100" lvl="1" indent="-342900">
              <a:spcBef>
                <a:spcPct val="20000"/>
              </a:spcBef>
              <a:buFontTx/>
              <a:buChar char="•"/>
              <a:defRPr/>
            </a:pPr>
            <a:r>
              <a:rPr lang="en-US" sz="3200" dirty="0" smtClean="0">
                <a:latin typeface="+mn-lt"/>
                <a:cs typeface="Arial" charset="0"/>
              </a:rPr>
              <a:t>300,000,000 meters/second</a:t>
            </a:r>
            <a:endParaRPr lang="en-US" sz="3200" dirty="0">
              <a:latin typeface="+mn-lt"/>
              <a:cs typeface="Arial" charset="0"/>
            </a:endParaRPr>
          </a:p>
          <a:p>
            <a:pPr marL="342900" indent="-342900">
              <a:spcBef>
                <a:spcPct val="20000"/>
              </a:spcBef>
              <a:buFontTx/>
              <a:buChar char="•"/>
              <a:defRPr/>
            </a:pPr>
            <a:r>
              <a:rPr lang="en-US" sz="3200" dirty="0">
                <a:latin typeface="+mn-lt"/>
                <a:cs typeface="Arial" charset="0"/>
              </a:rPr>
              <a:t>Radio waves are used to carry the information you want to convey to someone else.</a:t>
            </a:r>
          </a:p>
        </p:txBody>
      </p:sp>
    </p:spTree>
    <p:extLst>
      <p:ext uri="{BB962C8B-B14F-4D97-AF65-F5344CB8AC3E}">
        <p14:creationId xmlns:p14="http://schemas.microsoft.com/office/powerpoint/2010/main" val="537630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defRPr/>
            </a:pPr>
            <a:r>
              <a:rPr lang="en-US" sz="4400" dirty="0">
                <a:latin typeface="+mj-lt"/>
                <a:cs typeface="Arial" charset="0"/>
              </a:rPr>
              <a:t>Wave Vocabulary</a:t>
            </a:r>
          </a:p>
        </p:txBody>
      </p:sp>
      <p:sp>
        <p:nvSpPr>
          <p:cNvPr id="9219" name="Rectangle 5"/>
          <p:cNvSpPr>
            <a:spLocks noChangeArrowheads="1"/>
          </p:cNvSpPr>
          <p:nvPr/>
        </p:nvSpPr>
        <p:spPr bwMode="auto">
          <a:xfrm>
            <a:off x="685800" y="1981200"/>
            <a:ext cx="3810000" cy="4114800"/>
          </a:xfrm>
          <a:prstGeom prst="rect">
            <a:avLst/>
          </a:prstGeom>
          <a:noFill/>
          <a:ln w="9525">
            <a:noFill/>
            <a:miter lim="800000"/>
            <a:headEnd/>
            <a:tailEnd/>
          </a:ln>
        </p:spPr>
        <p:txBody>
          <a:bodyPr/>
          <a:lstStyle/>
          <a:p>
            <a:pPr marL="342900" indent="-342900">
              <a:spcBef>
                <a:spcPct val="20000"/>
              </a:spcBef>
              <a:buFontTx/>
              <a:buChar char="•"/>
              <a:defRPr/>
            </a:pPr>
            <a:r>
              <a:rPr lang="en-US" sz="2800" dirty="0">
                <a:latin typeface="+mn-lt"/>
                <a:cs typeface="Arial" charset="0"/>
              </a:rPr>
              <a:t>Before we study radio waves, we need to learn some wave vocabulary.</a:t>
            </a:r>
          </a:p>
          <a:p>
            <a:pPr marL="742950" lvl="1" indent="-285750">
              <a:spcBef>
                <a:spcPct val="20000"/>
              </a:spcBef>
              <a:buFontTx/>
              <a:buChar char="–"/>
              <a:defRPr/>
            </a:pPr>
            <a:r>
              <a:rPr lang="en-US" dirty="0">
                <a:latin typeface="+mn-lt"/>
                <a:cs typeface="Arial" charset="0"/>
              </a:rPr>
              <a:t>Amplitude</a:t>
            </a:r>
          </a:p>
          <a:p>
            <a:pPr marL="742950" lvl="1" indent="-285750">
              <a:spcBef>
                <a:spcPct val="20000"/>
              </a:spcBef>
              <a:buFontTx/>
              <a:buChar char="–"/>
              <a:defRPr/>
            </a:pPr>
            <a:r>
              <a:rPr lang="en-US" dirty="0">
                <a:latin typeface="+mn-lt"/>
                <a:cs typeface="Arial" charset="0"/>
              </a:rPr>
              <a:t>Frequency</a:t>
            </a:r>
          </a:p>
          <a:p>
            <a:pPr marL="742950" lvl="1" indent="-285750">
              <a:spcBef>
                <a:spcPct val="20000"/>
              </a:spcBef>
              <a:buFontTx/>
              <a:buChar char="–"/>
              <a:defRPr/>
            </a:pPr>
            <a:r>
              <a:rPr lang="en-US" dirty="0">
                <a:latin typeface="+mn-lt"/>
                <a:cs typeface="Arial" charset="0"/>
              </a:rPr>
              <a:t>Period</a:t>
            </a:r>
          </a:p>
          <a:p>
            <a:pPr marL="742950" lvl="1" indent="-285750">
              <a:spcBef>
                <a:spcPct val="20000"/>
              </a:spcBef>
              <a:buFontTx/>
              <a:buChar char="–"/>
              <a:defRPr/>
            </a:pPr>
            <a:r>
              <a:rPr lang="en-US" dirty="0">
                <a:latin typeface="+mn-lt"/>
                <a:cs typeface="Arial" charset="0"/>
              </a:rPr>
              <a:t>Wavelength</a:t>
            </a:r>
          </a:p>
          <a:p>
            <a:pPr marL="742950" lvl="1" indent="-285750">
              <a:spcBef>
                <a:spcPct val="20000"/>
              </a:spcBef>
              <a:buFontTx/>
              <a:buChar char="–"/>
              <a:defRPr/>
            </a:pPr>
            <a:r>
              <a:rPr lang="en-US" dirty="0">
                <a:latin typeface="+mn-lt"/>
                <a:cs typeface="Arial" charset="0"/>
              </a:rPr>
              <a:t>Harmonics</a:t>
            </a:r>
          </a:p>
          <a:p>
            <a:pPr marL="342900" indent="-342900">
              <a:spcBef>
                <a:spcPct val="20000"/>
              </a:spcBef>
              <a:buFontTx/>
              <a:buChar char="•"/>
              <a:defRPr/>
            </a:pPr>
            <a:endParaRPr lang="en-US" sz="2800" dirty="0"/>
          </a:p>
        </p:txBody>
      </p:sp>
      <p:pic>
        <p:nvPicPr>
          <p:cNvPr id="9220" name="Picture 6" descr="ARRL00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1981200"/>
            <a:ext cx="4724400"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6476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649357"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Metric Units</a:t>
            </a:r>
          </a:p>
        </p:txBody>
      </p:sp>
      <p:pic>
        <p:nvPicPr>
          <p:cNvPr id="3" name="Picture 5" descr="Tabl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1905000"/>
            <a:ext cx="4267200" cy="409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2197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defRPr/>
            </a:pPr>
            <a:r>
              <a:rPr lang="en-US" sz="4000" dirty="0">
                <a:latin typeface="+mj-lt"/>
                <a:cs typeface="Arial" charset="0"/>
              </a:rPr>
              <a:t>Finding Where You are on the </a:t>
            </a:r>
            <a:br>
              <a:rPr lang="en-US" sz="4000" dirty="0">
                <a:latin typeface="+mj-lt"/>
                <a:cs typeface="Arial" charset="0"/>
              </a:rPr>
            </a:br>
            <a:r>
              <a:rPr lang="en-US" sz="4000" dirty="0">
                <a:latin typeface="+mj-lt"/>
                <a:cs typeface="Arial" charset="0"/>
              </a:rPr>
              <a:t>Radio Dial</a:t>
            </a:r>
          </a:p>
        </p:txBody>
      </p:sp>
      <p:sp>
        <p:nvSpPr>
          <p:cNvPr id="12291" name="Rectangle 5"/>
          <p:cNvSpPr>
            <a:spLocks noChangeArrowheads="1"/>
          </p:cNvSpPr>
          <p:nvPr/>
        </p:nvSpPr>
        <p:spPr bwMode="auto">
          <a:xfrm>
            <a:off x="685800" y="1981200"/>
            <a:ext cx="7772400" cy="4114800"/>
          </a:xfrm>
          <a:prstGeom prst="rect">
            <a:avLst/>
          </a:prstGeom>
          <a:noFill/>
          <a:ln w="9525">
            <a:noFill/>
            <a:miter lim="800000"/>
            <a:headEnd/>
            <a:tailEnd/>
          </a:ln>
        </p:spPr>
        <p:txBody>
          <a:bodyPr/>
          <a:lstStyle/>
          <a:p>
            <a:pPr marL="342900" indent="-342900">
              <a:spcBef>
                <a:spcPct val="20000"/>
              </a:spcBef>
              <a:buFontTx/>
              <a:buChar char="•"/>
              <a:defRPr/>
            </a:pPr>
            <a:r>
              <a:rPr lang="en-US" sz="3200" dirty="0">
                <a:latin typeface="+mn-lt"/>
                <a:cs typeface="Arial" charset="0"/>
              </a:rPr>
              <a:t>There are two ways to tell someone where to meet you on the radio dial (spectrum).</a:t>
            </a:r>
          </a:p>
          <a:p>
            <a:pPr marL="742950" lvl="1" indent="-285750">
              <a:spcBef>
                <a:spcPct val="20000"/>
              </a:spcBef>
              <a:buFontTx/>
              <a:buChar char="–"/>
              <a:defRPr/>
            </a:pPr>
            <a:r>
              <a:rPr lang="en-US" sz="2800" dirty="0" smtClean="0">
                <a:latin typeface="+mn-lt"/>
                <a:cs typeface="Arial" charset="0"/>
              </a:rPr>
              <a:t>Band </a:t>
            </a:r>
          </a:p>
          <a:p>
            <a:pPr marL="1200150" lvl="2" indent="-285750">
              <a:spcBef>
                <a:spcPct val="20000"/>
              </a:spcBef>
              <a:buFontTx/>
              <a:buChar char="–"/>
              <a:defRPr/>
            </a:pPr>
            <a:r>
              <a:rPr lang="en-US" sz="2800" dirty="0" smtClean="0">
                <a:latin typeface="+mn-lt"/>
                <a:cs typeface="Arial" charset="0"/>
              </a:rPr>
              <a:t> usually approximate wavelength in meters</a:t>
            </a:r>
            <a:endParaRPr lang="en-US" sz="2800" dirty="0">
              <a:latin typeface="+mn-lt"/>
              <a:cs typeface="Arial" charset="0"/>
            </a:endParaRPr>
          </a:p>
          <a:p>
            <a:pPr marL="742950" lvl="1" indent="-285750">
              <a:spcBef>
                <a:spcPct val="20000"/>
              </a:spcBef>
              <a:buFontTx/>
              <a:buChar char="–"/>
              <a:defRPr/>
            </a:pPr>
            <a:r>
              <a:rPr lang="en-US" sz="2800" dirty="0" smtClean="0">
                <a:latin typeface="+mn-lt"/>
                <a:cs typeface="Arial" charset="0"/>
              </a:rPr>
              <a:t>Frequency</a:t>
            </a:r>
          </a:p>
          <a:p>
            <a:pPr marL="1200150" lvl="2" indent="-285750">
              <a:spcBef>
                <a:spcPct val="20000"/>
              </a:spcBef>
              <a:buFontTx/>
              <a:buChar char="–"/>
              <a:defRPr/>
            </a:pPr>
            <a:r>
              <a:rPr lang="en-US" sz="2800" dirty="0" smtClean="0">
                <a:cs typeface="Arial" charset="0"/>
              </a:rPr>
              <a:t>Usually megahertz or kilohertz</a:t>
            </a:r>
          </a:p>
          <a:p>
            <a:pPr marL="1200150" lvl="2" indent="-285750">
              <a:spcBef>
                <a:spcPct val="20000"/>
              </a:spcBef>
              <a:buFontTx/>
              <a:buChar char="–"/>
              <a:defRPr/>
            </a:pPr>
            <a:r>
              <a:rPr lang="en-US" sz="2800" dirty="0" smtClean="0">
                <a:latin typeface="+mn-lt"/>
                <a:cs typeface="Arial" charset="0"/>
              </a:rPr>
              <a:t>1 Hertz = 1 cycle per second</a:t>
            </a:r>
            <a:endParaRPr lang="en-US" sz="2800" dirty="0">
              <a:latin typeface="+mn-lt"/>
              <a:cs typeface="Arial" charset="0"/>
            </a:endParaRPr>
          </a:p>
        </p:txBody>
      </p:sp>
    </p:spTree>
    <p:extLst>
      <p:ext uri="{BB962C8B-B14F-4D97-AF65-F5344CB8AC3E}">
        <p14:creationId xmlns:p14="http://schemas.microsoft.com/office/powerpoint/2010/main" val="29767583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TotalTime>
  <Words>1878</Words>
  <Application>Microsoft Office PowerPoint</Application>
  <PresentationFormat>On-screen Show (4:3)</PresentationFormat>
  <Paragraphs>221</Paragraphs>
  <Slides>34</Slides>
  <Notes>27</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Modulation Bandwidth</vt:lpstr>
      <vt:lpstr>Modulation Selection</vt:lpstr>
      <vt:lpstr>Frequency Readouts and Band Edges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Quiz Time</vt:lpstr>
      <vt:lpstr>Chapter 2 Key -1</vt:lpstr>
      <vt:lpstr>Chapter 2 Key -2</vt:lpstr>
    </vt:vector>
  </TitlesOfParts>
  <Company>Montana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Larry</dc:creator>
  <cp:lastModifiedBy>Larry</cp:lastModifiedBy>
  <cp:revision>8</cp:revision>
  <dcterms:created xsi:type="dcterms:W3CDTF">2012-09-13T02:10:47Z</dcterms:created>
  <dcterms:modified xsi:type="dcterms:W3CDTF">2012-09-13T04:02:33Z</dcterms:modified>
</cp:coreProperties>
</file>